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4" r:id="rId2"/>
  </p:sldMasterIdLst>
  <p:notesMasterIdLst>
    <p:notesMasterId r:id="rId30"/>
  </p:notesMasterIdLst>
  <p:sldIdLst>
    <p:sldId id="256" r:id="rId3"/>
    <p:sldId id="271"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306" r:id="rId29"/>
  </p:sldIdLst>
  <p:sldSz cx="9906000" cy="6858000" type="A4"/>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E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27" autoAdjust="0"/>
    <p:restoredTop sz="93500" autoAdjust="0"/>
  </p:normalViewPr>
  <p:slideViewPr>
    <p:cSldViewPr>
      <p:cViewPr>
        <p:scale>
          <a:sx n="60" d="100"/>
          <a:sy n="60" d="100"/>
        </p:scale>
        <p:origin x="-1288" y="-144"/>
      </p:cViewPr>
      <p:guideLst>
        <p:guide orient="horz" pos="2160"/>
        <p:guide pos="3120"/>
      </p:guideLst>
    </p:cSldViewPr>
  </p:slideViewPr>
  <p:notesTextViewPr>
    <p:cViewPr>
      <p:scale>
        <a:sx n="100" d="100"/>
        <a:sy n="100" d="100"/>
      </p:scale>
      <p:origin x="0" y="0"/>
    </p:cViewPr>
  </p:notesTextViewPr>
  <p:notesViewPr>
    <p:cSldViewPr>
      <p:cViewPr varScale="1">
        <p:scale>
          <a:sx n="80" d="100"/>
          <a:sy n="80" d="100"/>
        </p:scale>
        <p:origin x="-197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lstStyle>
          <a:p>
            <a:fld id="{2447E72A-D913-4DC2-9E0A-E520CE8FCC86}" type="datetimeFigureOut">
              <a:rPr lang="en-US" smtClean="0"/>
              <a:pPr/>
              <a:t>4/13/2020</a:t>
            </a:fld>
            <a:endParaRPr lang="en-US"/>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lstStyle>
          <a:p>
            <a:fld id="{A5D78FC6-CE17-4259-A63C-DDFC12E048FC}" type="slidenum">
              <a:rPr lang="en-US" smtClean="0"/>
              <a:pPr/>
              <a:t>‹#›</a:t>
            </a:fld>
            <a:endParaRPr lang="en-US"/>
          </a:p>
        </p:txBody>
      </p:sp>
    </p:spTree>
    <p:extLst>
      <p:ext uri="{BB962C8B-B14F-4D97-AF65-F5344CB8AC3E}">
        <p14:creationId xmlns:p14="http://schemas.microsoft.com/office/powerpoint/2010/main" val="3414559054"/>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2500" y="685800"/>
            <a:ext cx="4953000" cy="3429000"/>
          </a:xfrm>
        </p:spPr>
      </p:sp>
      <p:sp>
        <p:nvSpPr>
          <p:cNvPr id="3" name="Notes Placeholder 2"/>
          <p:cNvSpPr>
            <a:spLocks noGrp="1"/>
          </p:cNvSpPr>
          <p:nvPr>
            <p:ph type="body" idx="1"/>
          </p:nvPr>
        </p:nvSpPr>
        <p:spPr/>
        <p:txBody>
          <a:bodyPr>
            <a:normAutofit/>
          </a:bodyPr>
          <a:lstStyle/>
          <a:p>
            <a:endParaRPr lang="zh-CN" altLang="en-US" noProof="0" dirty="0"/>
          </a:p>
        </p:txBody>
      </p:sp>
      <p:sp>
        <p:nvSpPr>
          <p:cNvPr id="4" name="Slide Number Placeholder 3"/>
          <p:cNvSpPr>
            <a:spLocks noGrp="1"/>
          </p:cNvSpPr>
          <p:nvPr>
            <p:ph type="sldNum" sz="quarter" idx="10"/>
          </p:nvPr>
        </p:nvSpPr>
        <p:spPr/>
        <p:txBody>
          <a:bodyPr/>
          <a:lstStyle/>
          <a:p>
            <a:pPr algn="r" defTabSz="914400">
              <a:buNone/>
            </a:pPr>
            <a:fld id="{A5D78FC6-CE17-4259-A63C-DDFC12E048FC}" type="slidenum">
              <a:rPr lang="en-US" sz="1200" b="0" i="0">
                <a:latin typeface="Calibri"/>
                <a:ea typeface="+mn-ea"/>
                <a:cs typeface="+mn-cs"/>
              </a:rPr>
              <a:pPr algn="r" defTabSz="914400">
                <a:buNone/>
              </a:pPr>
              <a:t>1</a:t>
            </a:fld>
            <a:endParaRPr lang="en-US" sz="1200" b="0" i="0">
              <a:latin typeface="Calibri"/>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blipFill dpi="0" rotWithShape="1">
          <a:blip r:embed="rId2">
            <a:lum bright="42000" contrast="-68000"/>
          </a:blip>
          <a:srcRect/>
          <a:stretch>
            <a:fillRect l="-30000" t="-20000" r="-2000" b="12000"/>
          </a:stretch>
        </a:blipFill>
        <a:effectLst/>
      </p:bgPr>
    </p:bg>
    <p:spTree>
      <p:nvGrpSpPr>
        <p:cNvPr id="1" name=""/>
        <p:cNvGrpSpPr/>
        <p:nvPr/>
      </p:nvGrpSpPr>
      <p:grpSpPr>
        <a:xfrm>
          <a:off x="0" y="0"/>
          <a:ext cx="0" cy="0"/>
          <a:chOff x="0" y="0"/>
          <a:chExt cx="0" cy="0"/>
        </a:xfrm>
      </p:grpSpPr>
      <p:sp>
        <p:nvSpPr>
          <p:cNvPr id="7" name="Rectangle 6"/>
          <p:cNvSpPr/>
          <p:nvPr/>
        </p:nvSpPr>
        <p:spPr bwMode="white">
          <a:xfrm>
            <a:off x="0" y="5971032"/>
            <a:ext cx="9906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0" name="Rectangle 9"/>
          <p:cNvSpPr/>
          <p:nvPr/>
        </p:nvSpPr>
        <p:spPr>
          <a:xfrm>
            <a:off x="-9906" y="6053328"/>
            <a:ext cx="2436876"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1" name="Rectangle 10"/>
          <p:cNvSpPr/>
          <p:nvPr/>
        </p:nvSpPr>
        <p:spPr>
          <a:xfrm>
            <a:off x="2555748" y="6044184"/>
            <a:ext cx="7350252"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Title 7"/>
          <p:cNvSpPr>
            <a:spLocks noGrp="1"/>
          </p:cNvSpPr>
          <p:nvPr>
            <p:ph type="ctrTitle"/>
          </p:nvPr>
        </p:nvSpPr>
        <p:spPr>
          <a:xfrm>
            <a:off x="2559050" y="4038600"/>
            <a:ext cx="7016750" cy="1828800"/>
          </a:xfrm>
        </p:spPr>
        <p:txBody>
          <a:bodyPr anchor="b"/>
          <a:lstStyle>
            <a:lvl1pPr>
              <a:defRPr cap="all" baseline="0"/>
            </a:lvl1pPr>
          </a:lstStyle>
          <a:p>
            <a:r>
              <a:rPr lang="zh-CN" altLang="en-US" smtClean="0"/>
              <a:t>单击此处编辑母版标题样式</a:t>
            </a:r>
            <a:endParaRPr lang="en-US" dirty="0"/>
          </a:p>
        </p:txBody>
      </p:sp>
      <p:sp>
        <p:nvSpPr>
          <p:cNvPr id="9" name="Subtitle 8"/>
          <p:cNvSpPr>
            <a:spLocks noGrp="1"/>
          </p:cNvSpPr>
          <p:nvPr>
            <p:ph type="subTitle" idx="1"/>
          </p:nvPr>
        </p:nvSpPr>
        <p:spPr>
          <a:xfrm>
            <a:off x="2559050" y="6050037"/>
            <a:ext cx="72644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smtClean="0"/>
              <a:t>单击此处编辑母版副标题样式</a:t>
            </a:r>
            <a:endParaRPr lang="en-US" dirty="0"/>
          </a:p>
        </p:txBody>
      </p:sp>
      <p:sp>
        <p:nvSpPr>
          <p:cNvPr id="28" name="Date Placeholder 27"/>
          <p:cNvSpPr>
            <a:spLocks noGrp="1"/>
          </p:cNvSpPr>
          <p:nvPr>
            <p:ph type="dt" sz="half" idx="10"/>
          </p:nvPr>
        </p:nvSpPr>
        <p:spPr>
          <a:xfrm>
            <a:off x="82550" y="6068699"/>
            <a:ext cx="2228850" cy="685800"/>
          </a:xfrm>
        </p:spPr>
        <p:txBody>
          <a:bodyPr>
            <a:noAutofit/>
          </a:bodyPr>
          <a:lstStyle>
            <a:lvl1pPr algn="ctr">
              <a:defRPr sz="2000">
                <a:solidFill>
                  <a:srgbClr val="FFFFFF"/>
                </a:solidFill>
              </a:defRPr>
            </a:lvl1pPr>
          </a:lstStyle>
          <a:p>
            <a:pPr algn="ctr"/>
            <a:fld id="{743653DA-8BF4-4869-96FE-9BCF43372D46}" type="datetime8">
              <a:rPr lang="en-US" smtClean="0"/>
              <a:pPr algn="ctr"/>
              <a:t>4/13/2020 8:52 AM</a:t>
            </a:fld>
            <a:endParaRPr lang="en-US" sz="2000" dirty="0">
              <a:solidFill>
                <a:srgbClr val="FFFFFF"/>
              </a:solidFill>
            </a:endParaRPr>
          </a:p>
        </p:txBody>
      </p:sp>
      <p:sp>
        <p:nvSpPr>
          <p:cNvPr id="17" name="Footer Placeholder 16"/>
          <p:cNvSpPr>
            <a:spLocks noGrp="1"/>
          </p:cNvSpPr>
          <p:nvPr>
            <p:ph type="ftr" sz="quarter" idx="11"/>
          </p:nvPr>
        </p:nvSpPr>
        <p:spPr>
          <a:xfrm>
            <a:off x="2259176" y="236541"/>
            <a:ext cx="6356350" cy="365125"/>
          </a:xfrm>
        </p:spPr>
        <p:txBody>
          <a:bodyPr/>
          <a:lstStyle>
            <a:lvl1pPr algn="r">
              <a:defRPr>
                <a:solidFill>
                  <a:schemeClr val="tx2"/>
                </a:solidFill>
              </a:defRPr>
            </a:lvl1pPr>
          </a:lstStyle>
          <a:p>
            <a:pPr algn="r"/>
            <a:endParaRPr lang="en-US" dirty="0">
              <a:solidFill>
                <a:schemeClr val="tx2"/>
              </a:solidFill>
            </a:endParaRPr>
          </a:p>
        </p:txBody>
      </p:sp>
      <p:sp>
        <p:nvSpPr>
          <p:cNvPr id="29" name="Slide Number Placeholder 28"/>
          <p:cNvSpPr>
            <a:spLocks noGrp="1"/>
          </p:cNvSpPr>
          <p:nvPr>
            <p:ph type="sldNum" sz="quarter" idx="12"/>
          </p:nvPr>
        </p:nvSpPr>
        <p:spPr>
          <a:xfrm>
            <a:off x="8667750" y="228600"/>
            <a:ext cx="908050" cy="381000"/>
          </a:xfrm>
        </p:spPr>
        <p:txBody>
          <a:bodyPr/>
          <a:lstStyle>
            <a:lvl1pPr>
              <a:defRPr>
                <a:solidFill>
                  <a:schemeClr val="tx2"/>
                </a:solidFill>
              </a:defRPr>
            </a:lvl1pPr>
          </a:lstStyle>
          <a:p>
            <a:fld id="{72AC53DF-4216-466D-99A7-94400E6C2A25}" type="slidenum">
              <a:rPr lang="en-US" smtClean="0"/>
              <a:pPr/>
              <a:t>‹#›</a:t>
            </a:fld>
            <a:endParaRPr lang="en-US" dirty="0">
              <a:solidFill>
                <a:schemeClr val="tx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8D3816DF-213E-421B-92D3-C068DBB023D6}" type="datetime8">
              <a:rPr lang="en-US" smtClean="0">
                <a:solidFill>
                  <a:schemeClr val="tx2"/>
                </a:solidFill>
              </a:rPr>
              <a:pPr/>
              <a:t>4/13/2020 8:52 AM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AC53DF-4216-466D-99A7-94400E6C2A25}" type="slidenum">
              <a:rPr lang="en-US" sz="1200" smtClean="0">
                <a:solidFill>
                  <a:schemeClr val="tx2"/>
                </a:solidFill>
              </a: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99300" y="609602"/>
            <a:ext cx="2228850" cy="5516563"/>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495300" y="609600"/>
            <a:ext cx="6026150" cy="551656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a:xfrm>
            <a:off x="7099300" y="6248405"/>
            <a:ext cx="2393950" cy="365125"/>
          </a:xfrm>
        </p:spPr>
        <p:txBody>
          <a:bodyPr/>
          <a:lstStyle/>
          <a:p>
            <a:fld id="{8D3816DF-213E-421B-92D3-C068DBB023D6}" type="datetime8">
              <a:rPr lang="en-US" smtClean="0">
                <a:solidFill>
                  <a:schemeClr val="tx2"/>
                </a:solidFill>
              </a:rPr>
              <a:pPr/>
              <a:t>4/13/2020 8:52 AM</a:t>
            </a:fld>
            <a:endParaRPr lang="en-US" dirty="0"/>
          </a:p>
        </p:txBody>
      </p:sp>
      <p:sp>
        <p:nvSpPr>
          <p:cNvPr id="5" name="Footer Placeholder 4"/>
          <p:cNvSpPr>
            <a:spLocks noGrp="1"/>
          </p:cNvSpPr>
          <p:nvPr>
            <p:ph type="ftr" sz="quarter" idx="11"/>
          </p:nvPr>
        </p:nvSpPr>
        <p:spPr>
          <a:xfrm>
            <a:off x="495303" y="6248210"/>
            <a:ext cx="6037940" cy="365125"/>
          </a:xfrm>
        </p:spPr>
        <p:txBody>
          <a:bodyPr/>
          <a:lstStyle/>
          <a:p>
            <a:endParaRPr lang="en-US" dirty="0"/>
          </a:p>
        </p:txBody>
      </p:sp>
      <p:sp>
        <p:nvSpPr>
          <p:cNvPr id="7" name="Rectangle 6"/>
          <p:cNvSpPr/>
          <p:nvPr/>
        </p:nvSpPr>
        <p:spPr bwMode="white">
          <a:xfrm>
            <a:off x="6604345" y="0"/>
            <a:ext cx="34671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653875" y="609600"/>
            <a:ext cx="24765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653875" y="0"/>
            <a:ext cx="24765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rot="5400000">
            <a:off x="6511000" y="134277"/>
            <a:ext cx="533400" cy="264849"/>
          </a:xfrm>
        </p:spPr>
        <p:txBody>
          <a:bodyPr/>
          <a:lstStyle/>
          <a:p>
            <a:fld id="{72AC53DF-4216-466D-99A7-94400E6C2A25}" type="slidenum">
              <a:rPr lang="en-US" sz="1200" smtClean="0">
                <a:solidFill>
                  <a:schemeClr val="tx2"/>
                </a:solidFill>
              </a: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663702" y="228600"/>
            <a:ext cx="8832850" cy="990600"/>
          </a:xfrm>
        </p:spPr>
        <p:txBody>
          <a:bodyPr/>
          <a:lstStyle/>
          <a:p>
            <a:r>
              <a:rPr lang="zh-CN" altLang="en-US" smtClean="0"/>
              <a:t>单击此处编辑母版标题样式</a:t>
            </a:r>
            <a:endParaRPr lang="en-US" dirty="0"/>
          </a:p>
        </p:txBody>
      </p:sp>
      <p:sp>
        <p:nvSpPr>
          <p:cNvPr id="4" name="Date Placeholder 3"/>
          <p:cNvSpPr>
            <a:spLocks noGrp="1"/>
          </p:cNvSpPr>
          <p:nvPr>
            <p:ph type="dt" sz="half" idx="10"/>
          </p:nvPr>
        </p:nvSpPr>
        <p:spPr/>
        <p:txBody>
          <a:bodyPr/>
          <a:lstStyle/>
          <a:p>
            <a:fld id="{B7129108-AC8D-4212-9283-60D9E99BF07A}" type="datetime8">
              <a:rPr lang="en-US" smtClean="0"/>
              <a:pPr/>
              <a:t>4/13/2020 8:52 AM</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AD93096-5B34-4342-9326-69289CEAE4C2}" type="slidenum">
              <a:rPr lang="en-US" smtClean="0"/>
              <a:pPr/>
              <a:t>‹#›</a:t>
            </a:fld>
            <a:endParaRPr lang="en-US" dirty="0">
              <a:solidFill>
                <a:srgbClr val="FFFFFF"/>
              </a:solidFill>
            </a:endParaRPr>
          </a:p>
        </p:txBody>
      </p:sp>
      <p:sp>
        <p:nvSpPr>
          <p:cNvPr id="8" name="Content Placeholder 7"/>
          <p:cNvSpPr>
            <a:spLocks noGrp="1"/>
          </p:cNvSpPr>
          <p:nvPr>
            <p:ph sz="quarter" idx="1"/>
          </p:nvPr>
        </p:nvSpPr>
        <p:spPr>
          <a:xfrm>
            <a:off x="663702" y="1600200"/>
            <a:ext cx="8832850" cy="44958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485900" y="2743200"/>
            <a:ext cx="7716706" cy="1673225"/>
          </a:xfrm>
        </p:spPr>
        <p:txBody>
          <a:bodyPr anchor="t"/>
          <a:lstStyle>
            <a:lvl1pPr>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smtClean="0"/>
              <a:t>单击此处编辑母版文本样式</a:t>
            </a:r>
          </a:p>
        </p:txBody>
      </p:sp>
      <p:sp>
        <p:nvSpPr>
          <p:cNvPr id="7" name="Rectangle 6"/>
          <p:cNvSpPr/>
          <p:nvPr/>
        </p:nvSpPr>
        <p:spPr bwMode="white">
          <a:xfrm>
            <a:off x="0" y="1524000"/>
            <a:ext cx="9906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0" y="1600200"/>
            <a:ext cx="140335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Rectangle 8"/>
          <p:cNvSpPr/>
          <p:nvPr/>
        </p:nvSpPr>
        <p:spPr>
          <a:xfrm>
            <a:off x="1485900" y="1600200"/>
            <a:ext cx="84201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 name="Title 1"/>
          <p:cNvSpPr>
            <a:spLocks noGrp="1"/>
          </p:cNvSpPr>
          <p:nvPr>
            <p:ph type="title"/>
          </p:nvPr>
        </p:nvSpPr>
        <p:spPr>
          <a:xfrm>
            <a:off x="1485900" y="1600200"/>
            <a:ext cx="8255000" cy="990600"/>
          </a:xfrm>
        </p:spPr>
        <p:txBody>
          <a:bodyPr/>
          <a:lstStyle>
            <a:lvl1pPr algn="l">
              <a:buNone/>
              <a:defRPr sz="4400" b="0" cap="none">
                <a:solidFill>
                  <a:srgbClr val="FFFFFF"/>
                </a:solidFill>
              </a:defRPr>
            </a:lvl1pPr>
          </a:lstStyle>
          <a:p>
            <a:r>
              <a:rPr lang="zh-CN" altLang="en-US" smtClean="0"/>
              <a:t>单击此处编辑母版标题样式</a:t>
            </a:r>
            <a:endParaRPr lang="en-US" dirty="0"/>
          </a:p>
        </p:txBody>
      </p:sp>
      <p:sp>
        <p:nvSpPr>
          <p:cNvPr id="12" name="Date Placeholder 11"/>
          <p:cNvSpPr>
            <a:spLocks noGrp="1"/>
          </p:cNvSpPr>
          <p:nvPr>
            <p:ph type="dt" sz="half" idx="10"/>
          </p:nvPr>
        </p:nvSpPr>
        <p:spPr/>
        <p:txBody>
          <a:bodyPr/>
          <a:lstStyle/>
          <a:p>
            <a:fld id="{B6DED3D3-6235-4F4C-B439-DF277FB555A7}" type="datetime8">
              <a:rPr lang="en-US" smtClean="0"/>
              <a:pPr/>
              <a:t>4/13/2020 8:52 AM</a:t>
            </a:fld>
            <a:endParaRPr lang="en-US"/>
          </a:p>
        </p:txBody>
      </p:sp>
      <p:sp>
        <p:nvSpPr>
          <p:cNvPr id="13" name="Slide Number Placeholder 12"/>
          <p:cNvSpPr>
            <a:spLocks noGrp="1"/>
          </p:cNvSpPr>
          <p:nvPr>
            <p:ph type="sldNum" sz="quarter" idx="11"/>
          </p:nvPr>
        </p:nvSpPr>
        <p:spPr>
          <a:xfrm>
            <a:off x="0" y="1752600"/>
            <a:ext cx="1403350" cy="701676"/>
          </a:xfrm>
        </p:spPr>
        <p:txBody>
          <a:bodyPr>
            <a:noAutofit/>
          </a:bodyPr>
          <a:lstStyle>
            <a:lvl1pPr>
              <a:defRPr sz="2400">
                <a:solidFill>
                  <a:srgbClr val="FFFFFF"/>
                </a:solidFill>
              </a:defRPr>
            </a:lvl1pPr>
          </a:lstStyle>
          <a:p>
            <a:pPr algn="ctr"/>
            <a:fld id="{1AD93096-5B34-4342-9326-69289CEAE4C2}" type="slidenum">
              <a:rPr lang="en-US" smtClean="0"/>
              <a:pPr algn="ctr"/>
              <a:t>‹#›</a:t>
            </a:fld>
            <a:endParaRPr lang="en-US" sz="2400" dirty="0">
              <a:solidFill>
                <a:srgbClr val="FFFFFF"/>
              </a:solidFill>
            </a:endParaRPr>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9" name="Content Placeholder 8"/>
          <p:cNvSpPr>
            <a:spLocks noGrp="1"/>
          </p:cNvSpPr>
          <p:nvPr>
            <p:ph sz="quarter" idx="1"/>
          </p:nvPr>
        </p:nvSpPr>
        <p:spPr>
          <a:xfrm>
            <a:off x="660400" y="1589567"/>
            <a:ext cx="4210050" cy="45720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11" name="Content Placeholder 10"/>
          <p:cNvSpPr>
            <a:spLocks noGrp="1"/>
          </p:cNvSpPr>
          <p:nvPr>
            <p:ph sz="quarter" idx="2"/>
          </p:nvPr>
        </p:nvSpPr>
        <p:spPr>
          <a:xfrm>
            <a:off x="5248643" y="1589567"/>
            <a:ext cx="4210050" cy="45720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8" name="Date Placeholder 7"/>
          <p:cNvSpPr>
            <a:spLocks noGrp="1"/>
          </p:cNvSpPr>
          <p:nvPr>
            <p:ph type="dt" sz="half" idx="15"/>
          </p:nvPr>
        </p:nvSpPr>
        <p:spPr/>
        <p:txBody>
          <a:bodyPr rtlCol="0"/>
          <a:lstStyle/>
          <a:p>
            <a:fld id="{3B5F1E3E-4B2F-4895-B65E-28B2E64F39F6}" type="datetime8">
              <a:rPr lang="en-US" smtClean="0"/>
              <a:pPr/>
              <a:t>4/13/2020 8:52 AM</a:t>
            </a:fld>
            <a:endParaRPr lang="en-US"/>
          </a:p>
        </p:txBody>
      </p:sp>
      <p:sp>
        <p:nvSpPr>
          <p:cNvPr id="10" name="Slide Number Placeholder 9"/>
          <p:cNvSpPr>
            <a:spLocks noGrp="1"/>
          </p:cNvSpPr>
          <p:nvPr>
            <p:ph type="sldNum" sz="quarter" idx="16"/>
          </p:nvPr>
        </p:nvSpPr>
        <p:spPr/>
        <p:txBody>
          <a:bodyPr rtlCol="0"/>
          <a:lstStyle/>
          <a:p>
            <a:pPr algn="ctr"/>
            <a:fld id="{1AD93096-5B34-4342-9326-69289CEAE4C2}" type="slidenum">
              <a:rPr lang="en-US" smtClean="0"/>
              <a:pPr algn="ct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577850" y="273050"/>
            <a:ext cx="8832850" cy="869950"/>
          </a:xfrm>
        </p:spPr>
        <p:txBody>
          <a:bodyPr anchor="ctr"/>
          <a:lstStyle>
            <a:lvl1pPr>
              <a:defRPr/>
            </a:lvl1pPr>
          </a:lstStyle>
          <a:p>
            <a:r>
              <a:rPr lang="zh-CN" altLang="en-US" smtClean="0"/>
              <a:t>单击此处编辑母版标题样式</a:t>
            </a:r>
            <a:endParaRPr lang="en-US" dirty="0"/>
          </a:p>
        </p:txBody>
      </p:sp>
      <p:sp>
        <p:nvSpPr>
          <p:cNvPr id="11" name="Content Placeholder 10"/>
          <p:cNvSpPr>
            <a:spLocks noGrp="1"/>
          </p:cNvSpPr>
          <p:nvPr>
            <p:ph sz="quarter" idx="2"/>
          </p:nvPr>
        </p:nvSpPr>
        <p:spPr>
          <a:xfrm>
            <a:off x="660400" y="2438400"/>
            <a:ext cx="4210050" cy="35814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13" name="Content Placeholder 12"/>
          <p:cNvSpPr>
            <a:spLocks noGrp="1"/>
          </p:cNvSpPr>
          <p:nvPr>
            <p:ph sz="quarter" idx="4"/>
          </p:nvPr>
        </p:nvSpPr>
        <p:spPr>
          <a:xfrm>
            <a:off x="5200650" y="2438400"/>
            <a:ext cx="4210050" cy="35814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10" name="Date Placeholder 9"/>
          <p:cNvSpPr>
            <a:spLocks noGrp="1"/>
          </p:cNvSpPr>
          <p:nvPr>
            <p:ph type="dt" sz="half" idx="15"/>
          </p:nvPr>
        </p:nvSpPr>
        <p:spPr/>
        <p:txBody>
          <a:bodyPr rtlCol="0"/>
          <a:lstStyle/>
          <a:p>
            <a:fld id="{63085435-8225-4333-BFFA-0096413F0D76}" type="datetime8">
              <a:rPr lang="en-US" smtClean="0"/>
              <a:pPr/>
              <a:t>4/13/2020 8:52 AM</a:t>
            </a:fld>
            <a:endParaRPr lang="en-US"/>
          </a:p>
        </p:txBody>
      </p:sp>
      <p:sp>
        <p:nvSpPr>
          <p:cNvPr id="12" name="Slide Number Placeholder 11"/>
          <p:cNvSpPr>
            <a:spLocks noGrp="1"/>
          </p:cNvSpPr>
          <p:nvPr>
            <p:ph type="sldNum" sz="quarter" idx="16"/>
          </p:nvPr>
        </p:nvSpPr>
        <p:spPr/>
        <p:txBody>
          <a:bodyPr rtlCol="0"/>
          <a:lstStyle/>
          <a:p>
            <a:pPr algn="ctr"/>
            <a:fld id="{1AD93096-5B34-4342-9326-69289CEAE4C2}" type="slidenum">
              <a:rPr lang="en-US" smtClean="0"/>
              <a:pPr algn="ct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60400" y="1752600"/>
            <a:ext cx="4210050" cy="640080"/>
          </a:xfrm>
          <a:solidFill>
            <a:schemeClr val="accent2"/>
          </a:solidFill>
        </p:spPr>
        <p:txBody>
          <a:bodyPr rtlCol="0" anchor="ctr"/>
          <a:lstStyle>
            <a:lvl1pPr marL="0" indent="0">
              <a:buFontTx/>
              <a:buNone/>
              <a:defRPr sz="2000" b="1">
                <a:solidFill>
                  <a:srgbClr val="FFFFFF"/>
                </a:solidFill>
              </a:defRPr>
            </a:lvl1pPr>
          </a:lstStyle>
          <a:p>
            <a:pPr lvl="0"/>
            <a:r>
              <a:rPr lang="zh-CN" altLang="en-US" smtClean="0"/>
              <a:t>单击此处编辑母版文本样式</a:t>
            </a:r>
          </a:p>
        </p:txBody>
      </p:sp>
      <p:sp>
        <p:nvSpPr>
          <p:cNvPr id="15" name="Text Placeholder 14"/>
          <p:cNvSpPr>
            <a:spLocks noGrp="1"/>
          </p:cNvSpPr>
          <p:nvPr>
            <p:ph type="body" sz="quarter" idx="3"/>
          </p:nvPr>
        </p:nvSpPr>
        <p:spPr>
          <a:xfrm>
            <a:off x="5200650" y="1752600"/>
            <a:ext cx="4210050" cy="640080"/>
          </a:xfrm>
          <a:solidFill>
            <a:schemeClr val="accent4"/>
          </a:solidFill>
        </p:spPr>
        <p:txBody>
          <a:bodyPr rtlCol="0" anchor="ctr"/>
          <a:lstStyle>
            <a:lvl1pPr marL="0" indent="0">
              <a:buFontTx/>
              <a:buNone/>
              <a:defRPr sz="2000" b="1">
                <a:solidFill>
                  <a:srgbClr val="FFFFFF"/>
                </a:solidFill>
              </a:defRPr>
            </a:lvl1pPr>
          </a:lstStyle>
          <a:p>
            <a:pPr lvl="0"/>
            <a:r>
              <a:rPr lang="zh-CN" altLang="en-US" smtClean="0"/>
              <a:t>单击此处编辑母版文本样式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0783C494-2A87-468C-A21B-CB14FB9ABB00}" type="datetime8">
              <a:rPr lang="en-US" smtClean="0"/>
              <a:pPr/>
              <a:t>4/13/2020 8:52 AM</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1AD93096-5B34-4342-9326-69289CEAE4C2}" type="slidenum">
              <a:rPr lang="en-US" smtClean="0"/>
              <a:pPr/>
              <a:t>‹#›</a:t>
            </a:fld>
            <a:endParaRPr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180FA0-5B31-4864-A2BB-719EA5A679C6}" type="datetime8">
              <a:rPr lang="en-US" smtClean="0"/>
              <a:pPr/>
              <a:t>4/13/2020 8:52 AM</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77850" cy="381000"/>
          </a:xfrm>
        </p:spPr>
        <p:txBody>
          <a:bodyPr/>
          <a:lstStyle>
            <a:lvl1pPr>
              <a:defRPr>
                <a:solidFill>
                  <a:schemeClr val="tx2"/>
                </a:solidFill>
              </a:defRPr>
            </a:lvl1pPr>
          </a:lstStyle>
          <a:p>
            <a:fld id="{1AD93096-5B34-4342-9326-69289CEAE4C2}" type="slidenum">
              <a:rPr lang="en-US" smtClean="0"/>
              <a:pPr/>
              <a:t>‹#›</a:t>
            </a:fld>
            <a:endParaRPr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60400" y="273050"/>
            <a:ext cx="8750300" cy="869950"/>
          </a:xfrm>
        </p:spPr>
        <p:txBody>
          <a:bodyPr anchor="ctr"/>
          <a:lstStyle>
            <a:lvl1pPr algn="l">
              <a:buNone/>
              <a:defRPr sz="4400" b="0"/>
            </a:lvl1pPr>
          </a:lstStyle>
          <a:p>
            <a:r>
              <a:rPr lang="zh-CN" altLang="en-US" smtClean="0"/>
              <a:t>单击此处编辑母版标题样式</a:t>
            </a:r>
            <a:endParaRPr lang="en-US" dirty="0"/>
          </a:p>
        </p:txBody>
      </p:sp>
      <p:sp>
        <p:nvSpPr>
          <p:cNvPr id="5" name="Date Placeholder 4"/>
          <p:cNvSpPr>
            <a:spLocks noGrp="1"/>
          </p:cNvSpPr>
          <p:nvPr>
            <p:ph type="dt" sz="half" idx="10"/>
          </p:nvPr>
        </p:nvSpPr>
        <p:spPr/>
        <p:txBody>
          <a:bodyPr/>
          <a:lstStyle/>
          <a:p>
            <a:fld id="{4BECC0C8-36B8-442A-833D-B6AACE86BB77}" type="datetime8">
              <a:rPr lang="en-US" smtClean="0"/>
              <a:pPr/>
              <a:t>4/13/2020 8:52 AM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1AD93096-5B34-4342-9326-69289CEAE4C2}" type="slidenum">
              <a:rPr lang="en-US" smtClean="0"/>
              <a:pPr/>
              <a:t>‹#›</a:t>
            </a:fld>
            <a:endParaRPr lang="en-US" dirty="0">
              <a:solidFill>
                <a:srgbClr val="FFFFFF"/>
              </a:solidFill>
            </a:endParaRPr>
          </a:p>
        </p:txBody>
      </p:sp>
      <p:sp>
        <p:nvSpPr>
          <p:cNvPr id="9" name="Content Placeholder 8"/>
          <p:cNvSpPr>
            <a:spLocks noGrp="1"/>
          </p:cNvSpPr>
          <p:nvPr>
            <p:ph sz="quarter" idx="1"/>
          </p:nvPr>
        </p:nvSpPr>
        <p:spPr>
          <a:xfrm>
            <a:off x="2559050" y="1752600"/>
            <a:ext cx="6934200" cy="44196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pic>
        <p:nvPicPr>
          <p:cNvPr id="8" name="Picture 7" descr="sm_pencil.png"/>
          <p:cNvPicPr>
            <a:picLocks noChangeAspect="1"/>
          </p:cNvPicPr>
          <p:nvPr userDrawn="1"/>
        </p:nvPicPr>
        <p:blipFill>
          <a:blip r:embed="rId2"/>
          <a:stretch>
            <a:fillRect/>
          </a:stretch>
        </p:blipFill>
        <p:spPr>
          <a:xfrm>
            <a:off x="663702" y="1755650"/>
            <a:ext cx="1749916" cy="2145615"/>
          </a:xfrm>
          <a:prstGeom prst="rect">
            <a:avLst/>
          </a:prstGeom>
          <a:ln w="50800" cap="sq" cmpd="dbl">
            <a:solidFill>
              <a:schemeClr val="accent2"/>
            </a:solidFill>
            <a:miter lim="800000"/>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733550" y="5486400"/>
            <a:ext cx="79248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zh-CN" altLang="en-US" smtClean="0"/>
              <a:t>单击此处编辑母版文本样式</a:t>
            </a:r>
          </a:p>
        </p:txBody>
      </p:sp>
      <p:sp>
        <p:nvSpPr>
          <p:cNvPr id="8" name="Rectangle 7"/>
          <p:cNvSpPr/>
          <p:nvPr/>
        </p:nvSpPr>
        <p:spPr bwMode="white">
          <a:xfrm>
            <a:off x="-9906" y="4572000"/>
            <a:ext cx="9906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Rectangle 8"/>
          <p:cNvSpPr/>
          <p:nvPr/>
        </p:nvSpPr>
        <p:spPr>
          <a:xfrm>
            <a:off x="-9906" y="4663440"/>
            <a:ext cx="158496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0" name="Rectangle 9"/>
          <p:cNvSpPr/>
          <p:nvPr/>
        </p:nvSpPr>
        <p:spPr>
          <a:xfrm>
            <a:off x="1674114" y="4654296"/>
            <a:ext cx="8231886"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 name="Title 1"/>
          <p:cNvSpPr>
            <a:spLocks noGrp="1"/>
          </p:cNvSpPr>
          <p:nvPr>
            <p:ph type="title"/>
          </p:nvPr>
        </p:nvSpPr>
        <p:spPr>
          <a:xfrm>
            <a:off x="1733550" y="4648200"/>
            <a:ext cx="7924800" cy="685800"/>
          </a:xfrm>
        </p:spPr>
        <p:txBody>
          <a:bodyPr anchor="ctr"/>
          <a:lstStyle>
            <a:lvl1pPr algn="l">
              <a:buNone/>
              <a:defRPr sz="2800" b="0">
                <a:solidFill>
                  <a:srgbClr val="FFFFFF"/>
                </a:solidFill>
              </a:defRPr>
            </a:lvl1pPr>
          </a:lstStyle>
          <a:p>
            <a:r>
              <a:rPr lang="zh-CN" altLang="en-US" smtClean="0"/>
              <a:t>单击此处编辑母版标题样式</a:t>
            </a:r>
            <a:endParaRPr lang="en-US" dirty="0"/>
          </a:p>
        </p:txBody>
      </p:sp>
      <p:sp>
        <p:nvSpPr>
          <p:cNvPr id="11" name="Rectangle 10"/>
          <p:cNvSpPr/>
          <p:nvPr/>
        </p:nvSpPr>
        <p:spPr bwMode="white">
          <a:xfrm>
            <a:off x="1568450" y="0"/>
            <a:ext cx="108966"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2" name="Date Placeholder 11"/>
          <p:cNvSpPr>
            <a:spLocks noGrp="1"/>
          </p:cNvSpPr>
          <p:nvPr>
            <p:ph type="dt" sz="half" idx="10"/>
          </p:nvPr>
        </p:nvSpPr>
        <p:spPr>
          <a:xfrm>
            <a:off x="6769100" y="6248403"/>
            <a:ext cx="2889250" cy="365125"/>
          </a:xfrm>
        </p:spPr>
        <p:txBody>
          <a:bodyPr rtlCol="0"/>
          <a:lstStyle/>
          <a:p>
            <a:fld id="{51E20EC5-AC53-4169-941E-EDF10CD23748}" type="datetime8">
              <a:rPr lang="en-US" smtClean="0"/>
              <a:pPr/>
              <a:t>4/13/2020 8:52 AM</a:t>
            </a:fld>
            <a:endParaRPr lang="en-US"/>
          </a:p>
        </p:txBody>
      </p:sp>
      <p:sp>
        <p:nvSpPr>
          <p:cNvPr id="13" name="Slide Number Placeholder 12"/>
          <p:cNvSpPr>
            <a:spLocks noGrp="1"/>
          </p:cNvSpPr>
          <p:nvPr>
            <p:ph type="sldNum" sz="quarter" idx="11"/>
          </p:nvPr>
        </p:nvSpPr>
        <p:spPr>
          <a:xfrm>
            <a:off x="0" y="4667249"/>
            <a:ext cx="1568450" cy="663578"/>
          </a:xfrm>
        </p:spPr>
        <p:txBody>
          <a:bodyPr rtlCol="0"/>
          <a:lstStyle>
            <a:lvl1pPr>
              <a:defRPr sz="2800"/>
            </a:lvl1pPr>
          </a:lstStyle>
          <a:p>
            <a:pPr algn="ctr"/>
            <a:fld id="{1AD93096-5B34-4342-9326-69289CEAE4C2}" type="slidenum">
              <a:rPr lang="en-US" smtClean="0"/>
              <a:pPr algn="ctr"/>
              <a:t>‹#›</a:t>
            </a:fld>
            <a:endParaRPr lang="en-US" sz="2800" dirty="0"/>
          </a:p>
        </p:txBody>
      </p:sp>
      <p:sp>
        <p:nvSpPr>
          <p:cNvPr id="14" name="Footer Placeholder 13"/>
          <p:cNvSpPr>
            <a:spLocks noGrp="1"/>
          </p:cNvSpPr>
          <p:nvPr>
            <p:ph type="ftr" sz="quarter" idx="12"/>
          </p:nvPr>
        </p:nvSpPr>
        <p:spPr>
          <a:xfrm>
            <a:off x="1733550" y="6248209"/>
            <a:ext cx="4953000" cy="365125"/>
          </a:xfrm>
        </p:spPr>
        <p:txBody>
          <a:bodyPr rtlCol="0"/>
          <a:lstStyle/>
          <a:p>
            <a:endParaRPr lang="en-US" dirty="0"/>
          </a:p>
        </p:txBody>
      </p:sp>
      <p:sp>
        <p:nvSpPr>
          <p:cNvPr id="3" name="Picture Placeholder 2"/>
          <p:cNvSpPr>
            <a:spLocks noGrp="1"/>
          </p:cNvSpPr>
          <p:nvPr>
            <p:ph type="pic" idx="1"/>
          </p:nvPr>
        </p:nvSpPr>
        <p:spPr>
          <a:xfrm>
            <a:off x="1690624" y="0"/>
            <a:ext cx="8215376" cy="4568952"/>
          </a:xfrm>
          <a:solidFill>
            <a:schemeClr val="accent1">
              <a:tint val="40000"/>
            </a:schemeClr>
          </a:solidFill>
          <a:ln>
            <a:noFill/>
          </a:ln>
        </p:spPr>
        <p:txBody>
          <a:bodyPr/>
          <a:lstStyle>
            <a:lvl1pPr marL="0" indent="0">
              <a:buNone/>
              <a:defRPr sz="3200"/>
            </a:lvl1pPr>
          </a:lstStyle>
          <a:p>
            <a:r>
              <a:rPr lang="zh-CN" altLang="en-US" smtClean="0"/>
              <a:t>单击图标添加图片</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60400" y="228600"/>
            <a:ext cx="8832850" cy="990600"/>
          </a:xfrm>
          <a:prstGeom prst="rect">
            <a:avLst/>
          </a:prstGeom>
        </p:spPr>
        <p:txBody>
          <a:bodyPr vert="horz" anchor="ctr">
            <a:normAutofit/>
          </a:bodyPr>
          <a:lstStyle/>
          <a:p>
            <a:r>
              <a:rPr lang="zh-CN" altLang="en-US" smtClean="0"/>
              <a:t>单击此处编辑母版标题样式</a:t>
            </a:r>
            <a:endParaRPr lang="en-US" dirty="0"/>
          </a:p>
        </p:txBody>
      </p:sp>
      <p:sp>
        <p:nvSpPr>
          <p:cNvPr id="13" name="Text Placeholder 12"/>
          <p:cNvSpPr>
            <a:spLocks noGrp="1"/>
          </p:cNvSpPr>
          <p:nvPr>
            <p:ph type="body" idx="1"/>
          </p:nvPr>
        </p:nvSpPr>
        <p:spPr>
          <a:xfrm>
            <a:off x="663702" y="1600200"/>
            <a:ext cx="8832850" cy="4526280"/>
          </a:xfrm>
          <a:prstGeom prst="rect">
            <a:avLst/>
          </a:prstGeom>
        </p:spPr>
        <p:txBody>
          <a:bodyPr vert="horz">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14" name="Date Placeholder 13"/>
          <p:cNvSpPr>
            <a:spLocks noGrp="1"/>
          </p:cNvSpPr>
          <p:nvPr>
            <p:ph type="dt" sz="half" idx="2"/>
          </p:nvPr>
        </p:nvSpPr>
        <p:spPr>
          <a:xfrm>
            <a:off x="6604000" y="6248403"/>
            <a:ext cx="2889250" cy="365125"/>
          </a:xfrm>
          <a:prstGeom prst="rect">
            <a:avLst/>
          </a:prstGeom>
        </p:spPr>
        <p:txBody>
          <a:bodyPr vert="horz" anchor="ctr" anchorCtr="0"/>
          <a:lstStyle>
            <a:lvl1pPr algn="l">
              <a:defRPr sz="1400">
                <a:solidFill>
                  <a:schemeClr val="tx2"/>
                </a:solidFill>
              </a:defRPr>
            </a:lvl1pPr>
          </a:lstStyle>
          <a:p>
            <a:fld id="{8D3816DF-213E-421B-92D3-C068DBB023D6}" type="datetime8">
              <a:rPr lang="en-US" smtClean="0">
                <a:solidFill>
                  <a:schemeClr val="tx2"/>
                </a:solidFill>
              </a:rPr>
              <a:pPr/>
              <a:t>4/13/2020 8:52 AM</a:t>
            </a:fld>
            <a:endParaRPr lang="en-US" sz="1400" dirty="0">
              <a:solidFill>
                <a:schemeClr val="tx2"/>
              </a:solidFill>
            </a:endParaRPr>
          </a:p>
        </p:txBody>
      </p:sp>
      <p:sp>
        <p:nvSpPr>
          <p:cNvPr id="3" name="Footer Placeholder 2"/>
          <p:cNvSpPr>
            <a:spLocks noGrp="1"/>
          </p:cNvSpPr>
          <p:nvPr>
            <p:ph type="ftr" sz="quarter" idx="3"/>
          </p:nvPr>
        </p:nvSpPr>
        <p:spPr>
          <a:xfrm>
            <a:off x="660402" y="6248209"/>
            <a:ext cx="5872840" cy="365125"/>
          </a:xfrm>
          <a:prstGeom prst="rect">
            <a:avLst/>
          </a:prstGeom>
        </p:spPr>
        <p:txBody>
          <a:bodyPr vert="horz" anchor="ctr"/>
          <a:lstStyle>
            <a:lvl1pPr algn="r">
              <a:defRPr sz="1400">
                <a:solidFill>
                  <a:schemeClr val="tx2"/>
                </a:solidFill>
              </a:defRPr>
            </a:lvl1pPr>
          </a:lstStyle>
          <a:p>
            <a:pPr algn="r"/>
            <a:endParaRPr lang="en-US" sz="1400" dirty="0">
              <a:solidFill>
                <a:schemeClr val="tx2"/>
              </a:solidFill>
            </a:endParaRPr>
          </a:p>
        </p:txBody>
      </p:sp>
      <p:sp>
        <p:nvSpPr>
          <p:cNvPr id="7" name="Rectangle 6"/>
          <p:cNvSpPr/>
          <p:nvPr/>
        </p:nvSpPr>
        <p:spPr bwMode="white">
          <a:xfrm>
            <a:off x="0" y="1234440"/>
            <a:ext cx="9906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0" y="1280160"/>
            <a:ext cx="57785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Rectangle 8"/>
          <p:cNvSpPr/>
          <p:nvPr/>
        </p:nvSpPr>
        <p:spPr>
          <a:xfrm>
            <a:off x="639762" y="1280160"/>
            <a:ext cx="9266238"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3" name="Slide Number Placeholder 22"/>
          <p:cNvSpPr>
            <a:spLocks noGrp="1"/>
          </p:cNvSpPr>
          <p:nvPr>
            <p:ph type="sldNum" sz="quarter" idx="4"/>
          </p:nvPr>
        </p:nvSpPr>
        <p:spPr>
          <a:xfrm>
            <a:off x="0" y="1272222"/>
            <a:ext cx="577850" cy="244476"/>
          </a:xfrm>
          <a:prstGeom prst="rect">
            <a:avLst/>
          </a:prstGeom>
        </p:spPr>
        <p:txBody>
          <a:bodyPr vert="horz" anchor="ctr" anchorCtr="0">
            <a:normAutofit/>
          </a:bodyPr>
          <a:lstStyle>
            <a:lvl1pPr algn="ctr">
              <a:defRPr sz="1400" b="1">
                <a:solidFill>
                  <a:srgbClr val="FFFFFF"/>
                </a:solidFill>
              </a:defRPr>
            </a:lvl1pPr>
          </a:lstStyle>
          <a:p>
            <a:pPr algn="ctr"/>
            <a:fld id="{72AC53DF-4216-466D-99A7-94400E6C2A25}" type="slidenum">
              <a:rPr lang="en-US" sz="1200" smtClean="0">
                <a:solidFill>
                  <a:schemeClr val="tx2"/>
                </a:solidFill>
              </a:rPr>
              <a:pPr algn="ctr"/>
              <a:t>‹#›</a:t>
            </a:fld>
            <a:endParaRPr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rtl="0" eaLnBrk="1" latinLnBrk="0" hangingPunct="1">
        <a:spcBef>
          <a:spcPct val="0"/>
        </a:spcBef>
        <a:buNone/>
        <a:defRPr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type="subTitle" idx="1"/>
          </p:nvPr>
        </p:nvSpPr>
        <p:spPr/>
        <p:txBody>
          <a:bodyPr>
            <a:noAutofit/>
          </a:bodyPr>
          <a:lstStyle/>
          <a:p>
            <a:r>
              <a:rPr lang="zh-CN" altLang="en-US" sz="2400" b="0" i="0" dirty="0" smtClean="0">
                <a:solidFill>
                  <a:srgbClr val="FFFFFF"/>
                </a:solidFill>
                <a:ea typeface="宋体" pitchFamily="2" charset="-122"/>
              </a:rPr>
              <a:t>讲师  </a:t>
            </a:r>
            <a:r>
              <a:rPr lang="zh-CN" altLang="en-US" sz="2400" dirty="0" smtClean="0">
                <a:solidFill>
                  <a:schemeClr val="bg1"/>
                </a:solidFill>
                <a:latin typeface="华文行楷" pitchFamily="2" charset="-122"/>
                <a:ea typeface="华文行楷" pitchFamily="2" charset="-122"/>
              </a:rPr>
              <a:t>汽车</a:t>
            </a:r>
            <a:r>
              <a:rPr lang="zh-CN" altLang="en-US" sz="2400" dirty="0">
                <a:solidFill>
                  <a:schemeClr val="bg1"/>
                </a:solidFill>
                <a:latin typeface="华文行楷" pitchFamily="2" charset="-122"/>
                <a:ea typeface="华文行楷" pitchFamily="2" charset="-122"/>
              </a:rPr>
              <a:t>与工程机械学院  彭小</a:t>
            </a:r>
            <a:r>
              <a:rPr lang="zh-CN" altLang="en-US" sz="2400" dirty="0" smtClean="0">
                <a:solidFill>
                  <a:schemeClr val="bg1"/>
                </a:solidFill>
                <a:latin typeface="华文行楷" pitchFamily="2" charset="-122"/>
                <a:ea typeface="华文行楷" pitchFamily="2" charset="-122"/>
              </a:rPr>
              <a:t>明</a:t>
            </a:r>
            <a:r>
              <a:rPr lang="zh-CN" altLang="en-US" sz="2400" b="0" i="0" dirty="0" smtClean="0">
                <a:solidFill>
                  <a:schemeClr val="bg1"/>
                </a:solidFill>
                <a:latin typeface="华文行楷" pitchFamily="2" charset="-122"/>
                <a:ea typeface="华文行楷" pitchFamily="2" charset="-122"/>
              </a:rPr>
              <a:t/>
            </a:r>
            <a:br>
              <a:rPr lang="zh-CN" altLang="en-US" sz="2400" b="0" i="0" dirty="0" smtClean="0">
                <a:solidFill>
                  <a:schemeClr val="bg1"/>
                </a:solidFill>
                <a:latin typeface="华文行楷" pitchFamily="2" charset="-122"/>
                <a:ea typeface="华文行楷" pitchFamily="2" charset="-122"/>
              </a:rPr>
            </a:br>
            <a:r>
              <a:rPr lang="zh-CN" altLang="en-US" sz="2400" b="0" i="0" dirty="0" smtClean="0">
                <a:solidFill>
                  <a:srgbClr val="FFFFFF"/>
                </a:solidFill>
                <a:ea typeface="宋体" pitchFamily="2" charset="-122"/>
              </a:rPr>
              <a:t>课程  </a:t>
            </a:r>
            <a:r>
              <a:rPr lang="zh-CN" altLang="en-US" sz="2400" b="0" i="0" dirty="0" smtClean="0">
                <a:solidFill>
                  <a:schemeClr val="bg1"/>
                </a:solidFill>
                <a:latin typeface="华文行楷" pitchFamily="2" charset="-122"/>
                <a:ea typeface="华文行楷" pitchFamily="2" charset="-122"/>
              </a:rPr>
              <a:t>汽车电子产品检测与鉴定</a:t>
            </a:r>
            <a:endParaRPr lang="zh-CN" altLang="en-US" sz="2400" b="0" i="0" dirty="0">
              <a:solidFill>
                <a:schemeClr val="bg1"/>
              </a:solidFill>
              <a:latin typeface="华文行楷" pitchFamily="2" charset="-122"/>
              <a:ea typeface="华文行楷" pitchFamily="2" charset="-122"/>
            </a:endParaRPr>
          </a:p>
        </p:txBody>
      </p:sp>
      <p:sp>
        <p:nvSpPr>
          <p:cNvPr id="4" name="Rectangle 2"/>
          <p:cNvSpPr txBox="1">
            <a:spLocks noChangeArrowheads="1"/>
          </p:cNvSpPr>
          <p:nvPr/>
        </p:nvSpPr>
        <p:spPr>
          <a:xfrm>
            <a:off x="920552" y="2132856"/>
            <a:ext cx="8280920" cy="820688"/>
          </a:xfrm>
          <a:prstGeom prst="rect">
            <a:avLst/>
          </a:prstGeom>
        </p:spPr>
        <p:txBody>
          <a:bodyPr vert="horz" anchor="b">
            <a:noAutofit/>
          </a:bodyPr>
          <a:lstStyle>
            <a:lvl1pPr algn="l" rtl="0" eaLnBrk="1" latinLnBrk="0" hangingPunct="1">
              <a:spcBef>
                <a:spcPct val="0"/>
              </a:spcBef>
              <a:buNone/>
              <a:defRPr sz="4400" kern="1200" cap="all" baseline="0">
                <a:solidFill>
                  <a:schemeClr val="tx2"/>
                </a:solidFill>
                <a:latin typeface="+mj-lt"/>
                <a:ea typeface="+mj-ea"/>
                <a:cs typeface="+mj-cs"/>
              </a:defRPr>
            </a:lvl1pPr>
          </a:lstStyle>
          <a:p>
            <a:pPr algn="ctr"/>
            <a:r>
              <a:rPr lang="zh-CN" altLang="en-US" dirty="0" smtClean="0">
                <a:solidFill>
                  <a:srgbClr val="C00000"/>
                </a:solidFill>
                <a:latin typeface="华文隶书" pitchFamily="2" charset="-122"/>
                <a:ea typeface="华文隶书" pitchFamily="2" charset="-122"/>
              </a:rPr>
              <a:t>第十四讲</a:t>
            </a:r>
            <a:r>
              <a:rPr lang="zh-CN" altLang="zh-CN" dirty="0">
                <a:solidFill>
                  <a:srgbClr val="C00000"/>
                </a:solidFill>
                <a:latin typeface="华文隶书" pitchFamily="2" charset="-122"/>
                <a:ea typeface="华文隶书" pitchFamily="2" charset="-122"/>
              </a:rPr>
              <a:t>电磁兼容的标准和测试</a:t>
            </a:r>
            <a:endParaRPr lang="zh-CN" altLang="en-US" dirty="0">
              <a:solidFill>
                <a:srgbClr val="C00000"/>
              </a:solidFill>
              <a:latin typeface="华文隶书" pitchFamily="2" charset="-122"/>
              <a:ea typeface="华文隶书"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页脚占位符 3"/>
          <p:cNvSpPr>
            <a:spLocks noGrp="1"/>
          </p:cNvSpPr>
          <p:nvPr>
            <p:ph type="ftr" sz="quarter" idx="10"/>
          </p:nvPr>
        </p:nvSpPr>
        <p:spPr/>
        <p:txBody>
          <a:bodyPr/>
          <a:lstStyle/>
          <a:p>
            <a:endParaRPr lang="zh-CN" altLang="en-US" dirty="0"/>
          </a:p>
        </p:txBody>
      </p:sp>
      <p:sp>
        <p:nvSpPr>
          <p:cNvPr id="108" name="日期占位符 4"/>
          <p:cNvSpPr>
            <a:spLocks noGrp="1"/>
          </p:cNvSpPr>
          <p:nvPr>
            <p:ph type="dt" sz="half" idx="11"/>
          </p:nvPr>
        </p:nvSpPr>
        <p:spPr/>
        <p:txBody>
          <a:bodyPr/>
          <a:lstStyle/>
          <a:p>
            <a:fld id="{8DCA9C7C-06D6-479D-B01D-17C09AB804A4}" type="datetime10">
              <a:rPr lang="zh-CN" altLang="en-US"/>
              <a:pPr/>
              <a:t>08:52</a:t>
            </a:fld>
            <a:endParaRPr lang="zh-CN" altLang="zh-CN"/>
          </a:p>
        </p:txBody>
      </p:sp>
      <p:sp>
        <p:nvSpPr>
          <p:cNvPr id="845826" name="Rectangle 2"/>
          <p:cNvSpPr>
            <a:spLocks noGrp="1" noChangeArrowheads="1"/>
          </p:cNvSpPr>
          <p:nvPr>
            <p:ph type="title"/>
          </p:nvPr>
        </p:nvSpPr>
        <p:spPr/>
        <p:txBody>
          <a:bodyPr>
            <a:normAutofit fontScale="90000"/>
          </a:bodyPr>
          <a:lstStyle/>
          <a:p>
            <a:r>
              <a:rPr lang="en-US" altLang="zh-CN"/>
              <a:t>1.1.6 </a:t>
            </a:r>
            <a:r>
              <a:rPr lang="zh-CN" altLang="en-US"/>
              <a:t>几个重要的电磁兼容标准对照表 </a:t>
            </a:r>
          </a:p>
        </p:txBody>
      </p:sp>
      <p:graphicFrame>
        <p:nvGraphicFramePr>
          <p:cNvPr id="845940" name="Group 116"/>
          <p:cNvGraphicFramePr>
            <a:graphicFrameLocks noGrp="1"/>
          </p:cNvGraphicFramePr>
          <p:nvPr>
            <p:extLst>
              <p:ext uri="{D42A27DB-BD31-4B8C-83A1-F6EECF244321}">
                <p14:modId xmlns:p14="http://schemas.microsoft.com/office/powerpoint/2010/main" val="4174475884"/>
              </p:ext>
            </p:extLst>
          </p:nvPr>
        </p:nvGraphicFramePr>
        <p:xfrm>
          <a:off x="128464" y="1484784"/>
          <a:ext cx="9635994" cy="5247641"/>
        </p:xfrm>
        <a:graphic>
          <a:graphicData uri="http://schemas.openxmlformats.org/drawingml/2006/table">
            <a:tbl>
              <a:tblPr/>
              <a:tblGrid>
                <a:gridCol w="390393"/>
                <a:gridCol w="4445661"/>
                <a:gridCol w="1638962"/>
                <a:gridCol w="1559851"/>
                <a:gridCol w="1601127"/>
              </a:tblGrid>
              <a:tr h="298450">
                <a:tc>
                  <a:txBody>
                    <a:bodyPr/>
                    <a:lstStyle/>
                    <a:p>
                      <a:pPr marL="0" marR="0" lvl="0" indent="0" algn="ctr" defTabSz="914400" rtl="0" eaLnBrk="1" fontAlgn="base" latinLnBrk="0" hangingPunct="1">
                        <a:lnSpc>
                          <a:spcPct val="80000"/>
                        </a:lnSpc>
                        <a:spcBef>
                          <a:spcPct val="0"/>
                        </a:spcBef>
                        <a:spcAft>
                          <a:spcPct val="0"/>
                        </a:spcAft>
                        <a:buClrTx/>
                        <a:buSzTx/>
                        <a:buFontTx/>
                        <a:buNone/>
                        <a:tabLst/>
                      </a:pPr>
                      <a:endParaRPr kumimoji="0" lang="zh-CN" altLang="zh-CN" sz="1500" b="1" i="0" u="none" strike="noStrike" cap="none" normalizeH="0" baseline="0" dirty="0" smtClean="0">
                        <a:ln>
                          <a:noFill/>
                        </a:ln>
                        <a:solidFill>
                          <a:schemeClr val="tx1"/>
                        </a:solidFill>
                        <a:effectLst/>
                        <a:latin typeface="Times New Roman" pitchFamily="18" charset="0"/>
                        <a:ea typeface="宋体" pitchFamily="2" charset="-122"/>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相 关 内 容</a:t>
                      </a:r>
                      <a:endParaRPr kumimoji="0" lang="zh-CN" altLang="en-US"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IEC/CISPR</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EN</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GB</a:t>
                      </a: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或</a:t>
                      </a: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GB/T</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r>
              <a:tr h="263525">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1</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声音和电视接收机及有关设备的无线电干扰</a:t>
                      </a:r>
                      <a:endParaRPr kumimoji="0" lang="zh-CN" altLang="en-US"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IEC/CISPR13</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EN55013</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GB13837</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r>
              <a:tr h="236538">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2</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声音和电视广播接收机及有关设备的抗扰度</a:t>
                      </a:r>
                      <a:endParaRPr kumimoji="0" lang="zh-CN" altLang="en-US"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IEC/CISPR20</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EN55020</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GB/T9383</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r>
              <a:tr h="249238">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3</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信息技术设备的无线电干扰</a:t>
                      </a:r>
                      <a:endParaRPr kumimoji="0" lang="zh-CN" altLang="en-US"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IEC/CISPR22</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EN55022</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GB9254</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r>
              <a:tr h="268288">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4</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信息技术设备的抗扰度</a:t>
                      </a:r>
                      <a:endParaRPr kumimoji="0" lang="zh-CN" altLang="en-US"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IEC/CISPR24</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EN55024</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GB/T17618</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r>
              <a:tr h="307975">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5</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家用电器、电动工具的无线电干扰</a:t>
                      </a:r>
                      <a:endParaRPr kumimoji="0" lang="zh-CN" altLang="en-US"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IEC/CISPR14</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EN55014-1</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GB4343.1</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r>
              <a:tr h="306388">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6</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家用电器、电动工具的抗扰度</a:t>
                      </a:r>
                      <a:endParaRPr kumimoji="0" lang="zh-CN" altLang="en-US"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IEC/CISPR14-2</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EN55014-2</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GB4343.2</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r>
              <a:tr h="247650">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7</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电气照明设备的无线电干扰</a:t>
                      </a:r>
                      <a:endParaRPr kumimoji="0" lang="zh-CN" altLang="en-US"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IEC/CISPR15</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EN55015</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GB17743</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r>
              <a:tr h="244475">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8</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电气照明设备的抗扰度</a:t>
                      </a:r>
                      <a:endParaRPr kumimoji="0" lang="zh-CN" altLang="en-US"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IEC61547</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EN61547</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GB/T18595</a:t>
                      </a: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r>
              <a:tr h="241300">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9</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工科医射频设备的无线电干扰</a:t>
                      </a:r>
                      <a:endParaRPr kumimoji="0" lang="zh-CN" altLang="en-US"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IEC/CISPR11</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EN55011</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GB4824</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r>
              <a:tr h="280988">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10</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电网用电设备的谐波电流、电压闪烁与波动</a:t>
                      </a:r>
                      <a:endParaRPr kumimoji="0" lang="zh-CN" altLang="en-US"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IEC61000-3-2/3</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EN61000-3-2/3</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GB17625.1/2</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r>
              <a:tr h="304800">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11</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电磁兼容试验方法</a:t>
                      </a:r>
                      <a:r>
                        <a:rPr kumimoji="0" lang="en-US" altLang="zh-CN" sz="1500" b="1" i="0" u="none" strike="noStrike" cap="none" normalizeH="0" baseline="0" smtClean="0">
                          <a:ln>
                            <a:noFill/>
                          </a:ln>
                          <a:solidFill>
                            <a:schemeClr val="tx1"/>
                          </a:solidFill>
                          <a:effectLst/>
                          <a:latin typeface="Times New Roman"/>
                          <a:ea typeface="楷体_GB2312" pitchFamily="49" charset="-122"/>
                          <a:cs typeface="Times New Roman" pitchFamily="18" charset="0"/>
                        </a:rPr>
                        <a:t>——</a:t>
                      </a: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基础标准</a:t>
                      </a:r>
                      <a:endParaRPr kumimoji="0" lang="zh-CN" altLang="en-US"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IEC61000-4</a:t>
                      </a: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系列</a:t>
                      </a:r>
                      <a:endParaRPr kumimoji="0" lang="zh-CN" altLang="en-US"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EN61000-4</a:t>
                      </a: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系列</a:t>
                      </a:r>
                      <a:endParaRPr kumimoji="0" lang="zh-CN" altLang="en-US"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GB/T17626</a:t>
                      </a: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系列</a:t>
                      </a:r>
                      <a:endParaRPr kumimoji="0" lang="zh-CN" altLang="en-US"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r>
              <a:tr h="414338">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12</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居住、商业和轻工业环境中的抗扰度试验</a:t>
                      </a:r>
                      <a:endParaRPr kumimoji="0" lang="zh-CN" altLang="en-US"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IEC61000-6-1</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EN61000-6-1 / EN50082-1</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GB/T17799.1</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r>
              <a:tr h="328613">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13</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工业环境中的抗扰度试验</a:t>
                      </a:r>
                      <a:endParaRPr kumimoji="0" lang="zh-CN" altLang="en-US"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IEC61000-6-2</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EN61000-6-2 / EN50082-2</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GB/T17799.2</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r>
              <a:tr h="382588">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14</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居住、商业和轻工业环境中的发射标准</a:t>
                      </a:r>
                      <a:endParaRPr kumimoji="0" lang="zh-CN" altLang="en-US"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IEC61000-6-3</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EN61000-6-3 / EN50081-1</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GB/T17799.3</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r>
              <a:tr h="377825">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15</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zh-CN" altLang="en-US"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工业环境中的发射标准</a:t>
                      </a:r>
                      <a:endParaRPr kumimoji="0" lang="zh-CN" altLang="en-US"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smtClean="0">
                          <a:ln>
                            <a:noFill/>
                          </a:ln>
                          <a:solidFill>
                            <a:schemeClr val="tx1"/>
                          </a:solidFill>
                          <a:effectLst/>
                          <a:latin typeface="Arial Narrow" pitchFamily="34" charset="0"/>
                          <a:ea typeface="楷体_GB2312" pitchFamily="49" charset="-122"/>
                          <a:cs typeface="Times New Roman" pitchFamily="18" charset="0"/>
                        </a:rPr>
                        <a:t>IEC61000-6-4</a:t>
                      </a:r>
                      <a:endParaRPr kumimoji="0" lang="en-US" altLang="zh-CN" sz="1500" b="1" i="0" u="none" strike="noStrike" cap="none" normalizeH="0" baseline="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dirty="0" smtClean="0">
                          <a:ln>
                            <a:noFill/>
                          </a:ln>
                          <a:solidFill>
                            <a:schemeClr val="tx1"/>
                          </a:solidFill>
                          <a:effectLst/>
                          <a:latin typeface="Arial Narrow" pitchFamily="34" charset="0"/>
                          <a:ea typeface="楷体_GB2312" pitchFamily="49" charset="-122"/>
                          <a:cs typeface="Times New Roman" pitchFamily="18" charset="0"/>
                        </a:rPr>
                        <a:t>EN61000-6-4 / EN50081-2</a:t>
                      </a:r>
                      <a:endParaRPr kumimoji="0" lang="en-US" altLang="zh-CN" sz="15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altLang="zh-CN" sz="1500" b="1" i="0" u="none" strike="noStrike" cap="none" normalizeH="0" baseline="0" dirty="0" smtClean="0">
                          <a:ln>
                            <a:noFill/>
                          </a:ln>
                          <a:solidFill>
                            <a:schemeClr val="tx1"/>
                          </a:solidFill>
                          <a:effectLst/>
                          <a:latin typeface="Arial Narrow" pitchFamily="34" charset="0"/>
                          <a:ea typeface="楷体_GB2312" pitchFamily="49" charset="-122"/>
                          <a:cs typeface="Times New Roman" pitchFamily="18" charset="0"/>
                        </a:rPr>
                        <a:t>GB/T17799.4</a:t>
                      </a:r>
                      <a:endParaRPr kumimoji="0" lang="en-US" altLang="zh-CN" sz="15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endParaRPr>
                    </a:p>
                  </a:txBody>
                  <a:tcPr marL="99060" marR="99060"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2143416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dirty="0"/>
          </a:p>
        </p:txBody>
      </p:sp>
      <p:sp>
        <p:nvSpPr>
          <p:cNvPr id="846850" name="Rectangle 2"/>
          <p:cNvSpPr>
            <a:spLocks noGrp="1" noChangeArrowheads="1"/>
          </p:cNvSpPr>
          <p:nvPr>
            <p:ph type="title"/>
          </p:nvPr>
        </p:nvSpPr>
        <p:spPr/>
        <p:txBody>
          <a:bodyPr>
            <a:normAutofit/>
          </a:bodyPr>
          <a:lstStyle/>
          <a:p>
            <a:r>
              <a:rPr lang="en-US" altLang="zh-CN" sz="3600" dirty="0"/>
              <a:t>1.2 </a:t>
            </a:r>
            <a:r>
              <a:rPr lang="zh-CN" altLang="en-US" sz="3600" dirty="0"/>
              <a:t>世界主要国家、地区</a:t>
            </a:r>
            <a:r>
              <a:rPr lang="en-US" altLang="zh-CN" sz="3600" dirty="0"/>
              <a:t>EMC</a:t>
            </a:r>
            <a:r>
              <a:rPr lang="zh-CN" altLang="en-US" sz="3600" dirty="0"/>
              <a:t>质量管理简介</a:t>
            </a:r>
            <a:endParaRPr lang="zh-CN" altLang="en-US" sz="3600" b="0" dirty="0"/>
          </a:p>
        </p:txBody>
      </p:sp>
      <p:sp>
        <p:nvSpPr>
          <p:cNvPr id="846851" name="Rectangle 3"/>
          <p:cNvSpPr>
            <a:spLocks noGrp="1" noChangeArrowheads="1"/>
          </p:cNvSpPr>
          <p:nvPr>
            <p:ph type="body" idx="1"/>
          </p:nvPr>
        </p:nvSpPr>
        <p:spPr>
          <a:xfrm>
            <a:off x="209815" y="1700808"/>
            <a:ext cx="9696185" cy="4745037"/>
          </a:xfrm>
        </p:spPr>
        <p:txBody>
          <a:bodyPr/>
          <a:lstStyle/>
          <a:p>
            <a:r>
              <a:rPr lang="zh-CN" altLang="en-US" sz="2400" dirty="0"/>
              <a:t>经济发达国家和地区对电磁兼容问题都较为重视</a:t>
            </a:r>
          </a:p>
          <a:p>
            <a:r>
              <a:rPr lang="zh-CN" altLang="en-US" sz="2400" dirty="0"/>
              <a:t>政府甚至采取立法和认证程序来管理相关产品的电磁兼容性能</a:t>
            </a:r>
          </a:p>
          <a:p>
            <a:r>
              <a:rPr lang="zh-CN" altLang="en-US" sz="2400" dirty="0"/>
              <a:t>对不符合者采取非常严厉的处罚行动。</a:t>
            </a:r>
          </a:p>
          <a:p>
            <a:r>
              <a:rPr lang="zh-CN" altLang="en-US" sz="2400" dirty="0"/>
              <a:t>欧盟的“</a:t>
            </a:r>
            <a:r>
              <a:rPr lang="en-US" altLang="zh-CN" sz="2400" dirty="0"/>
              <a:t>CE EMC”</a:t>
            </a:r>
            <a:r>
              <a:rPr lang="zh-CN" altLang="en-US" sz="2400" dirty="0"/>
              <a:t>指令和美国的</a:t>
            </a:r>
            <a:r>
              <a:rPr lang="en-US" altLang="zh-CN" sz="2400" dirty="0"/>
              <a:t>FCC</a:t>
            </a:r>
            <a:r>
              <a:rPr lang="zh-CN" altLang="en-US" sz="2400" dirty="0"/>
              <a:t>法规的对世界的影响尤为深远。</a:t>
            </a:r>
          </a:p>
          <a:p>
            <a:r>
              <a:rPr lang="zh-CN" altLang="en-US" sz="2400" dirty="0"/>
              <a:t>世界各国对于</a:t>
            </a:r>
            <a:r>
              <a:rPr lang="en-US" altLang="zh-CN" sz="2400" dirty="0"/>
              <a:t>EMC</a:t>
            </a:r>
            <a:r>
              <a:rPr lang="zh-CN" altLang="en-US" sz="2400" dirty="0"/>
              <a:t>的管理，一般可分为两种管理型式：</a:t>
            </a:r>
          </a:p>
          <a:p>
            <a:r>
              <a:rPr lang="zh-CN" altLang="en-US" sz="2400" dirty="0"/>
              <a:t>部份的国家只管制电机、电子产品的电磁辐射干扰部份（</a:t>
            </a:r>
            <a:r>
              <a:rPr lang="en-US" altLang="zh-CN" sz="2400" dirty="0"/>
              <a:t>EMI</a:t>
            </a:r>
            <a:r>
              <a:rPr lang="zh-CN" altLang="en-US" sz="2400" dirty="0"/>
              <a:t>），如美国；</a:t>
            </a:r>
          </a:p>
          <a:p>
            <a:r>
              <a:rPr lang="zh-CN" altLang="en-US" sz="2400" dirty="0"/>
              <a:t>另有部份国家也增加了电磁抗扰性（</a:t>
            </a:r>
            <a:r>
              <a:rPr lang="en-US" altLang="zh-CN" sz="2400" dirty="0"/>
              <a:t>EMS</a:t>
            </a:r>
            <a:r>
              <a:rPr lang="zh-CN" altLang="en-US" sz="2400" dirty="0"/>
              <a:t>）的管制，如欧盟地区。</a:t>
            </a:r>
          </a:p>
          <a:p>
            <a:r>
              <a:rPr lang="zh-CN" altLang="en-US" sz="2400" dirty="0"/>
              <a:t>以下将介绍世界各国对于</a:t>
            </a:r>
            <a:r>
              <a:rPr lang="en-US" altLang="zh-CN" sz="2400" dirty="0"/>
              <a:t>EMC</a:t>
            </a:r>
            <a:r>
              <a:rPr lang="zh-CN" altLang="en-US" sz="2400" dirty="0"/>
              <a:t>的管制项目及依据标准。</a:t>
            </a:r>
          </a:p>
        </p:txBody>
      </p:sp>
    </p:spTree>
    <p:extLst>
      <p:ext uri="{BB962C8B-B14F-4D97-AF65-F5344CB8AC3E}">
        <p14:creationId xmlns:p14="http://schemas.microsoft.com/office/powerpoint/2010/main" val="14080474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a:p>
        </p:txBody>
      </p:sp>
      <p:sp>
        <p:nvSpPr>
          <p:cNvPr id="847874" name="Rectangle 2"/>
          <p:cNvSpPr>
            <a:spLocks noGrp="1" noChangeArrowheads="1"/>
          </p:cNvSpPr>
          <p:nvPr>
            <p:ph type="title"/>
          </p:nvPr>
        </p:nvSpPr>
        <p:spPr/>
        <p:txBody>
          <a:bodyPr/>
          <a:lstStyle/>
          <a:p>
            <a:r>
              <a:rPr lang="en-US" altLang="zh-CN"/>
              <a:t>1.2.1  </a:t>
            </a:r>
            <a:r>
              <a:rPr lang="zh-CN" altLang="en-US"/>
              <a:t>欧盟</a:t>
            </a:r>
            <a:r>
              <a:rPr lang="en-US" altLang="zh-CN"/>
              <a:t>CE EMC</a:t>
            </a:r>
            <a:r>
              <a:rPr lang="zh-CN" altLang="en-US"/>
              <a:t>指令</a:t>
            </a:r>
          </a:p>
        </p:txBody>
      </p:sp>
      <p:sp>
        <p:nvSpPr>
          <p:cNvPr id="847875" name="Rectangle 3"/>
          <p:cNvSpPr>
            <a:spLocks noGrp="1" noChangeArrowheads="1"/>
          </p:cNvSpPr>
          <p:nvPr>
            <p:ph type="body" idx="1"/>
          </p:nvPr>
        </p:nvSpPr>
        <p:spPr>
          <a:xfrm>
            <a:off x="128464" y="1484784"/>
            <a:ext cx="9696185" cy="5110162"/>
          </a:xfrm>
        </p:spPr>
        <p:txBody>
          <a:bodyPr/>
          <a:lstStyle/>
          <a:p>
            <a:pPr>
              <a:buFont typeface="Wingdings" pitchFamily="2" charset="2"/>
              <a:buNone/>
            </a:pPr>
            <a:r>
              <a:rPr lang="en-US" altLang="zh-CN" sz="3500" b="0" dirty="0">
                <a:solidFill>
                  <a:srgbClr val="000000"/>
                </a:solidFill>
                <a:ea typeface="黑体" pitchFamily="49" charset="-122"/>
              </a:rPr>
              <a:t> </a:t>
            </a:r>
            <a:r>
              <a:rPr lang="en-US" altLang="zh-CN" sz="3000" dirty="0">
                <a:solidFill>
                  <a:schemeClr val="tx2"/>
                </a:solidFill>
                <a:ea typeface="黑体" pitchFamily="49" charset="-122"/>
              </a:rPr>
              <a:t>1.2.1.1  CE</a:t>
            </a:r>
            <a:r>
              <a:rPr lang="zh-CN" altLang="en-US" sz="3000" dirty="0">
                <a:solidFill>
                  <a:schemeClr val="tx2"/>
                </a:solidFill>
                <a:ea typeface="黑体" pitchFamily="49" charset="-122"/>
              </a:rPr>
              <a:t>指令</a:t>
            </a:r>
          </a:p>
          <a:p>
            <a:r>
              <a:rPr lang="zh-CN" altLang="en-US" sz="2000" dirty="0"/>
              <a:t>欧盟地区为了让市场内的货品能在加盟国内自由流通，欧盟执行委员会即通过欧洲标准委员会（</a:t>
            </a:r>
            <a:r>
              <a:rPr lang="en-US" altLang="zh-CN" sz="2000" dirty="0"/>
              <a:t>CEN</a:t>
            </a:r>
            <a:r>
              <a:rPr lang="zh-CN" altLang="en-US" sz="2000" dirty="0"/>
              <a:t>）制定出各种标准并颁布了指令。</a:t>
            </a:r>
          </a:p>
          <a:p>
            <a:r>
              <a:rPr lang="zh-CN" altLang="en-US" sz="2000" dirty="0"/>
              <a:t>其中电机、电子产品的标准（包括电磁兼容标准）由欧洲电器标准委员会（</a:t>
            </a:r>
            <a:r>
              <a:rPr lang="en-US" altLang="zh-CN" sz="2000" dirty="0"/>
              <a:t>CENELEC</a:t>
            </a:r>
            <a:r>
              <a:rPr lang="zh-CN" altLang="en-US" sz="2000" dirty="0"/>
              <a:t>）所制定。</a:t>
            </a:r>
          </a:p>
          <a:p>
            <a:r>
              <a:rPr lang="zh-CN" altLang="en-US" sz="2000" dirty="0"/>
              <a:t>早期欧盟所制定的</a:t>
            </a:r>
            <a:r>
              <a:rPr lang="en-US" altLang="zh-CN" sz="2000" dirty="0"/>
              <a:t>EMC</a:t>
            </a:r>
            <a:r>
              <a:rPr lang="zh-CN" altLang="en-US" sz="2000" dirty="0"/>
              <a:t>标准，主要取自于国际电工委员会（</a:t>
            </a:r>
            <a:r>
              <a:rPr lang="en-US" altLang="zh-CN" sz="2000" dirty="0"/>
              <a:t>IEC</a:t>
            </a:r>
            <a:r>
              <a:rPr lang="zh-CN" altLang="en-US" sz="2000" dirty="0"/>
              <a:t>）及国际无线电干扰特别委员会（</a:t>
            </a:r>
            <a:r>
              <a:rPr lang="en-US" altLang="zh-CN" sz="2000" dirty="0"/>
              <a:t>CISPR</a:t>
            </a:r>
            <a:r>
              <a:rPr lang="zh-CN" altLang="en-US" sz="2000" dirty="0"/>
              <a:t>）的标准。</a:t>
            </a:r>
          </a:p>
          <a:p>
            <a:r>
              <a:rPr lang="zh-CN" altLang="en-US" sz="2000" dirty="0"/>
              <a:t>欧盟</a:t>
            </a:r>
            <a:r>
              <a:rPr lang="en-US" altLang="zh-CN" sz="2000" dirty="0"/>
              <a:t>EMC</a:t>
            </a:r>
            <a:r>
              <a:rPr lang="zh-CN" altLang="en-US" sz="2000" dirty="0"/>
              <a:t>指令，即</a:t>
            </a:r>
            <a:r>
              <a:rPr lang="en-US" altLang="zh-CN" sz="2000" dirty="0"/>
              <a:t>1989</a:t>
            </a:r>
            <a:r>
              <a:rPr lang="zh-CN" altLang="en-US" sz="2000" dirty="0"/>
              <a:t>年所公布的</a:t>
            </a:r>
            <a:r>
              <a:rPr lang="en-US" altLang="zh-CN" sz="2000" dirty="0"/>
              <a:t>89/336/EEC</a:t>
            </a:r>
            <a:r>
              <a:rPr lang="zh-CN" altLang="en-US" sz="2000" dirty="0"/>
              <a:t>指令。</a:t>
            </a:r>
          </a:p>
          <a:p>
            <a:r>
              <a:rPr lang="zh-CN" altLang="en-US" sz="2000" dirty="0"/>
              <a:t>欧盟</a:t>
            </a:r>
            <a:r>
              <a:rPr lang="en-US" altLang="zh-CN" sz="2000" dirty="0"/>
              <a:t>89/336/EEC EMC</a:t>
            </a:r>
            <a:r>
              <a:rPr lang="zh-CN" altLang="en-US" sz="2000" dirty="0"/>
              <a:t>指令要求从</a:t>
            </a:r>
            <a:r>
              <a:rPr lang="en-US" altLang="zh-CN" sz="2000" dirty="0"/>
              <a:t>1996</a:t>
            </a:r>
            <a:r>
              <a:rPr lang="zh-CN" altLang="en-US" sz="2000" dirty="0"/>
              <a:t>年开始，凡欲进入欧共体市场的电子、电器和相关产品一定要符合有关电磁兼容标准要求，并在产品上粘贴符合性标记“</a:t>
            </a:r>
            <a:r>
              <a:rPr lang="en-US" altLang="zh-CN" sz="2000" dirty="0"/>
              <a:t>CE”</a:t>
            </a:r>
            <a:r>
              <a:rPr lang="zh-CN" altLang="en-US" sz="2000" dirty="0"/>
              <a:t>。</a:t>
            </a:r>
          </a:p>
          <a:p>
            <a:r>
              <a:rPr lang="zh-CN" altLang="en-US" sz="2000" dirty="0"/>
              <a:t>欧盟对有关产品的电磁兼容性要求一般包括电磁骚扰和抗扰度两个方面的内容。</a:t>
            </a:r>
          </a:p>
          <a:p>
            <a:r>
              <a:rPr lang="zh-CN" altLang="en-US" sz="2000" dirty="0"/>
              <a:t>目前</a:t>
            </a:r>
            <a:r>
              <a:rPr lang="en-US" altLang="zh-CN" sz="2000" dirty="0"/>
              <a:t>89/336/EEC EMC</a:t>
            </a:r>
            <a:r>
              <a:rPr lang="zh-CN" altLang="en-US" sz="2000" dirty="0"/>
              <a:t>指令已经被</a:t>
            </a:r>
            <a:r>
              <a:rPr lang="en-GB" altLang="zh-CN" sz="2000" dirty="0"/>
              <a:t>2004/108/EC </a:t>
            </a:r>
            <a:r>
              <a:rPr lang="en-US" altLang="zh-CN" sz="2000" dirty="0"/>
              <a:t>EMC</a:t>
            </a:r>
            <a:r>
              <a:rPr lang="zh-CN" altLang="en-US" sz="2000" dirty="0"/>
              <a:t>指令取代。</a:t>
            </a:r>
          </a:p>
        </p:txBody>
      </p:sp>
    </p:spTree>
    <p:extLst>
      <p:ext uri="{BB962C8B-B14F-4D97-AF65-F5344CB8AC3E}">
        <p14:creationId xmlns:p14="http://schemas.microsoft.com/office/powerpoint/2010/main" val="27188481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a:p>
        </p:txBody>
      </p:sp>
      <p:sp>
        <p:nvSpPr>
          <p:cNvPr id="848898" name="Rectangle 2"/>
          <p:cNvSpPr>
            <a:spLocks noGrp="1" noChangeArrowheads="1"/>
          </p:cNvSpPr>
          <p:nvPr>
            <p:ph type="title"/>
          </p:nvPr>
        </p:nvSpPr>
        <p:spPr/>
        <p:txBody>
          <a:bodyPr/>
          <a:lstStyle/>
          <a:p>
            <a:r>
              <a:rPr lang="en-US" altLang="zh-CN"/>
              <a:t>1.2.1.2  CE</a:t>
            </a:r>
            <a:r>
              <a:rPr lang="zh-CN" altLang="en-US"/>
              <a:t>标记</a:t>
            </a:r>
          </a:p>
        </p:txBody>
      </p:sp>
      <p:sp>
        <p:nvSpPr>
          <p:cNvPr id="848899" name="Rectangle 3"/>
          <p:cNvSpPr>
            <a:spLocks noGrp="1" noChangeArrowheads="1"/>
          </p:cNvSpPr>
          <p:nvPr>
            <p:ph type="body" idx="1"/>
          </p:nvPr>
        </p:nvSpPr>
        <p:spPr>
          <a:xfrm>
            <a:off x="12747" y="1556792"/>
            <a:ext cx="9696185" cy="4886325"/>
          </a:xfrm>
        </p:spPr>
        <p:txBody>
          <a:bodyPr/>
          <a:lstStyle/>
          <a:p>
            <a:r>
              <a:rPr lang="zh-CN" altLang="en-US" sz="2200" dirty="0"/>
              <a:t>欧洲联盟包括十五个国家：英、法、荷、比利时、西班牙、卢森堡、奥地利、芬兰、瑞典、丹麦、德、希腊、葡萄牙、爱尔兰、意大利。</a:t>
            </a:r>
          </a:p>
          <a:p>
            <a:r>
              <a:rPr lang="en-US" altLang="zh-CN" sz="2200" dirty="0"/>
              <a:t>CE</a:t>
            </a:r>
            <a:r>
              <a:rPr lang="zh-CN" altLang="en-US" sz="2200" dirty="0"/>
              <a:t>指令由欧盟总部所制订，于发布时并不具有强制执行意义</a:t>
            </a:r>
          </a:p>
          <a:p>
            <a:r>
              <a:rPr lang="zh-CN" altLang="en-US" sz="2200" dirty="0"/>
              <a:t>但该指令落实到各会员国，由会员国立法成为国内法令之后，就具有强制性。</a:t>
            </a:r>
          </a:p>
          <a:p>
            <a:r>
              <a:rPr lang="zh-CN" altLang="en-US" sz="2200" dirty="0"/>
              <a:t>而</a:t>
            </a:r>
            <a:r>
              <a:rPr lang="en-US" altLang="zh-CN" sz="2200" dirty="0"/>
              <a:t>CE</a:t>
            </a:r>
            <a:r>
              <a:rPr lang="zh-CN" altLang="en-US" sz="2200" dirty="0"/>
              <a:t>标记的“</a:t>
            </a:r>
            <a:r>
              <a:rPr lang="en-US" altLang="zh-CN" sz="2200" dirty="0"/>
              <a:t>CE”</a:t>
            </a:r>
            <a:r>
              <a:rPr lang="zh-CN" altLang="en-US" sz="2200" dirty="0"/>
              <a:t>二个字是法语欧共体的简写。</a:t>
            </a:r>
          </a:p>
          <a:p>
            <a:r>
              <a:rPr lang="en-US" altLang="zh-CN" sz="2200" dirty="0"/>
              <a:t>CE</a:t>
            </a:r>
            <a:r>
              <a:rPr lang="zh-CN" altLang="en-US" sz="2200" dirty="0"/>
              <a:t>标记是采取自我宣告（</a:t>
            </a:r>
            <a:r>
              <a:rPr lang="en-US" altLang="zh-CN" sz="2200" dirty="0"/>
              <a:t>EC Declaration of conformity ,Doc</a:t>
            </a:r>
            <a:r>
              <a:rPr lang="zh-CN" altLang="en-US" sz="2200" dirty="0"/>
              <a:t>）的方式。</a:t>
            </a:r>
          </a:p>
          <a:p>
            <a:r>
              <a:rPr lang="zh-CN" altLang="en-US" sz="2200" dirty="0"/>
              <a:t>如果产品满足了</a:t>
            </a:r>
            <a:r>
              <a:rPr lang="en-US" altLang="zh-CN" sz="2200" dirty="0"/>
              <a:t>EMC</a:t>
            </a:r>
            <a:r>
              <a:rPr lang="zh-CN" altLang="en-US" sz="2200" dirty="0"/>
              <a:t>要求，检测单位会将产品的型式试验（</a:t>
            </a:r>
            <a:r>
              <a:rPr lang="en-US" altLang="zh-CN" sz="2200" dirty="0"/>
              <a:t>Type Test</a:t>
            </a:r>
            <a:r>
              <a:rPr lang="zh-CN" altLang="en-US" sz="2200" dirty="0"/>
              <a:t>）报告等证明文件给厂商</a:t>
            </a:r>
          </a:p>
          <a:p>
            <a:r>
              <a:rPr lang="zh-CN" altLang="en-US" sz="2200" dirty="0"/>
              <a:t>此时厂商建立产品技术档案，自我宣告产品已符合相关指令，按规定做成</a:t>
            </a:r>
            <a:r>
              <a:rPr lang="en-US" altLang="zh-CN" sz="2200" dirty="0"/>
              <a:t>CE</a:t>
            </a:r>
            <a:r>
              <a:rPr lang="zh-CN" altLang="en-US" sz="2200" dirty="0"/>
              <a:t>标记，贴示于适当位置。</a:t>
            </a:r>
          </a:p>
        </p:txBody>
      </p:sp>
    </p:spTree>
    <p:extLst>
      <p:ext uri="{BB962C8B-B14F-4D97-AF65-F5344CB8AC3E}">
        <p14:creationId xmlns:p14="http://schemas.microsoft.com/office/powerpoint/2010/main" val="932742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dirty="0"/>
          </a:p>
        </p:txBody>
      </p:sp>
      <p:sp>
        <p:nvSpPr>
          <p:cNvPr id="849922" name="Rectangle 2"/>
          <p:cNvSpPr>
            <a:spLocks noGrp="1" noChangeArrowheads="1"/>
          </p:cNvSpPr>
          <p:nvPr>
            <p:ph type="title"/>
          </p:nvPr>
        </p:nvSpPr>
        <p:spPr/>
        <p:txBody>
          <a:bodyPr/>
          <a:lstStyle/>
          <a:p>
            <a:r>
              <a:rPr lang="en-US" altLang="zh-CN"/>
              <a:t>1.2.2 </a:t>
            </a:r>
            <a:r>
              <a:rPr lang="zh-CN" altLang="en-US"/>
              <a:t>美国</a:t>
            </a:r>
            <a:r>
              <a:rPr lang="en-US" altLang="zh-CN"/>
              <a:t>FCC</a:t>
            </a:r>
            <a:r>
              <a:rPr lang="zh-CN" altLang="en-US"/>
              <a:t>要求</a:t>
            </a:r>
          </a:p>
        </p:txBody>
      </p:sp>
      <p:sp>
        <p:nvSpPr>
          <p:cNvPr id="849923" name="Rectangle 3"/>
          <p:cNvSpPr>
            <a:spLocks noGrp="1" noChangeArrowheads="1"/>
          </p:cNvSpPr>
          <p:nvPr>
            <p:ph type="body" idx="1"/>
          </p:nvPr>
        </p:nvSpPr>
        <p:spPr>
          <a:xfrm>
            <a:off x="180032" y="1556792"/>
            <a:ext cx="9696185" cy="4916487"/>
          </a:xfrm>
        </p:spPr>
        <p:txBody>
          <a:bodyPr>
            <a:normAutofit lnSpcReduction="10000"/>
          </a:bodyPr>
          <a:lstStyle/>
          <a:p>
            <a:pPr>
              <a:buFont typeface="Wingdings" pitchFamily="2" charset="2"/>
              <a:buNone/>
            </a:pPr>
            <a:r>
              <a:rPr lang="en-US" altLang="zh-CN" sz="3000" dirty="0">
                <a:solidFill>
                  <a:srgbClr val="000000"/>
                </a:solidFill>
                <a:ea typeface="黑体" pitchFamily="49" charset="-122"/>
              </a:rPr>
              <a:t>1.2.2.1  FCC</a:t>
            </a:r>
            <a:r>
              <a:rPr lang="zh-CN" altLang="en-US" sz="3000" dirty="0">
                <a:solidFill>
                  <a:srgbClr val="000000"/>
                </a:solidFill>
                <a:ea typeface="黑体" pitchFamily="49" charset="-122"/>
              </a:rPr>
              <a:t>法规</a:t>
            </a:r>
          </a:p>
          <a:p>
            <a:r>
              <a:rPr lang="zh-CN" altLang="en-US" sz="2400" dirty="0"/>
              <a:t>美国是世界比较早对电子、电器产品及相关设备的电磁兼容性进行控制的国家之一，并利用认证体系进行强制性管理。</a:t>
            </a:r>
          </a:p>
          <a:p>
            <a:r>
              <a:rPr lang="zh-CN" altLang="en-US" sz="2400" dirty="0"/>
              <a:t>认证所依据的技术文件和管理条例便是具有法律效力的</a:t>
            </a:r>
            <a:r>
              <a:rPr lang="en-US" altLang="zh-CN" sz="2400" dirty="0"/>
              <a:t>《</a:t>
            </a:r>
            <a:r>
              <a:rPr lang="zh-CN" altLang="en-US" sz="2400" dirty="0"/>
              <a:t>联邦法规法典</a:t>
            </a:r>
            <a:r>
              <a:rPr lang="en-US" altLang="zh-CN" sz="2400" dirty="0"/>
              <a:t>》</a:t>
            </a:r>
            <a:r>
              <a:rPr lang="zh-CN" altLang="en-US" sz="2400" dirty="0"/>
              <a:t>（</a:t>
            </a:r>
            <a:r>
              <a:rPr lang="en-US" altLang="zh-CN" sz="2400" dirty="0"/>
              <a:t>Code of Federal Regulation - CFR</a:t>
            </a:r>
            <a:r>
              <a:rPr lang="zh-CN" altLang="en-US" sz="2400" dirty="0"/>
              <a:t>）第</a:t>
            </a:r>
            <a:r>
              <a:rPr lang="en-US" altLang="zh-CN" sz="2400" dirty="0"/>
              <a:t>47</a:t>
            </a:r>
            <a:r>
              <a:rPr lang="zh-CN" altLang="en-US" sz="2400" dirty="0"/>
              <a:t>篇“</a:t>
            </a:r>
            <a:r>
              <a:rPr lang="en-US" altLang="zh-CN" sz="2400" dirty="0"/>
              <a:t>FCC</a:t>
            </a:r>
            <a:r>
              <a:rPr lang="zh-CN" altLang="en-US" sz="2400" dirty="0"/>
              <a:t>法规”（</a:t>
            </a:r>
            <a:r>
              <a:rPr lang="en-US" altLang="zh-CN" sz="2400" dirty="0"/>
              <a:t>FCC Rules</a:t>
            </a:r>
            <a:r>
              <a:rPr lang="zh-CN" altLang="en-US" sz="2400" dirty="0"/>
              <a:t>）。</a:t>
            </a:r>
          </a:p>
          <a:p>
            <a:r>
              <a:rPr lang="en-US" altLang="zh-CN" sz="2400" dirty="0"/>
              <a:t>FCC</a:t>
            </a:r>
            <a:r>
              <a:rPr lang="zh-CN" altLang="en-US" sz="2400" dirty="0"/>
              <a:t>法规，即</a:t>
            </a:r>
            <a:r>
              <a:rPr lang="en-US" altLang="zh-CN" sz="2400" dirty="0"/>
              <a:t>CFR47</a:t>
            </a:r>
            <a:r>
              <a:rPr lang="zh-CN" altLang="en-US" sz="2400" dirty="0"/>
              <a:t>由美国联邦通信委员会（</a:t>
            </a:r>
            <a:r>
              <a:rPr lang="en-US" altLang="zh-CN" sz="2400" dirty="0"/>
              <a:t>Federal Communications Commission ,FCC</a:t>
            </a:r>
            <a:r>
              <a:rPr lang="zh-CN" altLang="en-US" sz="2400" dirty="0"/>
              <a:t>）制定。</a:t>
            </a:r>
          </a:p>
          <a:p>
            <a:r>
              <a:rPr lang="en-US" altLang="zh-CN" sz="2400" dirty="0"/>
              <a:t>FCC</a:t>
            </a:r>
            <a:r>
              <a:rPr lang="zh-CN" altLang="en-US" sz="2400" dirty="0"/>
              <a:t>目前对有关产品的电磁兼容要求主要是电磁骚扰特性。</a:t>
            </a:r>
          </a:p>
          <a:p>
            <a:r>
              <a:rPr lang="zh-CN" altLang="en-US" sz="2400" dirty="0"/>
              <a:t>分别包含在</a:t>
            </a:r>
            <a:r>
              <a:rPr lang="en-US" altLang="zh-CN" sz="2400" dirty="0"/>
              <a:t>FCC Part15</a:t>
            </a:r>
            <a:r>
              <a:rPr lang="zh-CN" altLang="en-US" sz="2400" dirty="0"/>
              <a:t>、</a:t>
            </a:r>
            <a:r>
              <a:rPr lang="en-US" altLang="zh-CN" sz="2400" dirty="0"/>
              <a:t>Part18</a:t>
            </a:r>
            <a:r>
              <a:rPr lang="zh-CN" altLang="en-US" sz="2400" dirty="0"/>
              <a:t>、</a:t>
            </a:r>
            <a:r>
              <a:rPr lang="en-US" altLang="zh-CN" sz="2400" dirty="0"/>
              <a:t>Part68</a:t>
            </a:r>
            <a:r>
              <a:rPr lang="zh-CN" altLang="en-US" sz="2400" dirty="0"/>
              <a:t>之中：涉及射频设备（含广播接收机、数字设备等）、工</a:t>
            </a:r>
            <a:r>
              <a:rPr lang="en-US" altLang="zh-CN" sz="2400" dirty="0"/>
              <a:t>-</a:t>
            </a:r>
            <a:r>
              <a:rPr lang="zh-CN" altLang="en-US" sz="2400" dirty="0"/>
              <a:t>科</a:t>
            </a:r>
            <a:r>
              <a:rPr lang="en-US" altLang="zh-CN" sz="2400" dirty="0"/>
              <a:t>-</a:t>
            </a:r>
            <a:r>
              <a:rPr lang="zh-CN" altLang="en-US" sz="2400" dirty="0"/>
              <a:t>医射频设备和通信设备的电磁骚扰特性内容）。</a:t>
            </a:r>
          </a:p>
        </p:txBody>
      </p:sp>
    </p:spTree>
    <p:extLst>
      <p:ext uri="{BB962C8B-B14F-4D97-AF65-F5344CB8AC3E}">
        <p14:creationId xmlns:p14="http://schemas.microsoft.com/office/powerpoint/2010/main" val="1363358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a:p>
        </p:txBody>
      </p:sp>
      <p:sp>
        <p:nvSpPr>
          <p:cNvPr id="850946" name="Rectangle 2"/>
          <p:cNvSpPr>
            <a:spLocks noGrp="1" noChangeArrowheads="1"/>
          </p:cNvSpPr>
          <p:nvPr>
            <p:ph type="title"/>
          </p:nvPr>
        </p:nvSpPr>
        <p:spPr/>
        <p:txBody>
          <a:bodyPr/>
          <a:lstStyle/>
          <a:p>
            <a:endParaRPr lang="zh-CN" altLang="zh-CN"/>
          </a:p>
        </p:txBody>
      </p:sp>
      <p:sp>
        <p:nvSpPr>
          <p:cNvPr id="850947" name="Rectangle 3"/>
          <p:cNvSpPr>
            <a:spLocks noGrp="1" noChangeArrowheads="1"/>
          </p:cNvSpPr>
          <p:nvPr>
            <p:ph type="body" idx="1"/>
          </p:nvPr>
        </p:nvSpPr>
        <p:spPr>
          <a:xfrm>
            <a:off x="116947" y="1735138"/>
            <a:ext cx="9696185" cy="3986212"/>
          </a:xfrm>
        </p:spPr>
        <p:txBody>
          <a:bodyPr/>
          <a:lstStyle/>
          <a:p>
            <a:r>
              <a:rPr lang="zh-CN" altLang="en-US" sz="2400"/>
              <a:t>可能与国内厂商最有关的部份为</a:t>
            </a:r>
            <a:r>
              <a:rPr lang="en-US" altLang="zh-CN" sz="2400"/>
              <a:t>FCC Part15</a:t>
            </a:r>
            <a:r>
              <a:rPr lang="zh-CN" altLang="en-US" sz="2400"/>
              <a:t>，</a:t>
            </a:r>
          </a:p>
          <a:p>
            <a:r>
              <a:rPr lang="zh-CN" altLang="en-US" sz="2400"/>
              <a:t>本部分将设备分为非有意辐射（</a:t>
            </a:r>
            <a:r>
              <a:rPr lang="en-US" altLang="zh-CN" sz="2400"/>
              <a:t>Unintentional</a:t>
            </a:r>
            <a:r>
              <a:rPr lang="zh-CN" altLang="en-US" sz="2400"/>
              <a:t>）与有意辐射（</a:t>
            </a:r>
            <a:r>
              <a:rPr lang="en-US" altLang="zh-CN" sz="2400"/>
              <a:t>Intentional</a:t>
            </a:r>
            <a:r>
              <a:rPr lang="zh-CN" altLang="en-US" sz="2400"/>
              <a:t>）产品两大类。</a:t>
            </a:r>
          </a:p>
          <a:p>
            <a:r>
              <a:rPr lang="zh-CN" altLang="en-US" sz="2400"/>
              <a:t>非有意辐射产品为信息产品（不含无线产品发射器）、电视与收音机等，</a:t>
            </a:r>
          </a:p>
          <a:p>
            <a:r>
              <a:rPr lang="zh-CN" altLang="en-US" sz="2400"/>
              <a:t>有意辐射产品为无线电遥控器、无线定位器等。</a:t>
            </a:r>
          </a:p>
          <a:p>
            <a:r>
              <a:rPr lang="zh-CN" altLang="en-US" sz="2400"/>
              <a:t>可以发现，目前</a:t>
            </a:r>
            <a:r>
              <a:rPr lang="en-US" altLang="zh-CN" sz="2400"/>
              <a:t>FCC</a:t>
            </a:r>
            <a:r>
              <a:rPr lang="zh-CN" altLang="en-US" sz="2400"/>
              <a:t>制定电磁辐射干扰限值和测量方法已逐渐朝着国际无线电干扰特别委员会（</a:t>
            </a:r>
            <a:r>
              <a:rPr lang="en-US" altLang="zh-CN" sz="2400"/>
              <a:t>CISPR</a:t>
            </a:r>
            <a:r>
              <a:rPr lang="zh-CN" altLang="en-US" sz="2400"/>
              <a:t>）的标准一致的方向发展。</a:t>
            </a:r>
            <a:r>
              <a:rPr lang="zh-CN" altLang="en-US" sz="2800"/>
              <a:t> </a:t>
            </a:r>
          </a:p>
        </p:txBody>
      </p:sp>
    </p:spTree>
    <p:extLst>
      <p:ext uri="{BB962C8B-B14F-4D97-AF65-F5344CB8AC3E}">
        <p14:creationId xmlns:p14="http://schemas.microsoft.com/office/powerpoint/2010/main" val="26598990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a:p>
        </p:txBody>
      </p:sp>
      <p:sp>
        <p:nvSpPr>
          <p:cNvPr id="851970" name="Rectangle 2"/>
          <p:cNvSpPr>
            <a:spLocks noGrp="1" noChangeArrowheads="1"/>
          </p:cNvSpPr>
          <p:nvPr>
            <p:ph type="title"/>
          </p:nvPr>
        </p:nvSpPr>
        <p:spPr>
          <a:xfrm>
            <a:off x="632520" y="188640"/>
            <a:ext cx="8832850" cy="990600"/>
          </a:xfrm>
        </p:spPr>
        <p:txBody>
          <a:bodyPr/>
          <a:lstStyle/>
          <a:p>
            <a:r>
              <a:rPr lang="en-US" altLang="zh-CN"/>
              <a:t>1.2.2.2  FCC</a:t>
            </a:r>
            <a:r>
              <a:rPr lang="zh-CN" altLang="en-US"/>
              <a:t>标记</a:t>
            </a:r>
          </a:p>
        </p:txBody>
      </p:sp>
      <p:sp>
        <p:nvSpPr>
          <p:cNvPr id="851971" name="Rectangle 3"/>
          <p:cNvSpPr>
            <a:spLocks noGrp="1" noChangeArrowheads="1"/>
          </p:cNvSpPr>
          <p:nvPr>
            <p:ph type="body" idx="1"/>
          </p:nvPr>
        </p:nvSpPr>
        <p:spPr>
          <a:xfrm>
            <a:off x="128464" y="1556792"/>
            <a:ext cx="9696185" cy="5037137"/>
          </a:xfrm>
        </p:spPr>
        <p:txBody>
          <a:bodyPr/>
          <a:lstStyle/>
          <a:p>
            <a:pPr>
              <a:spcBef>
                <a:spcPct val="10000"/>
              </a:spcBef>
            </a:pPr>
            <a:r>
              <a:rPr lang="en-US" altLang="zh-CN" sz="2200" dirty="0"/>
              <a:t>FCC</a:t>
            </a:r>
            <a:r>
              <a:rPr lang="zh-CN" altLang="en-US" sz="2200" dirty="0"/>
              <a:t>对产品的管理分两种方式：自我宣告（</a:t>
            </a:r>
            <a:r>
              <a:rPr lang="en-US" altLang="zh-CN" sz="2200" dirty="0"/>
              <a:t>DOC</a:t>
            </a:r>
            <a:r>
              <a:rPr lang="zh-CN" altLang="en-US" sz="2200" dirty="0"/>
              <a:t>）模式和认证（</a:t>
            </a:r>
            <a:r>
              <a:rPr lang="en-US" altLang="zh-CN" sz="2200" dirty="0"/>
              <a:t>Certification</a:t>
            </a:r>
            <a:r>
              <a:rPr lang="zh-CN" altLang="en-US" sz="2200" dirty="0"/>
              <a:t>）模式。</a:t>
            </a:r>
          </a:p>
          <a:p>
            <a:pPr>
              <a:spcBef>
                <a:spcPct val="10000"/>
              </a:spcBef>
            </a:pPr>
            <a:r>
              <a:rPr lang="zh-CN" altLang="en-US" sz="2200" dirty="0"/>
              <a:t>自</a:t>
            </a:r>
            <a:r>
              <a:rPr lang="en-US" altLang="zh-CN" sz="2200" dirty="0"/>
              <a:t>1996</a:t>
            </a:r>
            <a:r>
              <a:rPr lang="zh-CN" altLang="en-US" sz="2200" dirty="0"/>
              <a:t>年</a:t>
            </a:r>
            <a:r>
              <a:rPr lang="en-US" altLang="zh-CN" sz="2200" dirty="0"/>
              <a:t>8</a:t>
            </a:r>
            <a:r>
              <a:rPr lang="zh-CN" altLang="en-US" sz="2200" dirty="0"/>
              <a:t>月起，部分产品采用通过制造商自我宣告（</a:t>
            </a:r>
            <a:r>
              <a:rPr lang="en-US" altLang="zh-CN" sz="2200" dirty="0"/>
              <a:t>DOC</a:t>
            </a:r>
            <a:r>
              <a:rPr lang="zh-CN" altLang="en-US" sz="2200" dirty="0"/>
              <a:t>）的模式。</a:t>
            </a:r>
          </a:p>
          <a:p>
            <a:pPr>
              <a:spcBef>
                <a:spcPct val="10000"/>
              </a:spcBef>
            </a:pPr>
            <a:r>
              <a:rPr lang="zh-CN" altLang="en-US" sz="2200" dirty="0"/>
              <a:t>只要厂商的产品在</a:t>
            </a:r>
            <a:r>
              <a:rPr lang="en-US" altLang="zh-CN" sz="2200" dirty="0"/>
              <a:t>FCC</a:t>
            </a:r>
            <a:r>
              <a:rPr lang="zh-CN" altLang="en-US" sz="2200" dirty="0"/>
              <a:t>法规分类中属于</a:t>
            </a:r>
            <a:r>
              <a:rPr lang="en-US" altLang="zh-CN" sz="2200" dirty="0"/>
              <a:t>DOC</a:t>
            </a:r>
            <a:r>
              <a:rPr lang="zh-CN" altLang="en-US" sz="2200" dirty="0"/>
              <a:t>类，产品满足了</a:t>
            </a:r>
            <a:r>
              <a:rPr lang="en-US" altLang="zh-CN" sz="2200" dirty="0"/>
              <a:t>EMC</a:t>
            </a:r>
            <a:r>
              <a:rPr lang="zh-CN" altLang="en-US" sz="2200" dirty="0"/>
              <a:t>要求后，便可以依检验单位提供的产品型式试验报告等证明文件，实行自我宣告。</a:t>
            </a:r>
          </a:p>
          <a:p>
            <a:pPr>
              <a:spcBef>
                <a:spcPct val="10000"/>
              </a:spcBef>
            </a:pPr>
            <a:endParaRPr lang="zh-CN" altLang="en-US" sz="2200" dirty="0"/>
          </a:p>
          <a:p>
            <a:pPr>
              <a:spcBef>
                <a:spcPct val="10000"/>
              </a:spcBef>
            </a:pPr>
            <a:r>
              <a:rPr lang="zh-CN" altLang="en-US" sz="2200" dirty="0"/>
              <a:t>若厂商的产品在</a:t>
            </a:r>
            <a:r>
              <a:rPr lang="en-US" altLang="zh-CN" sz="2200" dirty="0"/>
              <a:t>FCC</a:t>
            </a:r>
            <a:r>
              <a:rPr lang="zh-CN" altLang="en-US" sz="2200" dirty="0"/>
              <a:t>法规分类中属于认证（</a:t>
            </a:r>
            <a:r>
              <a:rPr lang="en-US" altLang="zh-CN" sz="2200" dirty="0"/>
              <a:t>Certification</a:t>
            </a:r>
            <a:r>
              <a:rPr lang="zh-CN" altLang="en-US" sz="2200" dirty="0"/>
              <a:t>）类产品，则厂商必须先加入</a:t>
            </a:r>
            <a:r>
              <a:rPr lang="en-US" altLang="zh-CN" sz="2200" dirty="0"/>
              <a:t>FCC</a:t>
            </a:r>
            <a:r>
              <a:rPr lang="zh-CN" altLang="en-US" sz="2200" dirty="0"/>
              <a:t>会员</a:t>
            </a:r>
          </a:p>
          <a:p>
            <a:pPr>
              <a:spcBef>
                <a:spcPct val="10000"/>
              </a:spcBef>
            </a:pPr>
            <a:r>
              <a:rPr lang="zh-CN" altLang="en-US" sz="2200" dirty="0"/>
              <a:t>产品如满足</a:t>
            </a:r>
            <a:r>
              <a:rPr lang="en-US" altLang="zh-CN" sz="2200" dirty="0"/>
              <a:t>EMC</a:t>
            </a:r>
            <a:r>
              <a:rPr lang="zh-CN" altLang="en-US" sz="2200" dirty="0"/>
              <a:t>要求，便可以依检验单位提供的产品型式试验报告等证明文件向</a:t>
            </a:r>
            <a:r>
              <a:rPr lang="en-US" altLang="zh-CN" sz="2200" dirty="0"/>
              <a:t>FCC</a:t>
            </a:r>
            <a:r>
              <a:rPr lang="zh-CN" altLang="en-US" sz="2200" dirty="0"/>
              <a:t>认可的</a:t>
            </a:r>
            <a:r>
              <a:rPr lang="en-US" altLang="zh-CN" sz="2200" dirty="0"/>
              <a:t>TCB</a:t>
            </a:r>
            <a:r>
              <a:rPr lang="zh-CN" altLang="en-US" sz="2200" dirty="0"/>
              <a:t>（</a:t>
            </a:r>
            <a:r>
              <a:rPr lang="en-US" altLang="zh-CN" sz="2200" dirty="0"/>
              <a:t>Telecommunications Certification Body</a:t>
            </a:r>
            <a:r>
              <a:rPr lang="zh-CN" altLang="en-US" sz="2200" dirty="0"/>
              <a:t>）申请</a:t>
            </a:r>
            <a:r>
              <a:rPr lang="en-US" altLang="zh-CN" sz="2200" dirty="0"/>
              <a:t>FCC ID</a:t>
            </a:r>
            <a:r>
              <a:rPr lang="zh-CN" altLang="en-US" sz="2200" dirty="0"/>
              <a:t>。</a:t>
            </a:r>
          </a:p>
          <a:p>
            <a:pPr>
              <a:spcBef>
                <a:spcPct val="10000"/>
              </a:spcBef>
            </a:pPr>
            <a:r>
              <a:rPr lang="zh-CN" altLang="en-US" sz="2200" dirty="0"/>
              <a:t>按规定做成</a:t>
            </a:r>
            <a:r>
              <a:rPr lang="en-US" altLang="zh-CN" sz="2200" dirty="0"/>
              <a:t>FCC</a:t>
            </a:r>
            <a:r>
              <a:rPr lang="zh-CN" altLang="en-US" sz="2200" dirty="0"/>
              <a:t>标记，贴于产品适当位置。 </a:t>
            </a:r>
          </a:p>
        </p:txBody>
      </p:sp>
    </p:spTree>
    <p:extLst>
      <p:ext uri="{BB962C8B-B14F-4D97-AF65-F5344CB8AC3E}">
        <p14:creationId xmlns:p14="http://schemas.microsoft.com/office/powerpoint/2010/main" val="14363692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a:p>
        </p:txBody>
      </p:sp>
      <p:sp>
        <p:nvSpPr>
          <p:cNvPr id="852994" name="Rectangle 2"/>
          <p:cNvSpPr>
            <a:spLocks noGrp="1" noChangeArrowheads="1"/>
          </p:cNvSpPr>
          <p:nvPr>
            <p:ph type="title"/>
          </p:nvPr>
        </p:nvSpPr>
        <p:spPr>
          <a:xfrm>
            <a:off x="632520" y="188640"/>
            <a:ext cx="8832850" cy="990600"/>
          </a:xfrm>
        </p:spPr>
        <p:txBody>
          <a:bodyPr/>
          <a:lstStyle/>
          <a:p>
            <a:r>
              <a:rPr lang="en-US" altLang="zh-CN"/>
              <a:t>1.2.3 </a:t>
            </a:r>
            <a:r>
              <a:rPr lang="zh-CN" altLang="en-US"/>
              <a:t>日本</a:t>
            </a:r>
            <a:r>
              <a:rPr lang="en-US" altLang="zh-CN"/>
              <a:t>VCCI</a:t>
            </a:r>
            <a:r>
              <a:rPr lang="zh-CN" altLang="en-US"/>
              <a:t>标记</a:t>
            </a:r>
          </a:p>
        </p:txBody>
      </p:sp>
      <p:sp>
        <p:nvSpPr>
          <p:cNvPr id="852995" name="Rectangle 3"/>
          <p:cNvSpPr>
            <a:spLocks noGrp="1" noChangeArrowheads="1"/>
          </p:cNvSpPr>
          <p:nvPr>
            <p:ph type="body" idx="1"/>
          </p:nvPr>
        </p:nvSpPr>
        <p:spPr>
          <a:xfrm>
            <a:off x="128464" y="1556792"/>
            <a:ext cx="9696185" cy="4733925"/>
          </a:xfrm>
        </p:spPr>
        <p:txBody>
          <a:bodyPr/>
          <a:lstStyle/>
          <a:p>
            <a:r>
              <a:rPr lang="zh-CN" altLang="en-US" sz="2400" dirty="0"/>
              <a:t>日本自</a:t>
            </a:r>
            <a:r>
              <a:rPr lang="en-US" altLang="zh-CN" sz="2400" dirty="0"/>
              <a:t>1985</a:t>
            </a:r>
            <a:r>
              <a:rPr lang="zh-CN" altLang="en-US" sz="2400" dirty="0"/>
              <a:t>年起，由机械、电子等四个产业公会联合起来，成立一个类似财团法人团体</a:t>
            </a:r>
            <a:r>
              <a:rPr lang="en-US" altLang="zh-CN" sz="2400" dirty="0"/>
              <a:t>VCCI</a:t>
            </a:r>
            <a:r>
              <a:rPr lang="zh-CN" altLang="en-US" sz="2400" dirty="0"/>
              <a:t>（</a:t>
            </a:r>
            <a:r>
              <a:rPr lang="en-US" altLang="zh-CN" sz="2400" dirty="0"/>
              <a:t>VOLUNTARY CONTROL COUNCIL FOR INTERFERENCE</a:t>
            </a:r>
            <a:r>
              <a:rPr lang="zh-CN" altLang="en-US" sz="2400" dirty="0"/>
              <a:t>），制定出一个自愿性认证法。</a:t>
            </a:r>
          </a:p>
          <a:p>
            <a:r>
              <a:rPr lang="zh-CN" altLang="en-US" sz="2400" dirty="0"/>
              <a:t>其中</a:t>
            </a:r>
            <a:r>
              <a:rPr lang="en-US" altLang="zh-CN" sz="2400" dirty="0"/>
              <a:t>VCCI</a:t>
            </a:r>
            <a:r>
              <a:rPr lang="zh-CN" altLang="en-US" sz="2400" dirty="0"/>
              <a:t>法规的</a:t>
            </a:r>
            <a:r>
              <a:rPr lang="en-US" altLang="zh-CN" sz="2400" dirty="0"/>
              <a:t>V-2</a:t>
            </a:r>
            <a:r>
              <a:rPr lang="zh-CN" altLang="en-US" sz="2400" dirty="0"/>
              <a:t>便是电磁辐射干扰规定。</a:t>
            </a:r>
          </a:p>
          <a:p>
            <a:r>
              <a:rPr lang="en-US" altLang="zh-CN" sz="2400" dirty="0"/>
              <a:t>1995</a:t>
            </a:r>
            <a:r>
              <a:rPr lang="zh-CN" altLang="en-US" sz="2400" dirty="0"/>
              <a:t>年起，厂商只要加入</a:t>
            </a:r>
            <a:r>
              <a:rPr lang="en-US" altLang="zh-CN" sz="2400" dirty="0"/>
              <a:t>VCCI</a:t>
            </a:r>
            <a:r>
              <a:rPr lang="zh-CN" altLang="en-US" sz="2400" dirty="0"/>
              <a:t>会员，并每年缴交年费，便可依检验单位提供的产品型式试验报告等证明文件，向日本</a:t>
            </a:r>
            <a:r>
              <a:rPr lang="en-US" altLang="zh-CN" sz="2400" dirty="0"/>
              <a:t>VCCI</a:t>
            </a:r>
            <a:r>
              <a:rPr lang="zh-CN" altLang="en-US" sz="2400" dirty="0"/>
              <a:t>报备登录</a:t>
            </a:r>
          </a:p>
          <a:p>
            <a:r>
              <a:rPr lang="zh-CN" altLang="en-US" sz="2400" dirty="0"/>
              <a:t>报备之后按规定做成</a:t>
            </a:r>
            <a:r>
              <a:rPr lang="en-US" altLang="zh-CN" sz="2400" dirty="0"/>
              <a:t>VCCI</a:t>
            </a:r>
            <a:r>
              <a:rPr lang="zh-CN" altLang="en-US" sz="2400" dirty="0"/>
              <a:t>标记，贴于产品适当位置。</a:t>
            </a:r>
          </a:p>
          <a:p>
            <a:r>
              <a:rPr lang="zh-CN" altLang="en-US" sz="2400" dirty="0"/>
              <a:t>日本对产品的电磁兼容管理方面的法规还有“电气取缔法”。</a:t>
            </a:r>
          </a:p>
          <a:p>
            <a:r>
              <a:rPr lang="zh-CN" altLang="en-US" sz="2400" dirty="0"/>
              <a:t>该法规对产品的电磁兼容的要求与</a:t>
            </a:r>
            <a:r>
              <a:rPr lang="en-US" altLang="zh-CN" sz="2400" dirty="0"/>
              <a:t>CISPR</a:t>
            </a:r>
            <a:r>
              <a:rPr lang="zh-CN" altLang="en-US" sz="2400" dirty="0"/>
              <a:t>差异较多，而与</a:t>
            </a:r>
            <a:r>
              <a:rPr lang="en-US" altLang="zh-CN" sz="2400" dirty="0"/>
              <a:t>FCC</a:t>
            </a:r>
            <a:r>
              <a:rPr lang="zh-CN" altLang="en-US" sz="2400" dirty="0"/>
              <a:t>较接近。</a:t>
            </a:r>
          </a:p>
        </p:txBody>
      </p:sp>
    </p:spTree>
    <p:extLst>
      <p:ext uri="{BB962C8B-B14F-4D97-AF65-F5344CB8AC3E}">
        <p14:creationId xmlns:p14="http://schemas.microsoft.com/office/powerpoint/2010/main" val="11974671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dirty="0"/>
          </a:p>
        </p:txBody>
      </p:sp>
      <p:sp>
        <p:nvSpPr>
          <p:cNvPr id="854018" name="Rectangle 2"/>
          <p:cNvSpPr>
            <a:spLocks noGrp="1" noChangeArrowheads="1"/>
          </p:cNvSpPr>
          <p:nvPr>
            <p:ph type="title"/>
          </p:nvPr>
        </p:nvSpPr>
        <p:spPr>
          <a:xfrm>
            <a:off x="776536" y="188640"/>
            <a:ext cx="8832850" cy="990600"/>
          </a:xfrm>
        </p:spPr>
        <p:txBody>
          <a:bodyPr/>
          <a:lstStyle/>
          <a:p>
            <a:r>
              <a:rPr lang="en-US" altLang="zh-CN"/>
              <a:t>1.2.4 </a:t>
            </a:r>
            <a:r>
              <a:rPr lang="zh-CN" altLang="en-US"/>
              <a:t>新西兰与澳大利亚的认证要求</a:t>
            </a:r>
          </a:p>
        </p:txBody>
      </p:sp>
      <p:sp>
        <p:nvSpPr>
          <p:cNvPr id="854019" name="Rectangle 3"/>
          <p:cNvSpPr>
            <a:spLocks noGrp="1" noChangeArrowheads="1"/>
          </p:cNvSpPr>
          <p:nvPr>
            <p:ph type="body" idx="1"/>
          </p:nvPr>
        </p:nvSpPr>
        <p:spPr>
          <a:xfrm>
            <a:off x="128464" y="1628800"/>
            <a:ext cx="9696185" cy="4973638"/>
          </a:xfrm>
        </p:spPr>
        <p:txBody>
          <a:bodyPr/>
          <a:lstStyle/>
          <a:p>
            <a:pPr>
              <a:spcBef>
                <a:spcPct val="10000"/>
              </a:spcBef>
            </a:pPr>
            <a:r>
              <a:rPr lang="zh-CN" altLang="en-US" sz="2400" dirty="0"/>
              <a:t>新西兰与澳大利亚的电磁兼容管理主要是依据</a:t>
            </a:r>
            <a:r>
              <a:rPr lang="en-US" altLang="zh-CN" sz="2400" dirty="0"/>
              <a:t>1992</a:t>
            </a:r>
            <a:r>
              <a:rPr lang="zh-CN" altLang="en-US" sz="2400" dirty="0"/>
              <a:t>年公告的无线电波法（</a:t>
            </a:r>
            <a:r>
              <a:rPr lang="en-US" altLang="zh-CN" sz="2400" dirty="0"/>
              <a:t>Radio Communication Act</a:t>
            </a:r>
            <a:r>
              <a:rPr lang="zh-CN" altLang="en-US" sz="2400" dirty="0"/>
              <a:t>）。</a:t>
            </a:r>
          </a:p>
          <a:p>
            <a:pPr>
              <a:spcBef>
                <a:spcPct val="10000"/>
              </a:spcBef>
            </a:pPr>
            <a:r>
              <a:rPr lang="zh-CN" altLang="en-US" sz="2400" dirty="0"/>
              <a:t>该法于</a:t>
            </a:r>
            <a:r>
              <a:rPr lang="en-US" altLang="zh-CN" sz="2400" dirty="0"/>
              <a:t>1996</a:t>
            </a:r>
            <a:r>
              <a:rPr lang="zh-CN" altLang="en-US" sz="2400" dirty="0"/>
              <a:t>年</a:t>
            </a:r>
            <a:r>
              <a:rPr lang="en-US" altLang="zh-CN" sz="2400" dirty="0"/>
              <a:t>1</a:t>
            </a:r>
            <a:r>
              <a:rPr lang="zh-CN" altLang="en-US" sz="2400" dirty="0"/>
              <a:t>月</a:t>
            </a:r>
            <a:r>
              <a:rPr lang="en-US" altLang="zh-CN" sz="2400" dirty="0"/>
              <a:t>1</a:t>
            </a:r>
            <a:r>
              <a:rPr lang="zh-CN" altLang="en-US" sz="2400" dirty="0"/>
              <a:t>日生效，并于</a:t>
            </a:r>
            <a:r>
              <a:rPr lang="en-US" altLang="zh-CN" sz="2400" dirty="0"/>
              <a:t>1997</a:t>
            </a:r>
            <a:r>
              <a:rPr lang="zh-CN" altLang="en-US" sz="2400" dirty="0"/>
              <a:t>年</a:t>
            </a:r>
            <a:r>
              <a:rPr lang="en-US" altLang="zh-CN" sz="2400" dirty="0"/>
              <a:t>1</a:t>
            </a:r>
            <a:r>
              <a:rPr lang="zh-CN" altLang="en-US" sz="2400" dirty="0"/>
              <a:t>月</a:t>
            </a:r>
            <a:r>
              <a:rPr lang="en-US" altLang="zh-CN" sz="2400" dirty="0"/>
              <a:t>1</a:t>
            </a:r>
            <a:r>
              <a:rPr lang="zh-CN" altLang="en-US" sz="2400" dirty="0"/>
              <a:t>日起强制实施。</a:t>
            </a:r>
          </a:p>
          <a:p>
            <a:pPr>
              <a:spcBef>
                <a:spcPct val="10000"/>
              </a:spcBef>
            </a:pPr>
            <a:r>
              <a:rPr lang="zh-CN" altLang="en-US" sz="2400" dirty="0"/>
              <a:t>对信息技术设备产品需符合</a:t>
            </a:r>
            <a:r>
              <a:rPr lang="en-US" altLang="zh-CN" sz="2400" dirty="0"/>
              <a:t>AS/NZS 3548</a:t>
            </a:r>
            <a:r>
              <a:rPr lang="zh-CN" altLang="en-US" sz="2400" dirty="0"/>
              <a:t>电磁辐射干扰规定。</a:t>
            </a:r>
          </a:p>
          <a:p>
            <a:pPr>
              <a:spcBef>
                <a:spcPct val="10000"/>
              </a:spcBef>
            </a:pPr>
            <a:r>
              <a:rPr lang="zh-CN" altLang="en-US" sz="2400" dirty="0"/>
              <a:t>澳洲在</a:t>
            </a:r>
            <a:r>
              <a:rPr lang="en-US" altLang="zh-CN" sz="2400" dirty="0"/>
              <a:t>EMC</a:t>
            </a:r>
            <a:r>
              <a:rPr lang="zh-CN" altLang="en-US" sz="2400" dirty="0"/>
              <a:t>方面管制的架构与欧盟</a:t>
            </a:r>
            <a:r>
              <a:rPr lang="en-US" altLang="zh-CN" sz="2400" dirty="0"/>
              <a:t>CE-Marking</a:t>
            </a:r>
            <a:r>
              <a:rPr lang="zh-CN" altLang="en-US" sz="2400" dirty="0"/>
              <a:t>大致雷同，均采用自我认证的方式。</a:t>
            </a:r>
          </a:p>
          <a:p>
            <a:pPr>
              <a:spcBef>
                <a:spcPct val="10000"/>
              </a:spcBef>
            </a:pPr>
            <a:r>
              <a:rPr lang="zh-CN" altLang="en-US" sz="2400" dirty="0"/>
              <a:t>依产品标准执行且通过测试后，签署一自我宣告书（</a:t>
            </a:r>
            <a:r>
              <a:rPr lang="en-US" altLang="zh-CN" sz="2400" dirty="0"/>
              <a:t>DOC</a:t>
            </a:r>
            <a:r>
              <a:rPr lang="zh-CN" altLang="en-US" sz="2400" dirty="0"/>
              <a:t>）即可。</a:t>
            </a:r>
          </a:p>
          <a:p>
            <a:pPr>
              <a:spcBef>
                <a:spcPct val="10000"/>
              </a:spcBef>
            </a:pPr>
            <a:r>
              <a:rPr lang="zh-CN" altLang="en-US" sz="2400" dirty="0"/>
              <a:t>所不同的是宣告书必须由澳洲境内的进口商、供货商或制造商签署宣告。</a:t>
            </a:r>
          </a:p>
          <a:p>
            <a:pPr>
              <a:spcBef>
                <a:spcPct val="10000"/>
              </a:spcBef>
            </a:pPr>
            <a:r>
              <a:rPr lang="zh-CN" altLang="en-US" sz="2400" dirty="0"/>
              <a:t>另澳洲政府还要求每一澳洲本地的供货商或进口商必须向其执行单位</a:t>
            </a:r>
            <a:r>
              <a:rPr lang="en-US" altLang="zh-CN" sz="2400" dirty="0"/>
              <a:t>ACA(Australian Communications Authority)</a:t>
            </a:r>
            <a:r>
              <a:rPr lang="zh-CN" altLang="en-US" sz="2400" dirty="0"/>
              <a:t>登录。</a:t>
            </a:r>
          </a:p>
          <a:p>
            <a:pPr>
              <a:spcBef>
                <a:spcPct val="10000"/>
              </a:spcBef>
            </a:pPr>
            <a:r>
              <a:rPr lang="zh-CN" altLang="en-US" sz="2400" dirty="0"/>
              <a:t>按规定做成</a:t>
            </a:r>
            <a:r>
              <a:rPr lang="en-US" altLang="zh-CN" sz="2400" dirty="0"/>
              <a:t>C-Tick</a:t>
            </a:r>
            <a:r>
              <a:rPr lang="zh-CN" altLang="en-US" sz="2400" dirty="0"/>
              <a:t>标记，贴于产品适当位置。</a:t>
            </a:r>
          </a:p>
        </p:txBody>
      </p:sp>
    </p:spTree>
    <p:extLst>
      <p:ext uri="{BB962C8B-B14F-4D97-AF65-F5344CB8AC3E}">
        <p14:creationId xmlns:p14="http://schemas.microsoft.com/office/powerpoint/2010/main" val="1864076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a:p>
        </p:txBody>
      </p:sp>
      <p:sp>
        <p:nvSpPr>
          <p:cNvPr id="855042" name="Rectangle 2"/>
          <p:cNvSpPr>
            <a:spLocks noGrp="1" noChangeArrowheads="1"/>
          </p:cNvSpPr>
          <p:nvPr>
            <p:ph type="title"/>
          </p:nvPr>
        </p:nvSpPr>
        <p:spPr/>
        <p:txBody>
          <a:bodyPr/>
          <a:lstStyle/>
          <a:p>
            <a:r>
              <a:rPr lang="en-US" altLang="zh-CN"/>
              <a:t>1.2.5 </a:t>
            </a:r>
            <a:r>
              <a:rPr lang="zh-CN" altLang="en-US"/>
              <a:t>台湾地区的认证要求</a:t>
            </a:r>
          </a:p>
        </p:txBody>
      </p:sp>
      <p:sp>
        <p:nvSpPr>
          <p:cNvPr id="855043" name="Rectangle 3"/>
          <p:cNvSpPr>
            <a:spLocks noGrp="1" noChangeArrowheads="1"/>
          </p:cNvSpPr>
          <p:nvPr>
            <p:ph type="body" idx="1"/>
          </p:nvPr>
        </p:nvSpPr>
        <p:spPr>
          <a:xfrm>
            <a:off x="128464" y="1556792"/>
            <a:ext cx="9696185" cy="5037137"/>
          </a:xfrm>
        </p:spPr>
        <p:txBody>
          <a:bodyPr/>
          <a:lstStyle/>
          <a:p>
            <a:r>
              <a:rPr lang="zh-CN" altLang="en-US" sz="2200" dirty="0"/>
              <a:t>台湾“标准检验局”（</a:t>
            </a:r>
            <a:r>
              <a:rPr lang="en-US" altLang="zh-CN" sz="2200" dirty="0"/>
              <a:t>BSMI</a:t>
            </a:r>
            <a:r>
              <a:rPr lang="zh-CN" altLang="en-US" sz="2200" dirty="0"/>
              <a:t>）为了岛内电子、电机产品的电磁辐射干扰，于</a:t>
            </a:r>
            <a:r>
              <a:rPr lang="en-US" altLang="zh-CN" sz="2200" dirty="0"/>
              <a:t>1995</a:t>
            </a:r>
            <a:r>
              <a:rPr lang="zh-CN" altLang="en-US" sz="2200" dirty="0"/>
              <a:t>年</a:t>
            </a:r>
            <a:r>
              <a:rPr lang="en-US" altLang="zh-CN" sz="2200" dirty="0"/>
              <a:t>5</a:t>
            </a:r>
            <a:r>
              <a:rPr lang="zh-CN" altLang="en-US" sz="2200" dirty="0"/>
              <a:t>月公布</a:t>
            </a:r>
            <a:r>
              <a:rPr lang="en-US" altLang="zh-CN" sz="2200" dirty="0"/>
              <a:t>《</a:t>
            </a:r>
            <a:r>
              <a:rPr lang="zh-CN" altLang="en-US" sz="2200" dirty="0"/>
              <a:t>商品电磁兼容性管理办法</a:t>
            </a:r>
            <a:r>
              <a:rPr lang="en-US" altLang="zh-CN" sz="2200" dirty="0"/>
              <a:t>》</a:t>
            </a:r>
          </a:p>
          <a:p>
            <a:r>
              <a:rPr lang="zh-CN" altLang="en-US" sz="2200" dirty="0"/>
              <a:t>并于</a:t>
            </a:r>
            <a:r>
              <a:rPr lang="en-US" altLang="zh-CN" sz="2200" dirty="0"/>
              <a:t>1996</a:t>
            </a:r>
            <a:r>
              <a:rPr lang="zh-CN" altLang="en-US" sz="2200" dirty="0"/>
              <a:t>年</a:t>
            </a:r>
            <a:r>
              <a:rPr lang="en-US" altLang="zh-CN" sz="2200" dirty="0"/>
              <a:t>7</a:t>
            </a:r>
            <a:r>
              <a:rPr lang="zh-CN" altLang="en-US" sz="2200" dirty="0"/>
              <a:t>月正式公告自</a:t>
            </a:r>
            <a:r>
              <a:rPr lang="en-US" altLang="zh-CN" sz="2200" dirty="0"/>
              <a:t>1997</a:t>
            </a:r>
            <a:r>
              <a:rPr lang="zh-CN" altLang="en-US" sz="2200" dirty="0"/>
              <a:t>年</a:t>
            </a:r>
            <a:r>
              <a:rPr lang="en-US" altLang="zh-CN" sz="2200" dirty="0"/>
              <a:t>1</a:t>
            </a:r>
            <a:r>
              <a:rPr lang="zh-CN" altLang="en-US" sz="2200" dirty="0"/>
              <a:t>月</a:t>
            </a:r>
            <a:r>
              <a:rPr lang="en-US" altLang="zh-CN" sz="2200" dirty="0"/>
              <a:t>1</a:t>
            </a:r>
            <a:r>
              <a:rPr lang="zh-CN" altLang="en-US" sz="2200" dirty="0"/>
              <a:t>日起管制复印机等产品的电磁兼容性能</a:t>
            </a:r>
          </a:p>
          <a:p>
            <a:r>
              <a:rPr lang="zh-CN" altLang="en-US" sz="2200" dirty="0"/>
              <a:t>之后陆续管制信息周边产品、家电与广播音响产品。</a:t>
            </a:r>
          </a:p>
          <a:p>
            <a:r>
              <a:rPr lang="zh-CN" altLang="en-US" sz="2200" dirty="0"/>
              <a:t>而“标准检验局”也依据</a:t>
            </a:r>
            <a:r>
              <a:rPr lang="en-US" altLang="zh-CN" sz="2200" dirty="0"/>
              <a:t>CISPR</a:t>
            </a:r>
            <a:r>
              <a:rPr lang="zh-CN" altLang="en-US" sz="2200" dirty="0"/>
              <a:t>与</a:t>
            </a:r>
            <a:r>
              <a:rPr lang="en-US" altLang="zh-CN" sz="2200" dirty="0"/>
              <a:t>IEC</a:t>
            </a:r>
            <a:r>
              <a:rPr lang="zh-CN" altLang="en-US" sz="2200" dirty="0"/>
              <a:t>的</a:t>
            </a:r>
            <a:r>
              <a:rPr lang="en-US" altLang="zh-CN" sz="2200" dirty="0"/>
              <a:t>EMC</a:t>
            </a:r>
            <a:r>
              <a:rPr lang="zh-CN" altLang="en-US" sz="2200" dirty="0"/>
              <a:t>标准，逐渐修订岛内相应标准</a:t>
            </a:r>
            <a:r>
              <a:rPr lang="en-US" altLang="zh-CN" sz="2200" dirty="0"/>
              <a:t>CNS</a:t>
            </a:r>
            <a:r>
              <a:rPr lang="zh-CN" altLang="en-US" sz="2200" dirty="0"/>
              <a:t>，例如</a:t>
            </a:r>
            <a:r>
              <a:rPr lang="en-US" altLang="zh-CN" sz="2200" dirty="0"/>
              <a:t>CNS13438</a:t>
            </a:r>
            <a:r>
              <a:rPr lang="zh-CN" altLang="en-US" sz="2200" dirty="0"/>
              <a:t>就是信息类产品的标准。</a:t>
            </a:r>
          </a:p>
          <a:p>
            <a:r>
              <a:rPr lang="zh-CN" altLang="en-US" sz="2200" dirty="0"/>
              <a:t>岛内申请厂商其产品符合了</a:t>
            </a:r>
            <a:r>
              <a:rPr lang="en-US" altLang="zh-CN" sz="2200" dirty="0"/>
              <a:t>EMC</a:t>
            </a:r>
            <a:r>
              <a:rPr lang="zh-CN" altLang="en-US" sz="2200" dirty="0"/>
              <a:t>要求后，便可以依检验单位提供的产品电磁兼容型式试验报告正本一份（含外观及内部结构照片）</a:t>
            </a:r>
          </a:p>
          <a:p>
            <a:r>
              <a:rPr lang="zh-CN" altLang="en-US" sz="2200" dirty="0"/>
              <a:t>并加附下列资料：中文使用手册及规格，登录号码（</a:t>
            </a:r>
            <a:r>
              <a:rPr lang="en-US" altLang="zh-CN" sz="2200" dirty="0"/>
              <a:t>ID</a:t>
            </a:r>
            <a:r>
              <a:rPr lang="zh-CN" altLang="en-US" sz="2200" dirty="0"/>
              <a:t>）标示位置及式样说明，电路方框图，对策元件及干扰源一览表。</a:t>
            </a:r>
          </a:p>
          <a:p>
            <a:r>
              <a:rPr lang="zh-CN" altLang="en-US" sz="2200" dirty="0"/>
              <a:t>再填具申请书后，向所在地检验机构申请，由检验机构核发检磁号码证书。</a:t>
            </a:r>
          </a:p>
        </p:txBody>
      </p:sp>
    </p:spTree>
    <p:extLst>
      <p:ext uri="{BB962C8B-B14F-4D97-AF65-F5344CB8AC3E}">
        <p14:creationId xmlns:p14="http://schemas.microsoft.com/office/powerpoint/2010/main" val="4233020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a:p>
        </p:txBody>
      </p:sp>
      <p:sp>
        <p:nvSpPr>
          <p:cNvPr id="678914" name="Rectangle 2"/>
          <p:cNvSpPr>
            <a:spLocks noGrp="1" noChangeArrowheads="1"/>
          </p:cNvSpPr>
          <p:nvPr>
            <p:ph type="title"/>
          </p:nvPr>
        </p:nvSpPr>
        <p:spPr>
          <a:xfrm>
            <a:off x="560512" y="332656"/>
            <a:ext cx="8997950" cy="792088"/>
          </a:xfrm>
        </p:spPr>
        <p:txBody>
          <a:bodyPr/>
          <a:lstStyle/>
          <a:p>
            <a:r>
              <a:rPr lang="zh-CN" altLang="en-US" dirty="0" smtClean="0">
                <a:solidFill>
                  <a:srgbClr val="C00000"/>
                </a:solidFill>
                <a:latin typeface="华文中宋" pitchFamily="2" charset="-122"/>
                <a:ea typeface="华文中宋" pitchFamily="2" charset="-122"/>
              </a:rPr>
              <a:t>本  讲  内  容</a:t>
            </a:r>
            <a:endParaRPr lang="zh-CN" altLang="en-US" dirty="0">
              <a:solidFill>
                <a:srgbClr val="C00000"/>
              </a:solidFill>
              <a:latin typeface="华文中宋" pitchFamily="2" charset="-122"/>
              <a:ea typeface="华文中宋" pitchFamily="2" charset="-122"/>
            </a:endParaRPr>
          </a:p>
        </p:txBody>
      </p:sp>
      <p:sp>
        <p:nvSpPr>
          <p:cNvPr id="678915" name="Rectangle 3"/>
          <p:cNvSpPr>
            <a:spLocks noGrp="1" noChangeArrowheads="1"/>
          </p:cNvSpPr>
          <p:nvPr>
            <p:ph type="body" idx="1"/>
          </p:nvPr>
        </p:nvSpPr>
        <p:spPr>
          <a:xfrm>
            <a:off x="344488" y="2132856"/>
            <a:ext cx="9267957" cy="3024336"/>
          </a:xfrm>
        </p:spPr>
        <p:txBody>
          <a:bodyPr/>
          <a:lstStyle/>
          <a:p>
            <a:pPr>
              <a:buFont typeface="Wingdings" pitchFamily="2" charset="2"/>
              <a:buChar char="p"/>
            </a:pPr>
            <a:r>
              <a:rPr lang="zh-CN" altLang="en-US" sz="3600" dirty="0" smtClean="0">
                <a:solidFill>
                  <a:schemeClr val="tx2">
                    <a:lumMod val="50000"/>
                  </a:schemeClr>
                </a:solidFill>
                <a:latin typeface="华文中宋" pitchFamily="2" charset="-122"/>
                <a:ea typeface="华文中宋" pitchFamily="2" charset="-122"/>
              </a:rPr>
              <a:t>电磁兼容</a:t>
            </a:r>
            <a:r>
              <a:rPr lang="zh-CN" altLang="en-US" sz="3600" dirty="0">
                <a:solidFill>
                  <a:schemeClr val="tx2">
                    <a:lumMod val="50000"/>
                  </a:schemeClr>
                </a:solidFill>
                <a:latin typeface="华文中宋" pitchFamily="2" charset="-122"/>
                <a:ea typeface="华文中宋" pitchFamily="2" charset="-122"/>
              </a:rPr>
              <a:t>标准及其认证</a:t>
            </a:r>
          </a:p>
          <a:p>
            <a:pPr marL="722313" lvl="1" indent="-457200">
              <a:buFont typeface="Wingdings" pitchFamily="2" charset="2"/>
              <a:buChar char="Ø"/>
            </a:pPr>
            <a:r>
              <a:rPr lang="en-US" altLang="zh-CN" sz="3200" dirty="0" smtClean="0">
                <a:solidFill>
                  <a:schemeClr val="tx2">
                    <a:lumMod val="50000"/>
                  </a:schemeClr>
                </a:solidFill>
                <a:latin typeface="华文中宋" pitchFamily="2" charset="-122"/>
                <a:ea typeface="华文中宋" pitchFamily="2" charset="-122"/>
              </a:rPr>
              <a:t> </a:t>
            </a:r>
            <a:r>
              <a:rPr lang="zh-CN" altLang="en-US" sz="3200" dirty="0">
                <a:solidFill>
                  <a:schemeClr val="tx2">
                    <a:lumMod val="50000"/>
                  </a:schemeClr>
                </a:solidFill>
                <a:latin typeface="华文中宋" pitchFamily="2" charset="-122"/>
                <a:ea typeface="华文中宋" pitchFamily="2" charset="-122"/>
              </a:rPr>
              <a:t>电磁兼容标准及组织</a:t>
            </a:r>
          </a:p>
          <a:p>
            <a:pPr marL="722313" lvl="1" indent="-457200">
              <a:buFont typeface="Wingdings" pitchFamily="2" charset="2"/>
              <a:buChar char="Ø"/>
            </a:pPr>
            <a:r>
              <a:rPr lang="zh-CN" altLang="en-US" sz="3200" dirty="0" smtClean="0">
                <a:solidFill>
                  <a:schemeClr val="tx2">
                    <a:lumMod val="50000"/>
                  </a:schemeClr>
                </a:solidFill>
                <a:latin typeface="华文中宋" pitchFamily="2" charset="-122"/>
                <a:ea typeface="华文中宋" pitchFamily="2" charset="-122"/>
              </a:rPr>
              <a:t>世界</a:t>
            </a:r>
            <a:r>
              <a:rPr lang="zh-CN" altLang="en-US" sz="3200" dirty="0">
                <a:solidFill>
                  <a:schemeClr val="tx2">
                    <a:lumMod val="50000"/>
                  </a:schemeClr>
                </a:solidFill>
                <a:latin typeface="华文中宋" pitchFamily="2" charset="-122"/>
                <a:ea typeface="华文中宋" pitchFamily="2" charset="-122"/>
              </a:rPr>
              <a:t>主要国家、地区</a:t>
            </a:r>
            <a:r>
              <a:rPr lang="en-US" altLang="zh-CN" sz="3200" dirty="0">
                <a:solidFill>
                  <a:schemeClr val="tx2">
                    <a:lumMod val="50000"/>
                  </a:schemeClr>
                </a:solidFill>
                <a:latin typeface="华文中宋" pitchFamily="2" charset="-122"/>
                <a:ea typeface="华文中宋" pitchFamily="2" charset="-122"/>
              </a:rPr>
              <a:t>EMC</a:t>
            </a:r>
            <a:r>
              <a:rPr lang="zh-CN" altLang="en-US" sz="3200" dirty="0">
                <a:solidFill>
                  <a:schemeClr val="tx2">
                    <a:lumMod val="50000"/>
                  </a:schemeClr>
                </a:solidFill>
                <a:latin typeface="华文中宋" pitchFamily="2" charset="-122"/>
                <a:ea typeface="华文中宋" pitchFamily="2" charset="-122"/>
              </a:rPr>
              <a:t>质量管理简介</a:t>
            </a:r>
          </a:p>
          <a:p>
            <a:pPr marL="722313" lvl="1" indent="-457200">
              <a:buFont typeface="Wingdings" pitchFamily="2" charset="2"/>
              <a:buChar char="Ø"/>
            </a:pPr>
            <a:r>
              <a:rPr lang="zh-CN" altLang="en-US" sz="3200" dirty="0" smtClean="0">
                <a:solidFill>
                  <a:schemeClr val="tx2">
                    <a:lumMod val="50000"/>
                  </a:schemeClr>
                </a:solidFill>
                <a:latin typeface="华文中宋" pitchFamily="2" charset="-122"/>
                <a:ea typeface="华文中宋" pitchFamily="2" charset="-122"/>
              </a:rPr>
              <a:t>我国</a:t>
            </a:r>
            <a:r>
              <a:rPr lang="zh-CN" altLang="en-US" sz="3200" dirty="0">
                <a:solidFill>
                  <a:schemeClr val="tx2">
                    <a:lumMod val="50000"/>
                  </a:schemeClr>
                </a:solidFill>
                <a:latin typeface="华文中宋" pitchFamily="2" charset="-122"/>
                <a:ea typeface="华文中宋" pitchFamily="2" charset="-122"/>
              </a:rPr>
              <a:t>电磁兼容的质量管理及</a:t>
            </a:r>
            <a:r>
              <a:rPr lang="zh-CN" altLang="en-US" sz="3200" dirty="0" smtClean="0">
                <a:solidFill>
                  <a:schemeClr val="tx2">
                    <a:lumMod val="50000"/>
                  </a:schemeClr>
                </a:solidFill>
                <a:latin typeface="华文中宋" pitchFamily="2" charset="-122"/>
                <a:ea typeface="华文中宋" pitchFamily="2" charset="-122"/>
              </a:rPr>
              <a:t>认证</a:t>
            </a:r>
            <a:endParaRPr lang="zh-CN" altLang="en-US" sz="3200" dirty="0">
              <a:solidFill>
                <a:schemeClr val="tx2">
                  <a:lumMod val="50000"/>
                </a:schemeClr>
              </a:solidFill>
              <a:latin typeface="华文中宋" pitchFamily="2" charset="-122"/>
              <a:ea typeface="华文中宋" pitchFamily="2" charset="-122"/>
            </a:endParaRPr>
          </a:p>
        </p:txBody>
      </p:sp>
    </p:spTree>
    <p:extLst>
      <p:ext uri="{BB962C8B-B14F-4D97-AF65-F5344CB8AC3E}">
        <p14:creationId xmlns:p14="http://schemas.microsoft.com/office/powerpoint/2010/main" val="269413537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fill="hold" nodeType="afterEffect">
                                  <p:stCondLst>
                                    <p:cond delay="0"/>
                                  </p:stCondLst>
                                  <p:childTnLst>
                                    <p:animClr clrSpc="rgb" dir="cw">
                                      <p:cBhvr override="childStyle">
                                        <p:cTn id="6" dur="2000" fill="hold"/>
                                        <p:tgtEl>
                                          <p:spTgt spid="678915">
                                            <p:txEl>
                                              <p:pRg st="0" end="0"/>
                                            </p:txEl>
                                          </p:spTgt>
                                        </p:tgtEl>
                                        <p:attrNameLst>
                                          <p:attrName>style.color</p:attrName>
                                        </p:attrNameLst>
                                      </p:cBhvr>
                                      <p:to>
                                        <a:schemeClr val="hlink"/>
                                      </p:to>
                                    </p:animClr>
                                  </p:childTnLst>
                                </p:cTn>
                              </p:par>
                            </p:childTnLst>
                          </p:cTn>
                        </p:par>
                        <p:par>
                          <p:cTn id="7" fill="hold" nodeType="afterGroup">
                            <p:stCondLst>
                              <p:cond delay="2000"/>
                            </p:stCondLst>
                            <p:childTnLst>
                              <p:par>
                                <p:cTn id="8" presetID="3" presetClass="emph" presetSubtype="2" fill="hold" nodeType="afterEffect">
                                  <p:stCondLst>
                                    <p:cond delay="0"/>
                                  </p:stCondLst>
                                  <p:childTnLst>
                                    <p:animClr clrSpc="rgb" dir="cw">
                                      <p:cBhvr override="childStyle">
                                        <p:cTn id="9" dur="2000" fill="hold"/>
                                        <p:tgtEl>
                                          <p:spTgt spid="678915">
                                            <p:txEl>
                                              <p:pRg st="1" end="1"/>
                                            </p:txEl>
                                          </p:spTgt>
                                        </p:tgtEl>
                                        <p:attrNameLst>
                                          <p:attrName>style.color</p:attrName>
                                        </p:attrNameLst>
                                      </p:cBhvr>
                                      <p:to>
                                        <a:schemeClr val="hlink"/>
                                      </p:to>
                                    </p:animClr>
                                  </p:childTnLst>
                                </p:cTn>
                              </p:par>
                            </p:childTnLst>
                          </p:cTn>
                        </p:par>
                        <p:par>
                          <p:cTn id="10" fill="hold" nodeType="afterGroup">
                            <p:stCondLst>
                              <p:cond delay="4000"/>
                            </p:stCondLst>
                            <p:childTnLst>
                              <p:par>
                                <p:cTn id="11" presetID="3" presetClass="emph" presetSubtype="2" fill="hold" nodeType="afterEffect">
                                  <p:stCondLst>
                                    <p:cond delay="0"/>
                                  </p:stCondLst>
                                  <p:childTnLst>
                                    <p:animClr clrSpc="rgb" dir="cw">
                                      <p:cBhvr override="childStyle">
                                        <p:cTn id="12" dur="2000" fill="hold"/>
                                        <p:tgtEl>
                                          <p:spTgt spid="678915">
                                            <p:txEl>
                                              <p:pRg st="2" end="2"/>
                                            </p:txEl>
                                          </p:spTgt>
                                        </p:tgtEl>
                                        <p:attrNameLst>
                                          <p:attrName>style.color</p:attrName>
                                        </p:attrNameLst>
                                      </p:cBhvr>
                                      <p:to>
                                        <a:schemeClr val="hlink"/>
                                      </p:to>
                                    </p:animClr>
                                  </p:childTnLst>
                                </p:cTn>
                              </p:par>
                            </p:childTnLst>
                          </p:cTn>
                        </p:par>
                        <p:par>
                          <p:cTn id="13" fill="hold" nodeType="afterGroup">
                            <p:stCondLst>
                              <p:cond delay="6000"/>
                            </p:stCondLst>
                            <p:childTnLst>
                              <p:par>
                                <p:cTn id="14" presetID="3" presetClass="emph" presetSubtype="2" fill="hold" nodeType="afterEffect">
                                  <p:stCondLst>
                                    <p:cond delay="0"/>
                                  </p:stCondLst>
                                  <p:childTnLst>
                                    <p:animClr clrSpc="rgb" dir="cw">
                                      <p:cBhvr override="childStyle">
                                        <p:cTn id="15" dur="2000" fill="hold"/>
                                        <p:tgtEl>
                                          <p:spTgt spid="678915">
                                            <p:txEl>
                                              <p:pRg st="3" end="3"/>
                                            </p:txEl>
                                          </p:spTgt>
                                        </p:tgtEl>
                                        <p:attrNameLst>
                                          <p:attrName>style.color</p:attrName>
                                        </p:attrNameLst>
                                      </p:cBhvr>
                                      <p:to>
                                        <a:schemeClr va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a:p>
        </p:txBody>
      </p:sp>
      <p:sp>
        <p:nvSpPr>
          <p:cNvPr id="856066" name="Rectangle 2"/>
          <p:cNvSpPr>
            <a:spLocks noGrp="1" noChangeArrowheads="1"/>
          </p:cNvSpPr>
          <p:nvPr>
            <p:ph type="title"/>
          </p:nvPr>
        </p:nvSpPr>
        <p:spPr>
          <a:xfrm>
            <a:off x="488504" y="116632"/>
            <a:ext cx="8483732" cy="1223962"/>
          </a:xfrm>
        </p:spPr>
        <p:txBody>
          <a:bodyPr>
            <a:normAutofit/>
          </a:bodyPr>
          <a:lstStyle/>
          <a:p>
            <a:pPr marL="531813" indent="-531813" algn="ctr"/>
            <a:r>
              <a:rPr lang="en-US" altLang="zh-CN" sz="3600" dirty="0">
                <a:latin typeface="华文中宋" pitchFamily="2" charset="-122"/>
                <a:ea typeface="华文中宋" pitchFamily="2" charset="-122"/>
              </a:rPr>
              <a:t>1.3 </a:t>
            </a:r>
            <a:r>
              <a:rPr lang="zh-CN" altLang="en-US" sz="3600" dirty="0">
                <a:latin typeface="华文中宋" pitchFamily="2" charset="-122"/>
                <a:ea typeface="华文中宋" pitchFamily="2" charset="-122"/>
              </a:rPr>
              <a:t>我国电磁兼容的质量管理及电磁兼容认证</a:t>
            </a:r>
            <a:r>
              <a:rPr lang="en-US" altLang="zh-CN" sz="3600" dirty="0">
                <a:latin typeface="华文中宋" pitchFamily="2" charset="-122"/>
                <a:ea typeface="华文中宋" pitchFamily="2" charset="-122"/>
              </a:rPr>
              <a:t>-   </a:t>
            </a:r>
            <a:r>
              <a:rPr lang="zh-CN" altLang="en-US" sz="3600" dirty="0">
                <a:latin typeface="华文中宋" pitchFamily="2" charset="-122"/>
                <a:ea typeface="华文中宋" pitchFamily="2" charset="-122"/>
              </a:rPr>
              <a:t>中国强制性产品认证（</a:t>
            </a:r>
            <a:r>
              <a:rPr lang="en-US" altLang="zh-CN" sz="3600" dirty="0">
                <a:latin typeface="华文中宋" pitchFamily="2" charset="-122"/>
                <a:ea typeface="华文中宋" pitchFamily="2" charset="-122"/>
              </a:rPr>
              <a:t>3C</a:t>
            </a:r>
            <a:r>
              <a:rPr lang="zh-CN" altLang="en-US" sz="3600" dirty="0">
                <a:latin typeface="华文中宋" pitchFamily="2" charset="-122"/>
                <a:ea typeface="华文中宋" pitchFamily="2" charset="-122"/>
              </a:rPr>
              <a:t>认证）</a:t>
            </a:r>
          </a:p>
        </p:txBody>
      </p:sp>
      <p:sp>
        <p:nvSpPr>
          <p:cNvPr id="856067" name="Rectangle 3"/>
          <p:cNvSpPr>
            <a:spLocks noGrp="1" noChangeArrowheads="1"/>
          </p:cNvSpPr>
          <p:nvPr>
            <p:ph type="body" idx="1"/>
          </p:nvPr>
        </p:nvSpPr>
        <p:spPr>
          <a:xfrm>
            <a:off x="116947" y="1997075"/>
            <a:ext cx="9696185" cy="3286125"/>
          </a:xfrm>
        </p:spPr>
        <p:txBody>
          <a:bodyPr/>
          <a:lstStyle/>
          <a:p>
            <a:pPr>
              <a:buFont typeface="Wingdings" pitchFamily="2" charset="2"/>
              <a:buNone/>
            </a:pPr>
            <a:r>
              <a:rPr lang="en-US" altLang="zh-CN" sz="3000" dirty="0">
                <a:solidFill>
                  <a:schemeClr val="tx2"/>
                </a:solidFill>
                <a:ea typeface="黑体" pitchFamily="49" charset="-122"/>
              </a:rPr>
              <a:t>   1.3.1 </a:t>
            </a:r>
            <a:r>
              <a:rPr lang="zh-CN" altLang="en-US" sz="3000" dirty="0">
                <a:solidFill>
                  <a:schemeClr val="tx2"/>
                </a:solidFill>
                <a:ea typeface="黑体" pitchFamily="49" charset="-122"/>
              </a:rPr>
              <a:t>什么叫</a:t>
            </a:r>
            <a:r>
              <a:rPr lang="en-US" altLang="zh-CN" sz="3000" dirty="0">
                <a:solidFill>
                  <a:schemeClr val="tx2"/>
                </a:solidFill>
                <a:ea typeface="黑体" pitchFamily="49" charset="-122"/>
              </a:rPr>
              <a:t>3C</a:t>
            </a:r>
            <a:r>
              <a:rPr lang="zh-CN" altLang="en-US" sz="3000" dirty="0">
                <a:solidFill>
                  <a:schemeClr val="tx2"/>
                </a:solidFill>
                <a:ea typeface="黑体" pitchFamily="49" charset="-122"/>
              </a:rPr>
              <a:t>认证</a:t>
            </a:r>
          </a:p>
          <a:p>
            <a:endParaRPr lang="zh-CN" altLang="en-US" dirty="0"/>
          </a:p>
          <a:p>
            <a:r>
              <a:rPr lang="en-US" altLang="zh-CN" dirty="0"/>
              <a:t>3C</a:t>
            </a:r>
            <a:r>
              <a:rPr lang="zh-CN" altLang="en-US" dirty="0"/>
              <a:t>认证即强制性产品认证。</a:t>
            </a:r>
          </a:p>
          <a:p>
            <a:r>
              <a:rPr lang="zh-CN" altLang="en-US" dirty="0"/>
              <a:t>该认证标志的名称为“中国强制认证”。</a:t>
            </a:r>
          </a:p>
          <a:p>
            <a:r>
              <a:rPr lang="zh-CN" altLang="en-US" dirty="0"/>
              <a:t>其英文名称为“</a:t>
            </a:r>
            <a:r>
              <a:rPr lang="en-US" altLang="zh-CN" dirty="0"/>
              <a:t>China Compulsory Certification”</a:t>
            </a:r>
            <a:r>
              <a:rPr lang="zh-CN" altLang="en-US" dirty="0"/>
              <a:t>，</a:t>
            </a:r>
          </a:p>
          <a:p>
            <a:r>
              <a:rPr lang="zh-CN" altLang="en-US" dirty="0"/>
              <a:t>英文缩写为“</a:t>
            </a:r>
            <a:r>
              <a:rPr lang="en-US" altLang="zh-CN" dirty="0"/>
              <a:t>CCC”</a:t>
            </a:r>
            <a:r>
              <a:rPr lang="zh-CN" altLang="en-US" dirty="0"/>
              <a:t>，所以该认证也简称为</a:t>
            </a:r>
            <a:r>
              <a:rPr lang="en-US" altLang="zh-CN" dirty="0"/>
              <a:t>3C</a:t>
            </a:r>
            <a:r>
              <a:rPr lang="zh-CN" altLang="en-US" dirty="0"/>
              <a:t>认证。</a:t>
            </a:r>
          </a:p>
        </p:txBody>
      </p:sp>
    </p:spTree>
    <p:extLst>
      <p:ext uri="{BB962C8B-B14F-4D97-AF65-F5344CB8AC3E}">
        <p14:creationId xmlns:p14="http://schemas.microsoft.com/office/powerpoint/2010/main" val="4707795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a:p>
        </p:txBody>
      </p:sp>
      <p:sp>
        <p:nvSpPr>
          <p:cNvPr id="857090" name="Rectangle 2"/>
          <p:cNvSpPr>
            <a:spLocks noGrp="1" noChangeArrowheads="1"/>
          </p:cNvSpPr>
          <p:nvPr>
            <p:ph type="title"/>
          </p:nvPr>
        </p:nvSpPr>
        <p:spPr/>
        <p:txBody>
          <a:bodyPr/>
          <a:lstStyle/>
          <a:p>
            <a:r>
              <a:rPr lang="en-US" altLang="zh-CN"/>
              <a:t>1.3.2  3C</a:t>
            </a:r>
            <a:r>
              <a:rPr lang="zh-CN" altLang="en-US"/>
              <a:t>认证的来源</a:t>
            </a:r>
          </a:p>
        </p:txBody>
      </p:sp>
      <p:sp>
        <p:nvSpPr>
          <p:cNvPr id="857091" name="Rectangle 3"/>
          <p:cNvSpPr>
            <a:spLocks noGrp="1" noChangeArrowheads="1"/>
          </p:cNvSpPr>
          <p:nvPr>
            <p:ph type="body" idx="1"/>
          </p:nvPr>
        </p:nvSpPr>
        <p:spPr>
          <a:xfrm>
            <a:off x="177612" y="1556792"/>
            <a:ext cx="9696185" cy="4991100"/>
          </a:xfrm>
        </p:spPr>
        <p:txBody>
          <a:bodyPr/>
          <a:lstStyle/>
          <a:p>
            <a:r>
              <a:rPr lang="zh-CN" altLang="en-US" sz="2200" dirty="0"/>
              <a:t>为了减少电磁干扰所造成的危害，提高产品的电磁兼容性能，</a:t>
            </a:r>
          </a:p>
          <a:p>
            <a:r>
              <a:rPr lang="zh-CN" altLang="en-US" sz="2200" dirty="0"/>
              <a:t>保护人身健康、设备安全和电磁环境，保护用户和消费者的利益，</a:t>
            </a:r>
          </a:p>
          <a:p>
            <a:r>
              <a:rPr lang="zh-CN" altLang="en-US" sz="2200" dirty="0"/>
              <a:t>自二十世纪八十年代以来，中国国家质量技术监督局开始系统地组织制定有关电磁兼容的国家标准，到目前已制定了一百个左右。</a:t>
            </a:r>
          </a:p>
          <a:p>
            <a:r>
              <a:rPr lang="zh-CN" altLang="en-US" sz="2200" dirty="0"/>
              <a:t>这些标准的实施，为提高产品和系统的电磁兼容性能起到了极大的促进作用。</a:t>
            </a:r>
          </a:p>
          <a:p>
            <a:r>
              <a:rPr lang="zh-CN" altLang="en-US" sz="2200" dirty="0"/>
              <a:t>随着这些电磁兼容国家标准的制定和实施，我国从九十年代开始逐步开始对电子电器及其他相关产品的电磁兼容性能进行相应的管理。</a:t>
            </a:r>
          </a:p>
          <a:p>
            <a:r>
              <a:rPr lang="zh-CN" altLang="en-US" sz="2200" dirty="0"/>
              <a:t>欧盟自一九九六年开始对进入欧盟的电子电气产品要求必须符合相应的电磁兼容标准要求</a:t>
            </a:r>
          </a:p>
          <a:p>
            <a:r>
              <a:rPr lang="zh-CN" altLang="en-US" sz="2200" dirty="0"/>
              <a:t>我国相应的质量管理部门当时主要通过以下几种方法来逐步展开对电磁兼容的质量管理。</a:t>
            </a:r>
          </a:p>
        </p:txBody>
      </p:sp>
    </p:spTree>
    <p:extLst>
      <p:ext uri="{BB962C8B-B14F-4D97-AF65-F5344CB8AC3E}">
        <p14:creationId xmlns:p14="http://schemas.microsoft.com/office/powerpoint/2010/main" val="30951441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a:p>
        </p:txBody>
      </p:sp>
      <p:sp>
        <p:nvSpPr>
          <p:cNvPr id="858114" name="Rectangle 2"/>
          <p:cNvSpPr>
            <a:spLocks noGrp="1" noChangeArrowheads="1"/>
          </p:cNvSpPr>
          <p:nvPr>
            <p:ph type="title"/>
          </p:nvPr>
        </p:nvSpPr>
        <p:spPr/>
        <p:txBody>
          <a:bodyPr/>
          <a:lstStyle/>
          <a:p>
            <a:endParaRPr lang="zh-CN" altLang="zh-CN"/>
          </a:p>
        </p:txBody>
      </p:sp>
      <p:sp>
        <p:nvSpPr>
          <p:cNvPr id="858115" name="Rectangle 3"/>
          <p:cNvSpPr>
            <a:spLocks noGrp="1" noChangeArrowheads="1"/>
          </p:cNvSpPr>
          <p:nvPr>
            <p:ph type="body" idx="1"/>
          </p:nvPr>
        </p:nvSpPr>
        <p:spPr>
          <a:xfrm>
            <a:off x="177173" y="1556792"/>
            <a:ext cx="9696185" cy="5099050"/>
          </a:xfrm>
        </p:spPr>
        <p:txBody>
          <a:bodyPr/>
          <a:lstStyle/>
          <a:p>
            <a:r>
              <a:rPr lang="zh-CN" altLang="en-US" sz="2400" dirty="0"/>
              <a:t>对国内生产销售的产品主要通过：</a:t>
            </a:r>
          </a:p>
          <a:p>
            <a:r>
              <a:rPr lang="zh-CN" altLang="en-US" sz="2400" dirty="0"/>
              <a:t>①国家或地方、行业质量管理部门组织的产品质量市场监督抽查；</a:t>
            </a:r>
          </a:p>
          <a:p>
            <a:r>
              <a:rPr lang="zh-CN" altLang="en-US" sz="2400" dirty="0"/>
              <a:t>②工业产品生产许可证制度；</a:t>
            </a:r>
          </a:p>
          <a:p>
            <a:r>
              <a:rPr lang="zh-CN" altLang="en-US" sz="2400" dirty="0"/>
              <a:t>③电磁兼容认证等方式进行管理。</a:t>
            </a:r>
          </a:p>
          <a:p>
            <a:endParaRPr lang="zh-CN" altLang="en-US" sz="2400" dirty="0"/>
          </a:p>
          <a:p>
            <a:r>
              <a:rPr lang="zh-CN" altLang="en-US" sz="2400" dirty="0"/>
              <a:t>对进口产品，则通过进口商品安全质量许可证制度和电磁兼容强制检验来进行管理。</a:t>
            </a:r>
          </a:p>
          <a:p>
            <a:r>
              <a:rPr lang="zh-CN" altLang="en-US" sz="2400" dirty="0"/>
              <a:t>自</a:t>
            </a:r>
            <a:r>
              <a:rPr lang="en-US" altLang="zh-CN" sz="2400" dirty="0"/>
              <a:t>2000</a:t>
            </a:r>
            <a:r>
              <a:rPr lang="zh-CN" altLang="en-US" sz="2400" dirty="0"/>
              <a:t>年开始对六种进口商品（个人计算机、显示器、打印机、开关电源、电视机和音响设备）实施电磁兼容强制检验。</a:t>
            </a:r>
          </a:p>
          <a:p>
            <a:r>
              <a:rPr lang="zh-CN" altLang="en-US" sz="2400" dirty="0"/>
              <a:t>即对这六种进口商品的电磁兼容强制检验作为对进口商品实施进口商品安全质量许可证制度的一部分内容来管理。</a:t>
            </a:r>
          </a:p>
        </p:txBody>
      </p:sp>
    </p:spTree>
    <p:extLst>
      <p:ext uri="{BB962C8B-B14F-4D97-AF65-F5344CB8AC3E}">
        <p14:creationId xmlns:p14="http://schemas.microsoft.com/office/powerpoint/2010/main" val="42305132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a:p>
        </p:txBody>
      </p:sp>
      <p:sp>
        <p:nvSpPr>
          <p:cNvPr id="859138" name="Rectangle 2"/>
          <p:cNvSpPr>
            <a:spLocks noGrp="1" noChangeArrowheads="1"/>
          </p:cNvSpPr>
          <p:nvPr>
            <p:ph type="title"/>
          </p:nvPr>
        </p:nvSpPr>
        <p:spPr/>
        <p:txBody>
          <a:bodyPr/>
          <a:lstStyle/>
          <a:p>
            <a:endParaRPr lang="zh-CN" altLang="zh-CN" sz="2100" dirty="0"/>
          </a:p>
        </p:txBody>
      </p:sp>
      <p:sp>
        <p:nvSpPr>
          <p:cNvPr id="859139" name="Rectangle 3"/>
          <p:cNvSpPr>
            <a:spLocks noGrp="1" noChangeArrowheads="1"/>
          </p:cNvSpPr>
          <p:nvPr>
            <p:ph type="body" idx="1"/>
          </p:nvPr>
        </p:nvSpPr>
        <p:spPr>
          <a:xfrm>
            <a:off x="209815" y="1570123"/>
            <a:ext cx="9696185" cy="5254625"/>
          </a:xfrm>
        </p:spPr>
        <p:txBody>
          <a:bodyPr/>
          <a:lstStyle/>
          <a:p>
            <a:pPr>
              <a:lnSpc>
                <a:spcPct val="95000"/>
              </a:lnSpc>
              <a:spcBef>
                <a:spcPct val="0"/>
              </a:spcBef>
            </a:pPr>
            <a:r>
              <a:rPr lang="zh-CN" altLang="en-US" sz="2200" dirty="0"/>
              <a:t>到本世纪初，随着我国的经济的进一步发展和对外开放的持续深入的实施，我国在进口产品质量安全许可和强制性产品认证工作上存在内外不一致的问题日益突出，这既不符合</a:t>
            </a:r>
            <a:r>
              <a:rPr lang="en-US" altLang="zh-CN" sz="2200" dirty="0"/>
              <a:t>WTO</a:t>
            </a:r>
            <a:r>
              <a:rPr lang="zh-CN" altLang="en-US" sz="2200" dirty="0"/>
              <a:t>的基本原则，也不符合我国经济发展的需要。</a:t>
            </a:r>
          </a:p>
          <a:p>
            <a:pPr>
              <a:lnSpc>
                <a:spcPct val="95000"/>
              </a:lnSpc>
              <a:spcBef>
                <a:spcPct val="0"/>
              </a:spcBef>
            </a:pPr>
            <a:r>
              <a:rPr lang="zh-CN" altLang="en-US" sz="2200" dirty="0"/>
              <a:t>为此，国务院领导做出了对进口产品质量安全许可制度和国产品强制性认证制度实行“四个统一”的批示</a:t>
            </a:r>
          </a:p>
          <a:p>
            <a:pPr>
              <a:lnSpc>
                <a:spcPct val="95000"/>
              </a:lnSpc>
              <a:spcBef>
                <a:spcPct val="0"/>
              </a:spcBef>
            </a:pPr>
            <a:r>
              <a:rPr lang="zh-CN" altLang="en-US" sz="2200" dirty="0"/>
              <a:t>即：统一标准、技术法规和合格评定程序；统一目录；统一标志；统一收费。</a:t>
            </a:r>
          </a:p>
          <a:p>
            <a:pPr>
              <a:lnSpc>
                <a:spcPct val="95000"/>
              </a:lnSpc>
              <a:spcBef>
                <a:spcPct val="0"/>
              </a:spcBef>
            </a:pPr>
            <a:r>
              <a:rPr lang="zh-CN" altLang="en-US" sz="2200" dirty="0"/>
              <a:t>这一批示已经作为我国入世谈判</a:t>
            </a:r>
            <a:r>
              <a:rPr lang="en-US" altLang="zh-CN" sz="2200" dirty="0"/>
              <a:t>WTO/TBT</a:t>
            </a:r>
            <a:r>
              <a:rPr lang="zh-CN" altLang="en-US" sz="2200" dirty="0"/>
              <a:t>协议项下的承诺。</a:t>
            </a:r>
          </a:p>
          <a:p>
            <a:pPr>
              <a:lnSpc>
                <a:spcPct val="95000"/>
              </a:lnSpc>
              <a:spcBef>
                <a:spcPct val="0"/>
              </a:spcBef>
            </a:pPr>
            <a:r>
              <a:rPr lang="zh-CN" altLang="en-US" sz="2200" dirty="0"/>
              <a:t>因此，制定有关国家强制性产品认证方面的管理规定对我国加入</a:t>
            </a:r>
            <a:r>
              <a:rPr lang="en-US" altLang="zh-CN" sz="2200" dirty="0"/>
              <a:t>WTO</a:t>
            </a:r>
            <a:r>
              <a:rPr lang="zh-CN" altLang="en-US" sz="2200" dirty="0"/>
              <a:t>、适应国际经济一体化和落实国务院领导“四个统一”的批示有着重要意义。</a:t>
            </a:r>
          </a:p>
          <a:p>
            <a:pPr>
              <a:lnSpc>
                <a:spcPct val="95000"/>
              </a:lnSpc>
              <a:spcBef>
                <a:spcPct val="0"/>
              </a:spcBef>
            </a:pPr>
            <a:r>
              <a:rPr lang="zh-CN" altLang="en-US" sz="2200" dirty="0"/>
              <a:t>基于以上理由，由国家质量监督检验检疫总局和国家认证认可监督管理委员会共同制定的</a:t>
            </a:r>
            <a:r>
              <a:rPr lang="en-US" altLang="zh-CN" sz="2200" dirty="0"/>
              <a:t>《</a:t>
            </a:r>
            <a:r>
              <a:rPr lang="zh-CN" altLang="en-US" sz="2200" dirty="0"/>
              <a:t>强制性产品认证管理规定</a:t>
            </a:r>
            <a:r>
              <a:rPr lang="en-US" altLang="zh-CN" sz="2200" dirty="0"/>
              <a:t>》</a:t>
            </a:r>
            <a:r>
              <a:rPr lang="zh-CN" altLang="en-US" sz="2200" dirty="0"/>
              <a:t>（以下简称为</a:t>
            </a:r>
            <a:r>
              <a:rPr lang="en-US" altLang="zh-CN" sz="2200" dirty="0"/>
              <a:t>《</a:t>
            </a:r>
            <a:r>
              <a:rPr lang="zh-CN" altLang="en-US" sz="2200" dirty="0"/>
              <a:t>规定</a:t>
            </a:r>
            <a:r>
              <a:rPr lang="en-US" altLang="zh-CN" sz="2200" dirty="0"/>
              <a:t>》</a:t>
            </a:r>
            <a:r>
              <a:rPr lang="zh-CN" altLang="en-US" sz="2200" dirty="0"/>
              <a:t>）于</a:t>
            </a:r>
            <a:r>
              <a:rPr lang="en-US" altLang="zh-CN" sz="2200" dirty="0"/>
              <a:t>2001</a:t>
            </a:r>
            <a:r>
              <a:rPr lang="zh-CN" altLang="en-US" sz="2200" dirty="0"/>
              <a:t>年</a:t>
            </a:r>
            <a:r>
              <a:rPr lang="en-US" altLang="zh-CN" sz="2200" dirty="0"/>
              <a:t>11</a:t>
            </a:r>
            <a:r>
              <a:rPr lang="zh-CN" altLang="en-US" sz="2200" dirty="0"/>
              <a:t>月</a:t>
            </a:r>
            <a:r>
              <a:rPr lang="en-US" altLang="zh-CN" sz="2200" dirty="0"/>
              <a:t>21</a:t>
            </a:r>
            <a:r>
              <a:rPr lang="zh-CN" altLang="en-US" sz="2200" dirty="0"/>
              <a:t>日国家质量监督检验检疫总局局务会审议通过，自</a:t>
            </a:r>
            <a:r>
              <a:rPr lang="en-US" altLang="zh-CN" sz="2200" dirty="0"/>
              <a:t>2002</a:t>
            </a:r>
            <a:r>
              <a:rPr lang="zh-CN" altLang="en-US" sz="2200" dirty="0"/>
              <a:t>年</a:t>
            </a:r>
            <a:r>
              <a:rPr lang="en-US" altLang="zh-CN" sz="2200" dirty="0"/>
              <a:t>5</a:t>
            </a:r>
            <a:r>
              <a:rPr lang="zh-CN" altLang="en-US" sz="2200" dirty="0"/>
              <a:t>月</a:t>
            </a:r>
            <a:r>
              <a:rPr lang="en-US" altLang="zh-CN" sz="2200" dirty="0"/>
              <a:t>1</a:t>
            </a:r>
            <a:r>
              <a:rPr lang="zh-CN" altLang="en-US" sz="2200" dirty="0"/>
              <a:t>日起施行，过渡期为一年。</a:t>
            </a:r>
          </a:p>
        </p:txBody>
      </p:sp>
    </p:spTree>
    <p:extLst>
      <p:ext uri="{BB962C8B-B14F-4D97-AF65-F5344CB8AC3E}">
        <p14:creationId xmlns:p14="http://schemas.microsoft.com/office/powerpoint/2010/main" val="10481895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a:p>
        </p:txBody>
      </p:sp>
      <p:sp>
        <p:nvSpPr>
          <p:cNvPr id="860162" name="Rectangle 2"/>
          <p:cNvSpPr>
            <a:spLocks noGrp="1" noChangeArrowheads="1"/>
          </p:cNvSpPr>
          <p:nvPr>
            <p:ph type="title"/>
          </p:nvPr>
        </p:nvSpPr>
        <p:spPr/>
        <p:txBody>
          <a:bodyPr/>
          <a:lstStyle/>
          <a:p>
            <a:r>
              <a:rPr lang="en-US" altLang="zh-CN"/>
              <a:t>1.3.3  3C</a:t>
            </a:r>
            <a:r>
              <a:rPr lang="zh-CN" altLang="en-US"/>
              <a:t>认证的相关内容</a:t>
            </a:r>
          </a:p>
        </p:txBody>
      </p:sp>
      <p:sp>
        <p:nvSpPr>
          <p:cNvPr id="860163" name="Rectangle 3"/>
          <p:cNvSpPr>
            <a:spLocks noGrp="1" noChangeArrowheads="1"/>
          </p:cNvSpPr>
          <p:nvPr>
            <p:ph type="body" idx="1"/>
          </p:nvPr>
        </p:nvSpPr>
        <p:spPr>
          <a:xfrm>
            <a:off x="158189" y="1556792"/>
            <a:ext cx="9718542" cy="5018087"/>
          </a:xfrm>
        </p:spPr>
        <p:txBody>
          <a:bodyPr/>
          <a:lstStyle/>
          <a:p>
            <a:pPr>
              <a:spcBef>
                <a:spcPct val="10000"/>
              </a:spcBef>
            </a:pPr>
            <a:r>
              <a:rPr lang="zh-CN" altLang="en-US" sz="2200" dirty="0"/>
              <a:t>认证目的：为完善和规范强制性产品认证工作，切实维护国家、社会和公众利益</a:t>
            </a:r>
          </a:p>
          <a:p>
            <a:pPr>
              <a:spcBef>
                <a:spcPct val="10000"/>
              </a:spcBef>
            </a:pPr>
            <a:r>
              <a:rPr lang="zh-CN" altLang="en-US" sz="2200" dirty="0"/>
              <a:t>认证依据：国家产品安全质量许可、产品质量认证的法律法规的规定</a:t>
            </a:r>
          </a:p>
          <a:p>
            <a:pPr>
              <a:spcBef>
                <a:spcPct val="10000"/>
              </a:spcBef>
            </a:pPr>
            <a:r>
              <a:rPr lang="zh-CN" altLang="en-US" sz="2200" dirty="0"/>
              <a:t>制定单位：国家质量监督检验检疫总局和国家认证认可监督管理委员会</a:t>
            </a:r>
          </a:p>
          <a:p>
            <a:pPr>
              <a:spcBef>
                <a:spcPct val="10000"/>
              </a:spcBef>
            </a:pPr>
            <a:r>
              <a:rPr lang="zh-CN" altLang="en-US" sz="2200" dirty="0"/>
              <a:t>实行对象：涉及人类健康和安全，动植物生命和健康，以及环境保护和公共安全的产品实行强制性认证制度。</a:t>
            </a:r>
          </a:p>
          <a:p>
            <a:pPr>
              <a:spcBef>
                <a:spcPct val="10000"/>
              </a:spcBef>
            </a:pPr>
            <a:r>
              <a:rPr lang="zh-CN" altLang="en-US" sz="2200" dirty="0"/>
              <a:t>主管单位：国家认证认可监督管理委员会</a:t>
            </a:r>
          </a:p>
          <a:p>
            <a:pPr>
              <a:spcBef>
                <a:spcPct val="10000"/>
              </a:spcBef>
            </a:pPr>
            <a:r>
              <a:rPr lang="zh-CN" altLang="en-US" sz="2200" dirty="0"/>
              <a:t>四个统一：公布统一的</a:t>
            </a:r>
            <a:r>
              <a:rPr lang="en-US" altLang="zh-CN" sz="2200" dirty="0"/>
              <a:t>《</a:t>
            </a:r>
            <a:r>
              <a:rPr lang="zh-CN" altLang="en-US" sz="2200" dirty="0"/>
              <a:t>中华人民共和国实施强制性产品认证的产品目录</a:t>
            </a:r>
            <a:r>
              <a:rPr lang="en-US" altLang="zh-CN" sz="2200" dirty="0"/>
              <a:t>》</a:t>
            </a:r>
            <a:r>
              <a:rPr lang="zh-CN" altLang="en-US" sz="2200" dirty="0"/>
              <a:t>（以下简称</a:t>
            </a:r>
            <a:r>
              <a:rPr lang="en-US" altLang="zh-CN" sz="2200" dirty="0"/>
              <a:t>《</a:t>
            </a:r>
            <a:r>
              <a:rPr lang="zh-CN" altLang="en-US" sz="2200" dirty="0"/>
              <a:t>目录</a:t>
            </a:r>
            <a:r>
              <a:rPr lang="en-US" altLang="zh-CN" sz="2200" dirty="0"/>
              <a:t>》</a:t>
            </a:r>
            <a:r>
              <a:rPr lang="zh-CN" altLang="en-US" sz="2200" dirty="0"/>
              <a:t>）、确定统一适用的国家标准、技术规则和实施程序、制定和发布统一的标志、规定统一的收费标准。</a:t>
            </a:r>
          </a:p>
          <a:p>
            <a:pPr>
              <a:spcBef>
                <a:spcPct val="10000"/>
              </a:spcBef>
            </a:pPr>
            <a:r>
              <a:rPr lang="zh-CN" altLang="en-US" sz="2200" dirty="0"/>
              <a:t>强制实施：凡列入</a:t>
            </a:r>
            <a:r>
              <a:rPr lang="en-US" altLang="zh-CN" sz="2200" dirty="0"/>
              <a:t>《</a:t>
            </a:r>
            <a:r>
              <a:rPr lang="zh-CN" altLang="en-US" sz="2200" dirty="0"/>
              <a:t>目录</a:t>
            </a:r>
            <a:r>
              <a:rPr lang="en-US" altLang="zh-CN" sz="2200" dirty="0"/>
              <a:t>》</a:t>
            </a:r>
            <a:r>
              <a:rPr lang="zh-CN" altLang="en-US" sz="2200" dirty="0"/>
              <a:t>的产品，必须经国家指定的认证机构认证合格、取得指定认证机构颁发的认证证书、并加施认证标志后，方可出厂销售、进口和在经营性活动中使用。</a:t>
            </a:r>
          </a:p>
        </p:txBody>
      </p:sp>
    </p:spTree>
    <p:extLst>
      <p:ext uri="{BB962C8B-B14F-4D97-AF65-F5344CB8AC3E}">
        <p14:creationId xmlns:p14="http://schemas.microsoft.com/office/powerpoint/2010/main" val="2630029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a:p>
        </p:txBody>
      </p:sp>
      <p:sp>
        <p:nvSpPr>
          <p:cNvPr id="861186" name="Rectangle 2"/>
          <p:cNvSpPr>
            <a:spLocks noGrp="1" noChangeArrowheads="1"/>
          </p:cNvSpPr>
          <p:nvPr>
            <p:ph type="title"/>
          </p:nvPr>
        </p:nvSpPr>
        <p:spPr/>
        <p:txBody>
          <a:bodyPr/>
          <a:lstStyle/>
          <a:p>
            <a:endParaRPr lang="zh-CN" altLang="zh-CN"/>
          </a:p>
        </p:txBody>
      </p:sp>
      <p:sp>
        <p:nvSpPr>
          <p:cNvPr id="861187" name="Rectangle 3"/>
          <p:cNvSpPr>
            <a:spLocks noGrp="1" noChangeArrowheads="1"/>
          </p:cNvSpPr>
          <p:nvPr>
            <p:ph type="body" idx="1"/>
          </p:nvPr>
        </p:nvSpPr>
        <p:spPr>
          <a:xfrm>
            <a:off x="128464" y="1484784"/>
            <a:ext cx="9696185" cy="5254625"/>
          </a:xfrm>
        </p:spPr>
        <p:txBody>
          <a:bodyPr/>
          <a:lstStyle/>
          <a:p>
            <a:pPr>
              <a:spcBef>
                <a:spcPct val="10000"/>
              </a:spcBef>
              <a:buFont typeface="Wingdings" pitchFamily="2" charset="2"/>
              <a:buNone/>
            </a:pPr>
            <a:r>
              <a:rPr lang="zh-CN" altLang="en-US" sz="2200" dirty="0"/>
              <a:t>职责分工：</a:t>
            </a:r>
          </a:p>
          <a:p>
            <a:pPr>
              <a:spcBef>
                <a:spcPct val="10000"/>
              </a:spcBef>
            </a:pPr>
            <a:r>
              <a:rPr lang="zh-CN" altLang="en-US" sz="2200" dirty="0"/>
              <a:t>国家质量监督检验检疫总局根据国家有关法律法规，制定国家强制性产品认证的规章和制度；批准、发布</a:t>
            </a:r>
            <a:r>
              <a:rPr lang="en-US" altLang="zh-CN" sz="2200" dirty="0"/>
              <a:t>《</a:t>
            </a:r>
            <a:r>
              <a:rPr lang="zh-CN" altLang="en-US" sz="2200" dirty="0"/>
              <a:t>目录</a:t>
            </a:r>
            <a:r>
              <a:rPr lang="en-US" altLang="zh-CN" sz="2200" dirty="0"/>
              <a:t>》</a:t>
            </a:r>
            <a:r>
              <a:rPr lang="zh-CN" altLang="en-US" sz="2200" dirty="0"/>
              <a:t>。</a:t>
            </a:r>
          </a:p>
          <a:p>
            <a:pPr>
              <a:spcBef>
                <a:spcPct val="10000"/>
              </a:spcBef>
            </a:pPr>
            <a:r>
              <a:rPr lang="zh-CN" altLang="en-US" sz="2200" dirty="0"/>
              <a:t>国家认证认可监督管理委员会负责全国强制性产品认证制度的管理和组织实施工作。</a:t>
            </a:r>
          </a:p>
          <a:p>
            <a:pPr>
              <a:spcBef>
                <a:spcPct val="10000"/>
              </a:spcBef>
            </a:pPr>
            <a:r>
              <a:rPr lang="zh-CN" altLang="en-US" sz="2200" dirty="0"/>
              <a:t>各地质检行政部门负责履行以下职责：</a:t>
            </a:r>
          </a:p>
          <a:p>
            <a:pPr>
              <a:spcBef>
                <a:spcPct val="10000"/>
              </a:spcBef>
              <a:buFont typeface="Wingdings" pitchFamily="2" charset="2"/>
              <a:buNone/>
            </a:pPr>
            <a:r>
              <a:rPr lang="zh-CN" altLang="en-US" sz="2200" dirty="0"/>
              <a:t>（一）按照法定职责，对所辖地区</a:t>
            </a:r>
            <a:r>
              <a:rPr lang="en-US" altLang="zh-CN" sz="2200" dirty="0"/>
              <a:t>《</a:t>
            </a:r>
            <a:r>
              <a:rPr lang="zh-CN" altLang="en-US" sz="2200" dirty="0"/>
              <a:t>目录</a:t>
            </a:r>
            <a:r>
              <a:rPr lang="en-US" altLang="zh-CN" sz="2200" dirty="0"/>
              <a:t>》</a:t>
            </a:r>
            <a:r>
              <a:rPr lang="zh-CN" altLang="en-US" sz="2200" dirty="0"/>
              <a:t>中产品实施监督；</a:t>
            </a:r>
          </a:p>
          <a:p>
            <a:pPr>
              <a:spcBef>
                <a:spcPct val="10000"/>
              </a:spcBef>
              <a:buFont typeface="Wingdings" pitchFamily="2" charset="2"/>
              <a:buNone/>
            </a:pPr>
            <a:r>
              <a:rPr lang="zh-CN" altLang="en-US" sz="2200" dirty="0"/>
              <a:t>（二）对强制性产品认证违法行为进行查处。</a:t>
            </a:r>
          </a:p>
          <a:p>
            <a:pPr>
              <a:spcBef>
                <a:spcPct val="10000"/>
              </a:spcBef>
              <a:buFont typeface="Wingdings" pitchFamily="2" charset="2"/>
              <a:buNone/>
            </a:pPr>
            <a:r>
              <a:rPr lang="zh-CN" altLang="en-US" sz="2200" dirty="0"/>
              <a:t>指定认证机构的职责：</a:t>
            </a:r>
          </a:p>
          <a:p>
            <a:pPr>
              <a:spcBef>
                <a:spcPct val="10000"/>
              </a:spcBef>
              <a:buFont typeface="Wingdings" pitchFamily="2" charset="2"/>
              <a:buNone/>
            </a:pPr>
            <a:r>
              <a:rPr lang="zh-CN" altLang="en-US" sz="2200" dirty="0"/>
              <a:t>（一）在指定的工作范围内按照产品认证实施规则开展认证工作；</a:t>
            </a:r>
          </a:p>
          <a:p>
            <a:pPr>
              <a:spcBef>
                <a:spcPct val="10000"/>
              </a:spcBef>
              <a:buFont typeface="Wingdings" pitchFamily="2" charset="2"/>
              <a:buNone/>
            </a:pPr>
            <a:r>
              <a:rPr lang="zh-CN" altLang="en-US" sz="2200" dirty="0"/>
              <a:t>（二）对获得认证的产品，颁发认证证书；</a:t>
            </a:r>
          </a:p>
          <a:p>
            <a:pPr>
              <a:spcBef>
                <a:spcPct val="10000"/>
              </a:spcBef>
              <a:buFont typeface="Wingdings" pitchFamily="2" charset="2"/>
              <a:buNone/>
            </a:pPr>
            <a:r>
              <a:rPr lang="zh-CN" altLang="en-US" sz="2200" dirty="0"/>
              <a:t>（三）对获得认证的产品进行跟踪检查；</a:t>
            </a:r>
          </a:p>
          <a:p>
            <a:pPr>
              <a:spcBef>
                <a:spcPct val="10000"/>
              </a:spcBef>
              <a:buFont typeface="Wingdings" pitchFamily="2" charset="2"/>
              <a:buNone/>
            </a:pPr>
            <a:r>
              <a:rPr lang="zh-CN" altLang="en-US" sz="2200" dirty="0"/>
              <a:t>（四）受理有关的认证投诉、申诉工作；</a:t>
            </a:r>
          </a:p>
          <a:p>
            <a:pPr>
              <a:spcBef>
                <a:spcPct val="10000"/>
              </a:spcBef>
              <a:buFont typeface="Wingdings" pitchFamily="2" charset="2"/>
              <a:buNone/>
            </a:pPr>
            <a:r>
              <a:rPr lang="zh-CN" altLang="en-US" sz="2200" dirty="0"/>
              <a:t>（五）依法暂停、注销和撤销认证证书。</a:t>
            </a:r>
          </a:p>
        </p:txBody>
      </p:sp>
    </p:spTree>
    <p:extLst>
      <p:ext uri="{BB962C8B-B14F-4D97-AF65-F5344CB8AC3E}">
        <p14:creationId xmlns:p14="http://schemas.microsoft.com/office/powerpoint/2010/main" val="29294631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a:p>
        </p:txBody>
      </p:sp>
      <p:sp>
        <p:nvSpPr>
          <p:cNvPr id="862210" name="Rectangle 2"/>
          <p:cNvSpPr>
            <a:spLocks noGrp="1" noChangeArrowheads="1"/>
          </p:cNvSpPr>
          <p:nvPr>
            <p:ph type="title"/>
          </p:nvPr>
        </p:nvSpPr>
        <p:spPr/>
        <p:txBody>
          <a:bodyPr/>
          <a:lstStyle/>
          <a:p>
            <a:r>
              <a:rPr lang="en-US" altLang="zh-CN"/>
              <a:t>1.3.4  3C</a:t>
            </a:r>
            <a:r>
              <a:rPr lang="zh-CN" altLang="en-US"/>
              <a:t>认证目录</a:t>
            </a:r>
          </a:p>
        </p:txBody>
      </p:sp>
      <p:sp>
        <p:nvSpPr>
          <p:cNvPr id="862211" name="Rectangle 3"/>
          <p:cNvSpPr>
            <a:spLocks noGrp="1" noChangeArrowheads="1"/>
          </p:cNvSpPr>
          <p:nvPr>
            <p:ph type="body" idx="1"/>
          </p:nvPr>
        </p:nvSpPr>
        <p:spPr/>
        <p:txBody>
          <a:bodyPr>
            <a:normAutofit fontScale="92500" lnSpcReduction="10000"/>
          </a:bodyPr>
          <a:lstStyle/>
          <a:p>
            <a:r>
              <a:rPr lang="zh-CN" altLang="en-US" sz="2200"/>
              <a:t>国家质量监督检验检疫总局和国家认证认可监督管理委员会于二ＯＯ一年十二月三日发布</a:t>
            </a:r>
            <a:r>
              <a:rPr lang="en-US" altLang="zh-CN" sz="2200"/>
              <a:t>《</a:t>
            </a:r>
            <a:r>
              <a:rPr lang="zh-CN" altLang="en-US" sz="2200"/>
              <a:t>第一批实施强制性产品认证的产品目录</a:t>
            </a:r>
            <a:r>
              <a:rPr lang="en-US" altLang="zh-CN" sz="2200"/>
              <a:t>》</a:t>
            </a:r>
            <a:r>
              <a:rPr lang="zh-CN" altLang="en-US" sz="2200"/>
              <a:t>，目录共有</a:t>
            </a:r>
            <a:r>
              <a:rPr lang="en-US" altLang="zh-CN" sz="2200"/>
              <a:t>19</a:t>
            </a:r>
            <a:r>
              <a:rPr lang="zh-CN" altLang="en-US" sz="2200"/>
              <a:t>类</a:t>
            </a:r>
            <a:r>
              <a:rPr lang="en-US" altLang="zh-CN" sz="2200"/>
              <a:t>132</a:t>
            </a:r>
            <a:r>
              <a:rPr lang="zh-CN" altLang="en-US" sz="2200"/>
              <a:t>种产品。</a:t>
            </a:r>
          </a:p>
          <a:p>
            <a:r>
              <a:rPr lang="zh-CN" altLang="en-US" sz="2200"/>
              <a:t>对列入目录内的商品，从</a:t>
            </a:r>
            <a:r>
              <a:rPr lang="en-US" altLang="zh-CN" sz="2200"/>
              <a:t>2002</a:t>
            </a:r>
            <a:r>
              <a:rPr lang="zh-CN" altLang="en-US" sz="2200"/>
              <a:t>年</a:t>
            </a:r>
            <a:r>
              <a:rPr lang="en-US" altLang="zh-CN" sz="2200"/>
              <a:t>5</a:t>
            </a:r>
            <a:r>
              <a:rPr lang="zh-CN" altLang="en-US" sz="2200"/>
              <a:t>月</a:t>
            </a:r>
            <a:r>
              <a:rPr lang="en-US" altLang="zh-CN" sz="2200"/>
              <a:t>1</a:t>
            </a:r>
            <a:r>
              <a:rPr lang="zh-CN" altLang="en-US" sz="2200"/>
              <a:t>日起受理申请，自</a:t>
            </a:r>
            <a:r>
              <a:rPr lang="en-US" altLang="zh-CN" sz="2200"/>
              <a:t>2003</a:t>
            </a:r>
            <a:r>
              <a:rPr lang="zh-CN" altLang="en-US" sz="2200"/>
              <a:t>年</a:t>
            </a:r>
            <a:r>
              <a:rPr lang="en-US" altLang="zh-CN" sz="2200"/>
              <a:t>5</a:t>
            </a:r>
            <a:r>
              <a:rPr lang="zh-CN" altLang="en-US" sz="2200"/>
              <a:t>月</a:t>
            </a:r>
            <a:r>
              <a:rPr lang="en-US" altLang="zh-CN" sz="2200"/>
              <a:t>1</a:t>
            </a:r>
            <a:r>
              <a:rPr lang="zh-CN" altLang="en-US" sz="2200"/>
              <a:t>日起（后因客观原因推迟到</a:t>
            </a:r>
            <a:r>
              <a:rPr lang="en-US" altLang="zh-CN" sz="2200"/>
              <a:t>8</a:t>
            </a:r>
            <a:r>
              <a:rPr lang="zh-CN" altLang="en-US" sz="2200"/>
              <a:t>月</a:t>
            </a:r>
            <a:r>
              <a:rPr lang="en-US" altLang="zh-CN" sz="2200"/>
              <a:t>1</a:t>
            </a:r>
            <a:r>
              <a:rPr lang="zh-CN" altLang="en-US" sz="2200"/>
              <a:t>日），未获得强制性产品认证证书和未加施中国强制性认证标志的产品不得出厂、进口、销售。</a:t>
            </a:r>
          </a:p>
          <a:p>
            <a:r>
              <a:rPr lang="zh-CN" altLang="en-US" sz="2200"/>
              <a:t>第一批实施强制性产品认证的产品目录：</a:t>
            </a:r>
          </a:p>
          <a:p>
            <a:pPr lvl="1">
              <a:buFont typeface="Wingdings" pitchFamily="2" charset="2"/>
              <a:buNone/>
            </a:pPr>
            <a:r>
              <a:rPr lang="zh-CN" altLang="en-US" sz="2200"/>
              <a:t>一、电线电缆（共</a:t>
            </a:r>
            <a:r>
              <a:rPr lang="en-US" altLang="zh-CN" sz="2200"/>
              <a:t>5</a:t>
            </a:r>
            <a:r>
              <a:rPr lang="zh-CN" altLang="en-US" sz="2200"/>
              <a:t>种）</a:t>
            </a:r>
          </a:p>
          <a:p>
            <a:pPr lvl="1">
              <a:buFont typeface="Wingdings" pitchFamily="2" charset="2"/>
              <a:buNone/>
            </a:pPr>
            <a:r>
              <a:rPr lang="zh-CN" altLang="en-US" sz="2200"/>
              <a:t>二、电路开关及保护或连接用电器装置（共</a:t>
            </a:r>
            <a:r>
              <a:rPr lang="en-US" altLang="zh-CN" sz="2200"/>
              <a:t>6</a:t>
            </a:r>
            <a:r>
              <a:rPr lang="zh-CN" altLang="en-US" sz="2200"/>
              <a:t>种）</a:t>
            </a:r>
          </a:p>
          <a:p>
            <a:pPr lvl="1">
              <a:buFont typeface="Wingdings" pitchFamily="2" charset="2"/>
              <a:buNone/>
            </a:pPr>
            <a:r>
              <a:rPr lang="zh-CN" altLang="en-US" sz="2200"/>
              <a:t>三、低压电器（共</a:t>
            </a:r>
            <a:r>
              <a:rPr lang="en-US" altLang="zh-CN" sz="2200"/>
              <a:t>9</a:t>
            </a:r>
            <a:r>
              <a:rPr lang="zh-CN" altLang="en-US" sz="2200"/>
              <a:t>种）</a:t>
            </a:r>
          </a:p>
          <a:p>
            <a:pPr lvl="1">
              <a:buFont typeface="Wingdings" pitchFamily="2" charset="2"/>
              <a:buNone/>
            </a:pPr>
            <a:r>
              <a:rPr lang="zh-CN" altLang="en-US" sz="2200"/>
              <a:t>四、小功率电动机（共</a:t>
            </a:r>
            <a:r>
              <a:rPr lang="en-US" altLang="zh-CN" sz="2200"/>
              <a:t>1</a:t>
            </a:r>
            <a:r>
              <a:rPr lang="zh-CN" altLang="en-US" sz="2200"/>
              <a:t>种）</a:t>
            </a:r>
          </a:p>
          <a:p>
            <a:pPr lvl="1">
              <a:buFont typeface="Wingdings" pitchFamily="2" charset="2"/>
              <a:buNone/>
            </a:pPr>
            <a:r>
              <a:rPr lang="zh-CN" altLang="en-US" sz="2200"/>
              <a:t>五、电动工具（共</a:t>
            </a:r>
            <a:r>
              <a:rPr lang="en-US" altLang="zh-CN" sz="2200"/>
              <a:t>16</a:t>
            </a:r>
            <a:r>
              <a:rPr lang="zh-CN" altLang="en-US" sz="2200"/>
              <a:t>种）</a:t>
            </a:r>
          </a:p>
          <a:p>
            <a:pPr lvl="1">
              <a:buFont typeface="Wingdings" pitchFamily="2" charset="2"/>
              <a:buNone/>
            </a:pPr>
            <a:r>
              <a:rPr lang="zh-CN" altLang="en-US" sz="2200"/>
              <a:t>六、电焊机（共</a:t>
            </a:r>
            <a:r>
              <a:rPr lang="en-US" altLang="zh-CN" sz="2200"/>
              <a:t>15</a:t>
            </a:r>
            <a:r>
              <a:rPr lang="zh-CN" altLang="en-US" sz="2200"/>
              <a:t>种）</a:t>
            </a:r>
          </a:p>
        </p:txBody>
      </p:sp>
    </p:spTree>
    <p:extLst>
      <p:ext uri="{BB962C8B-B14F-4D97-AF65-F5344CB8AC3E}">
        <p14:creationId xmlns:p14="http://schemas.microsoft.com/office/powerpoint/2010/main" val="27345091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16496" y="2060848"/>
            <a:ext cx="8832850" cy="990600"/>
          </a:xfrm>
        </p:spPr>
        <p:txBody>
          <a:bodyPr>
            <a:normAutofit/>
          </a:bodyPr>
          <a:lstStyle/>
          <a:p>
            <a:pPr algn="ctr"/>
            <a:r>
              <a:rPr lang="zh-CN" altLang="en-US" sz="5400" dirty="0" smtClean="0">
                <a:solidFill>
                  <a:srgbClr val="FF0000"/>
                </a:solidFill>
                <a:effectLst>
                  <a:outerShdw blurRad="38100" dist="38100" dir="2700000" algn="tl">
                    <a:srgbClr val="000000">
                      <a:alpha val="43137"/>
                    </a:srgbClr>
                  </a:outerShdw>
                </a:effectLst>
                <a:latin typeface="隶书" pitchFamily="49" charset="-122"/>
                <a:ea typeface="隶书" pitchFamily="49" charset="-122"/>
              </a:rPr>
              <a:t>本    讲    完</a:t>
            </a:r>
            <a:endParaRPr lang="zh-CN" altLang="en-US" sz="5400" dirty="0">
              <a:solidFill>
                <a:srgbClr val="FF0000"/>
              </a:solidFill>
              <a:effectLst>
                <a:outerShdw blurRad="38100" dist="38100" dir="2700000" algn="tl">
                  <a:srgbClr val="000000">
                    <a:alpha val="43137"/>
                  </a:srgbClr>
                </a:outerShdw>
              </a:effectLst>
              <a:latin typeface="隶书" pitchFamily="49" charset="-122"/>
              <a:ea typeface="隶书" pitchFamily="49" charset="-122"/>
            </a:endParaRPr>
          </a:p>
        </p:txBody>
      </p:sp>
      <p:sp>
        <p:nvSpPr>
          <p:cNvPr id="3" name="内容占位符 2"/>
          <p:cNvSpPr>
            <a:spLocks noGrp="1"/>
          </p:cNvSpPr>
          <p:nvPr>
            <p:ph idx="1"/>
          </p:nvPr>
        </p:nvSpPr>
        <p:spPr>
          <a:xfrm>
            <a:off x="560512" y="3717032"/>
            <a:ext cx="8832850" cy="2119536"/>
          </a:xfrm>
        </p:spPr>
        <p:txBody>
          <a:bodyPr/>
          <a:lstStyle/>
          <a:p>
            <a:endParaRPr lang="zh-CN" altLang="en-US" dirty="0"/>
          </a:p>
        </p:txBody>
      </p:sp>
    </p:spTree>
    <p:extLst>
      <p:ext uri="{BB962C8B-B14F-4D97-AF65-F5344CB8AC3E}">
        <p14:creationId xmlns:p14="http://schemas.microsoft.com/office/powerpoint/2010/main" val="1287373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a:p>
        </p:txBody>
      </p:sp>
      <p:sp>
        <p:nvSpPr>
          <p:cNvPr id="836610" name="Rectangle 2"/>
          <p:cNvSpPr>
            <a:spLocks noGrp="1" noChangeArrowheads="1"/>
          </p:cNvSpPr>
          <p:nvPr>
            <p:ph type="title"/>
          </p:nvPr>
        </p:nvSpPr>
        <p:spPr>
          <a:xfrm>
            <a:off x="488504" y="260648"/>
            <a:ext cx="8997950" cy="1219200"/>
          </a:xfrm>
        </p:spPr>
        <p:txBody>
          <a:bodyPr/>
          <a:lstStyle/>
          <a:p>
            <a:r>
              <a:rPr lang="en-US" altLang="zh-CN" sz="3200" dirty="0">
                <a:solidFill>
                  <a:srgbClr val="C00000"/>
                </a:solidFill>
                <a:latin typeface="华文中宋" pitchFamily="2" charset="-122"/>
                <a:ea typeface="华文中宋" pitchFamily="2" charset="-122"/>
              </a:rPr>
              <a:t>1 </a:t>
            </a:r>
            <a:r>
              <a:rPr lang="zh-CN" altLang="en-US" dirty="0">
                <a:solidFill>
                  <a:srgbClr val="C00000"/>
                </a:solidFill>
                <a:latin typeface="华文中宋" pitchFamily="2" charset="-122"/>
                <a:ea typeface="华文中宋" pitchFamily="2" charset="-122"/>
              </a:rPr>
              <a:t>．</a:t>
            </a:r>
            <a:r>
              <a:rPr lang="zh-CN" altLang="en-US" sz="3200" dirty="0">
                <a:solidFill>
                  <a:srgbClr val="C00000"/>
                </a:solidFill>
                <a:latin typeface="华文中宋" pitchFamily="2" charset="-122"/>
                <a:ea typeface="华文中宋" pitchFamily="2" charset="-122"/>
              </a:rPr>
              <a:t>电磁兼容标准及其认证</a:t>
            </a:r>
          </a:p>
        </p:txBody>
      </p:sp>
      <p:sp>
        <p:nvSpPr>
          <p:cNvPr id="836611" name="Rectangle 3"/>
          <p:cNvSpPr>
            <a:spLocks noGrp="1" noChangeArrowheads="1"/>
          </p:cNvSpPr>
          <p:nvPr>
            <p:ph type="body" idx="1"/>
          </p:nvPr>
        </p:nvSpPr>
        <p:spPr>
          <a:xfrm>
            <a:off x="128464" y="1556792"/>
            <a:ext cx="9696185" cy="4745037"/>
          </a:xfrm>
        </p:spPr>
        <p:txBody>
          <a:bodyPr/>
          <a:lstStyle/>
          <a:p>
            <a:r>
              <a:rPr lang="zh-CN" altLang="en-US" sz="2200" dirty="0" smtClean="0">
                <a:solidFill>
                  <a:schemeClr val="accent3">
                    <a:lumMod val="50000"/>
                  </a:schemeClr>
                </a:solidFill>
                <a:latin typeface="华文中宋" pitchFamily="2" charset="-122"/>
                <a:ea typeface="华文中宋" pitchFamily="2" charset="-122"/>
              </a:rPr>
              <a:t>由于汽车电子</a:t>
            </a:r>
            <a:r>
              <a:rPr lang="zh-CN" altLang="en-US" sz="2200" dirty="0">
                <a:solidFill>
                  <a:schemeClr val="accent3">
                    <a:lumMod val="50000"/>
                  </a:schemeClr>
                </a:solidFill>
                <a:latin typeface="华文中宋" pitchFamily="2" charset="-122"/>
                <a:ea typeface="华文中宋" pitchFamily="2" charset="-122"/>
              </a:rPr>
              <a:t>设备的发展及广泛应用，造成了电磁环境的复杂化；</a:t>
            </a:r>
          </a:p>
          <a:p>
            <a:r>
              <a:rPr lang="zh-CN" altLang="en-US" sz="2200" dirty="0">
                <a:solidFill>
                  <a:schemeClr val="accent3">
                    <a:lumMod val="50000"/>
                  </a:schemeClr>
                </a:solidFill>
                <a:latin typeface="华文中宋" pitchFamily="2" charset="-122"/>
                <a:ea typeface="华文中宋" pitchFamily="2" charset="-122"/>
              </a:rPr>
              <a:t>由于频谱资源有限，造成频道拥挤，干扰日益严重。</a:t>
            </a:r>
          </a:p>
          <a:p>
            <a:r>
              <a:rPr lang="zh-CN" altLang="en-US" sz="2200" dirty="0">
                <a:solidFill>
                  <a:schemeClr val="accent3">
                    <a:lumMod val="50000"/>
                  </a:schemeClr>
                </a:solidFill>
                <a:latin typeface="华文中宋" pitchFamily="2" charset="-122"/>
                <a:ea typeface="华文中宋" pitchFamily="2" charset="-122"/>
              </a:rPr>
              <a:t>随着对电子设备的性能要求越来越高，相互间的干扰越来越严重，可能造成电子设备或系统不能正常工作，甚至出现故障。</a:t>
            </a:r>
          </a:p>
          <a:p>
            <a:r>
              <a:rPr lang="zh-CN" altLang="en-US" sz="2200" dirty="0">
                <a:solidFill>
                  <a:schemeClr val="accent3">
                    <a:lumMod val="50000"/>
                  </a:schemeClr>
                </a:solidFill>
                <a:latin typeface="华文中宋" pitchFamily="2" charset="-122"/>
                <a:ea typeface="华文中宋" pitchFamily="2" charset="-122"/>
              </a:rPr>
              <a:t>现在很多国家政府、军队部门以及世界组织均成立了相应的管理或部门组织，出台了许多有关标准、规定和措施。</a:t>
            </a:r>
          </a:p>
          <a:p>
            <a:r>
              <a:rPr lang="zh-CN" altLang="en-US" sz="2200" dirty="0">
                <a:solidFill>
                  <a:schemeClr val="accent3">
                    <a:lumMod val="50000"/>
                  </a:schemeClr>
                </a:solidFill>
                <a:latin typeface="华文中宋" pitchFamily="2" charset="-122"/>
                <a:ea typeface="华文中宋" pitchFamily="2" charset="-122"/>
              </a:rPr>
              <a:t>例如欧洲的</a:t>
            </a:r>
            <a:r>
              <a:rPr lang="en-US" altLang="zh-CN" sz="2200" dirty="0">
                <a:solidFill>
                  <a:schemeClr val="accent3">
                    <a:lumMod val="50000"/>
                  </a:schemeClr>
                </a:solidFill>
                <a:latin typeface="华文中宋" pitchFamily="2" charset="-122"/>
                <a:ea typeface="华文中宋" pitchFamily="2" charset="-122"/>
              </a:rPr>
              <a:t>CE</a:t>
            </a:r>
            <a:r>
              <a:rPr lang="zh-CN" altLang="en-US" sz="2200" dirty="0">
                <a:solidFill>
                  <a:schemeClr val="accent3">
                    <a:lumMod val="50000"/>
                  </a:schemeClr>
                </a:solidFill>
                <a:latin typeface="华文中宋" pitchFamily="2" charset="-122"/>
                <a:ea typeface="华文中宋" pitchFamily="2" charset="-122"/>
              </a:rPr>
              <a:t>指令、美国的</a:t>
            </a:r>
            <a:r>
              <a:rPr lang="en-US" altLang="zh-CN" sz="2200" dirty="0">
                <a:solidFill>
                  <a:schemeClr val="accent3">
                    <a:lumMod val="50000"/>
                  </a:schemeClr>
                </a:solidFill>
                <a:latin typeface="华文中宋" pitchFamily="2" charset="-122"/>
                <a:ea typeface="华文中宋" pitchFamily="2" charset="-122"/>
              </a:rPr>
              <a:t>FCC</a:t>
            </a:r>
            <a:r>
              <a:rPr lang="zh-CN" altLang="en-US" sz="2200" dirty="0">
                <a:solidFill>
                  <a:schemeClr val="accent3">
                    <a:lumMod val="50000"/>
                  </a:schemeClr>
                </a:solidFill>
                <a:latin typeface="华文中宋" pitchFamily="2" charset="-122"/>
                <a:ea typeface="华文中宋" pitchFamily="2" charset="-122"/>
              </a:rPr>
              <a:t>联邦法规都有相应的电磁兼容要求。</a:t>
            </a:r>
          </a:p>
          <a:p>
            <a:r>
              <a:rPr lang="zh-CN" altLang="en-US" sz="2200" dirty="0">
                <a:solidFill>
                  <a:schemeClr val="accent3">
                    <a:lumMod val="50000"/>
                  </a:schemeClr>
                </a:solidFill>
                <a:latin typeface="华文中宋" pitchFamily="2" charset="-122"/>
                <a:ea typeface="华文中宋" pitchFamily="2" charset="-122"/>
              </a:rPr>
              <a:t>这些技术法规的出台则使对电磁兼容管理提高到技术法规的高度，从而进一步地促进了电磁兼容技术的发展。</a:t>
            </a:r>
          </a:p>
          <a:p>
            <a:r>
              <a:rPr lang="zh-CN" altLang="en-US" sz="2200" dirty="0">
                <a:solidFill>
                  <a:schemeClr val="accent3">
                    <a:lumMod val="50000"/>
                  </a:schemeClr>
                </a:solidFill>
                <a:latin typeface="华文中宋" pitchFamily="2" charset="-122"/>
                <a:ea typeface="华文中宋" pitchFamily="2" charset="-122"/>
              </a:rPr>
              <a:t>我国对相关产品的电磁兼容性能也制订了一系列强制或推荐性标准</a:t>
            </a:r>
          </a:p>
          <a:p>
            <a:r>
              <a:rPr lang="zh-CN" altLang="en-US" sz="2200" dirty="0">
                <a:solidFill>
                  <a:schemeClr val="accent3">
                    <a:lumMod val="50000"/>
                  </a:schemeClr>
                </a:solidFill>
                <a:latin typeface="华文中宋" pitchFamily="2" charset="-122"/>
                <a:ea typeface="华文中宋" pitchFamily="2" charset="-122"/>
              </a:rPr>
              <a:t>并通过市场监督抽查和国家强制性产品认证等措施来保证市场销售的产品的电磁兼容符合性。</a:t>
            </a:r>
          </a:p>
        </p:txBody>
      </p:sp>
    </p:spTree>
    <p:extLst>
      <p:ext uri="{BB962C8B-B14F-4D97-AF65-F5344CB8AC3E}">
        <p14:creationId xmlns:p14="http://schemas.microsoft.com/office/powerpoint/2010/main" val="258721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a:p>
        </p:txBody>
      </p:sp>
      <p:sp>
        <p:nvSpPr>
          <p:cNvPr id="839682" name="Rectangle 2"/>
          <p:cNvSpPr>
            <a:spLocks noGrp="1" noChangeArrowheads="1"/>
          </p:cNvSpPr>
          <p:nvPr>
            <p:ph type="title"/>
          </p:nvPr>
        </p:nvSpPr>
        <p:spPr/>
        <p:txBody>
          <a:bodyPr/>
          <a:lstStyle/>
          <a:p>
            <a:r>
              <a:rPr lang="en-US" altLang="zh-CN" dirty="0">
                <a:latin typeface="华文中宋" pitchFamily="2" charset="-122"/>
                <a:ea typeface="华文中宋" pitchFamily="2" charset="-122"/>
              </a:rPr>
              <a:t>1.1 </a:t>
            </a:r>
            <a:r>
              <a:rPr lang="zh-CN" altLang="en-US" dirty="0">
                <a:latin typeface="华文中宋" pitchFamily="2" charset="-122"/>
                <a:ea typeface="华文中宋" pitchFamily="2" charset="-122"/>
              </a:rPr>
              <a:t>电磁兼容标准及组织</a:t>
            </a:r>
          </a:p>
        </p:txBody>
      </p:sp>
      <p:sp>
        <p:nvSpPr>
          <p:cNvPr id="839683" name="Rectangle 3"/>
          <p:cNvSpPr>
            <a:spLocks noGrp="1" noChangeArrowheads="1"/>
          </p:cNvSpPr>
          <p:nvPr>
            <p:ph type="body" idx="1"/>
          </p:nvPr>
        </p:nvSpPr>
        <p:spPr>
          <a:xfrm>
            <a:off x="128464" y="1484784"/>
            <a:ext cx="9618794" cy="5208587"/>
          </a:xfrm>
        </p:spPr>
        <p:txBody>
          <a:bodyPr>
            <a:normAutofit lnSpcReduction="10000"/>
          </a:bodyPr>
          <a:lstStyle/>
          <a:p>
            <a:pPr>
              <a:buFont typeface="Wingdings" pitchFamily="2" charset="2"/>
              <a:buNone/>
            </a:pPr>
            <a:r>
              <a:rPr lang="en-US" altLang="zh-CN" sz="3000" b="0" dirty="0">
                <a:solidFill>
                  <a:srgbClr val="000000"/>
                </a:solidFill>
                <a:ea typeface="黑体" pitchFamily="49" charset="-122"/>
              </a:rPr>
              <a:t> </a:t>
            </a:r>
            <a:r>
              <a:rPr lang="en-US" altLang="zh-CN" sz="3000" dirty="0">
                <a:solidFill>
                  <a:srgbClr val="000000"/>
                </a:solidFill>
                <a:ea typeface="黑体" pitchFamily="49" charset="-122"/>
              </a:rPr>
              <a:t>1.1.1 </a:t>
            </a:r>
            <a:r>
              <a:rPr lang="zh-CN" altLang="en-US" sz="3000" dirty="0">
                <a:solidFill>
                  <a:srgbClr val="000000"/>
                </a:solidFill>
                <a:ea typeface="黑体" pitchFamily="49" charset="-122"/>
              </a:rPr>
              <a:t>标准类别</a:t>
            </a:r>
          </a:p>
          <a:p>
            <a:r>
              <a:rPr lang="zh-CN" altLang="en-US" sz="2200" dirty="0">
                <a:solidFill>
                  <a:schemeClr val="accent6">
                    <a:lumMod val="75000"/>
                  </a:schemeClr>
                </a:solidFill>
                <a:latin typeface="华文中宋" pitchFamily="2" charset="-122"/>
                <a:ea typeface="华文中宋" pitchFamily="2" charset="-122"/>
              </a:rPr>
              <a:t>电磁兼容类标准通常可分为通用标准、产品标准及基础标准。</a:t>
            </a:r>
          </a:p>
          <a:p>
            <a:r>
              <a:rPr lang="zh-CN" altLang="en-US" sz="2200" dirty="0">
                <a:solidFill>
                  <a:schemeClr val="accent6">
                    <a:lumMod val="75000"/>
                  </a:schemeClr>
                </a:solidFill>
                <a:latin typeface="华文中宋" pitchFamily="2" charset="-122"/>
                <a:ea typeface="华文中宋" pitchFamily="2" charset="-122"/>
              </a:rPr>
              <a:t>当被测样品并没有任何产品标准可依循时，方可引用通用标准。</a:t>
            </a:r>
          </a:p>
          <a:p>
            <a:r>
              <a:rPr lang="zh-CN" altLang="en-US" sz="2200" dirty="0">
                <a:solidFill>
                  <a:schemeClr val="accent6">
                    <a:lumMod val="75000"/>
                  </a:schemeClr>
                </a:solidFill>
                <a:latin typeface="华文中宋" pitchFamily="2" charset="-122"/>
                <a:ea typeface="华文中宋" pitchFamily="2" charset="-122"/>
              </a:rPr>
              <a:t>通用标准可视为一般通则，其中包括测试项目，所使用的基础标准、测试要求及判定准则等</a:t>
            </a:r>
          </a:p>
          <a:p>
            <a:r>
              <a:rPr lang="zh-CN" altLang="en-US" sz="2200" dirty="0">
                <a:solidFill>
                  <a:schemeClr val="accent6">
                    <a:lumMod val="75000"/>
                  </a:schemeClr>
                </a:solidFill>
                <a:latin typeface="华文中宋" pitchFamily="2" charset="-122"/>
                <a:ea typeface="华文中宋" pitchFamily="2" charset="-122"/>
              </a:rPr>
              <a:t>例如</a:t>
            </a:r>
            <a:r>
              <a:rPr lang="en-US" altLang="zh-CN" sz="2200" dirty="0">
                <a:solidFill>
                  <a:schemeClr val="accent6">
                    <a:lumMod val="75000"/>
                  </a:schemeClr>
                </a:solidFill>
                <a:latin typeface="华文中宋" pitchFamily="2" charset="-122"/>
                <a:ea typeface="华文中宋" pitchFamily="2" charset="-122"/>
              </a:rPr>
              <a:t>EN 50081-1/-2</a:t>
            </a:r>
            <a:r>
              <a:rPr lang="zh-CN" altLang="en-US" sz="2200" dirty="0">
                <a:solidFill>
                  <a:schemeClr val="accent6">
                    <a:lumMod val="75000"/>
                  </a:schemeClr>
                </a:solidFill>
                <a:latin typeface="华文中宋" pitchFamily="2" charset="-122"/>
                <a:ea typeface="华文中宋" pitchFamily="2" charset="-122"/>
              </a:rPr>
              <a:t>、</a:t>
            </a:r>
            <a:r>
              <a:rPr lang="en-US" altLang="zh-CN" sz="2200" dirty="0">
                <a:solidFill>
                  <a:schemeClr val="accent6">
                    <a:lumMod val="75000"/>
                  </a:schemeClr>
                </a:solidFill>
                <a:latin typeface="华文中宋" pitchFamily="2" charset="-122"/>
                <a:ea typeface="华文中宋" pitchFamily="2" charset="-122"/>
              </a:rPr>
              <a:t>EN 50082-1/-2</a:t>
            </a:r>
            <a:r>
              <a:rPr lang="zh-CN" altLang="en-US" sz="2200" dirty="0">
                <a:solidFill>
                  <a:schemeClr val="accent6">
                    <a:lumMod val="75000"/>
                  </a:schemeClr>
                </a:solidFill>
                <a:latin typeface="华文中宋" pitchFamily="2" charset="-122"/>
                <a:ea typeface="华文中宋" pitchFamily="2" charset="-122"/>
              </a:rPr>
              <a:t>等。</a:t>
            </a:r>
          </a:p>
          <a:p>
            <a:r>
              <a:rPr lang="zh-CN" altLang="en-US" sz="2200" dirty="0">
                <a:solidFill>
                  <a:schemeClr val="accent6">
                    <a:lumMod val="75000"/>
                  </a:schemeClr>
                </a:solidFill>
                <a:latin typeface="华文中宋" pitchFamily="2" charset="-122"/>
                <a:ea typeface="华文中宋" pitchFamily="2" charset="-122"/>
              </a:rPr>
              <a:t>有产品标准可依循时，则依产品不同，引用不同的标准。</a:t>
            </a:r>
          </a:p>
          <a:p>
            <a:r>
              <a:rPr lang="zh-CN" altLang="en-US" sz="2200" dirty="0">
                <a:solidFill>
                  <a:schemeClr val="accent6">
                    <a:lumMod val="75000"/>
                  </a:schemeClr>
                </a:solidFill>
                <a:latin typeface="华文中宋" pitchFamily="2" charset="-122"/>
                <a:ea typeface="华文中宋" pitchFamily="2" charset="-122"/>
              </a:rPr>
              <a:t>一般而言，在产品标准中会详细记载该类产品的测试项目，所使用的基础标准、测试要求及判定准则</a:t>
            </a:r>
          </a:p>
          <a:p>
            <a:r>
              <a:rPr lang="zh-CN" altLang="en-US" sz="2200" dirty="0">
                <a:solidFill>
                  <a:schemeClr val="accent6">
                    <a:lumMod val="75000"/>
                  </a:schemeClr>
                </a:solidFill>
                <a:latin typeface="华文中宋" pitchFamily="2" charset="-122"/>
                <a:ea typeface="华文中宋" pitchFamily="2" charset="-122"/>
              </a:rPr>
              <a:t>例如</a:t>
            </a:r>
            <a:r>
              <a:rPr lang="en-US" altLang="zh-CN" sz="2200" dirty="0">
                <a:solidFill>
                  <a:schemeClr val="accent6">
                    <a:lumMod val="75000"/>
                  </a:schemeClr>
                </a:solidFill>
                <a:latin typeface="华文中宋" pitchFamily="2" charset="-122"/>
                <a:ea typeface="华文中宋" pitchFamily="2" charset="-122"/>
              </a:rPr>
              <a:t>EN 55022</a:t>
            </a:r>
            <a:r>
              <a:rPr lang="zh-CN" altLang="en-US" sz="2200" dirty="0">
                <a:solidFill>
                  <a:schemeClr val="accent6">
                    <a:lumMod val="75000"/>
                  </a:schemeClr>
                </a:solidFill>
                <a:latin typeface="华文中宋" pitchFamily="2" charset="-122"/>
                <a:ea typeface="华文中宋" pitchFamily="2" charset="-122"/>
              </a:rPr>
              <a:t>、</a:t>
            </a:r>
            <a:r>
              <a:rPr lang="en-US" altLang="zh-CN" sz="2200" dirty="0">
                <a:solidFill>
                  <a:schemeClr val="accent6">
                    <a:lumMod val="75000"/>
                  </a:schemeClr>
                </a:solidFill>
                <a:latin typeface="华文中宋" pitchFamily="2" charset="-122"/>
                <a:ea typeface="华文中宋" pitchFamily="2" charset="-122"/>
              </a:rPr>
              <a:t>EN 55024</a:t>
            </a:r>
            <a:r>
              <a:rPr lang="zh-CN" altLang="en-US" sz="2200" dirty="0">
                <a:solidFill>
                  <a:schemeClr val="accent6">
                    <a:lumMod val="75000"/>
                  </a:schemeClr>
                </a:solidFill>
                <a:latin typeface="华文中宋" pitchFamily="2" charset="-122"/>
                <a:ea typeface="华文中宋" pitchFamily="2" charset="-122"/>
              </a:rPr>
              <a:t>等。</a:t>
            </a:r>
          </a:p>
          <a:p>
            <a:r>
              <a:rPr lang="zh-CN" altLang="en-US" sz="2200" dirty="0">
                <a:solidFill>
                  <a:schemeClr val="accent6">
                    <a:lumMod val="75000"/>
                  </a:schemeClr>
                </a:solidFill>
                <a:latin typeface="华文中宋" pitchFamily="2" charset="-122"/>
                <a:ea typeface="华文中宋" pitchFamily="2" charset="-122"/>
              </a:rPr>
              <a:t>基础标准是最基层的标准，内容为规范测试场地的设立、测试仪器的特性及测试方法，是进行测试时的依据。</a:t>
            </a:r>
          </a:p>
          <a:p>
            <a:r>
              <a:rPr lang="zh-CN" altLang="en-US" sz="2200" dirty="0">
                <a:solidFill>
                  <a:schemeClr val="accent6">
                    <a:lumMod val="75000"/>
                  </a:schemeClr>
                </a:solidFill>
                <a:latin typeface="华文中宋" pitchFamily="2" charset="-122"/>
                <a:ea typeface="华文中宋" pitchFamily="2" charset="-122"/>
              </a:rPr>
              <a:t>例如</a:t>
            </a:r>
            <a:r>
              <a:rPr lang="en-US" altLang="zh-CN" sz="2200" dirty="0">
                <a:solidFill>
                  <a:schemeClr val="accent6">
                    <a:lumMod val="75000"/>
                  </a:schemeClr>
                </a:solidFill>
                <a:latin typeface="华文中宋" pitchFamily="2" charset="-122"/>
                <a:ea typeface="华文中宋" pitchFamily="2" charset="-122"/>
              </a:rPr>
              <a:t>EN 55016</a:t>
            </a:r>
            <a:r>
              <a:rPr lang="zh-CN" altLang="en-US" sz="2200" dirty="0">
                <a:solidFill>
                  <a:schemeClr val="accent6">
                    <a:lumMod val="75000"/>
                  </a:schemeClr>
                </a:solidFill>
                <a:latin typeface="华文中宋" pitchFamily="2" charset="-122"/>
                <a:ea typeface="华文中宋" pitchFamily="2" charset="-122"/>
              </a:rPr>
              <a:t>，</a:t>
            </a:r>
            <a:r>
              <a:rPr lang="en-US" altLang="zh-CN" sz="2200" dirty="0">
                <a:solidFill>
                  <a:schemeClr val="accent6">
                    <a:lumMod val="75000"/>
                  </a:schemeClr>
                </a:solidFill>
                <a:latin typeface="华文中宋" pitchFamily="2" charset="-122"/>
                <a:ea typeface="华文中宋" pitchFamily="2" charset="-122"/>
              </a:rPr>
              <a:t>EN 61000-4-2</a:t>
            </a:r>
            <a:r>
              <a:rPr lang="zh-CN" altLang="en-US" sz="2200" dirty="0">
                <a:solidFill>
                  <a:schemeClr val="accent6">
                    <a:lumMod val="75000"/>
                  </a:schemeClr>
                </a:solidFill>
                <a:latin typeface="华文中宋" pitchFamily="2" charset="-122"/>
                <a:ea typeface="华文中宋" pitchFamily="2" charset="-122"/>
              </a:rPr>
              <a:t>，</a:t>
            </a:r>
            <a:r>
              <a:rPr lang="en-US" altLang="zh-CN" sz="2200" dirty="0">
                <a:solidFill>
                  <a:schemeClr val="accent6">
                    <a:lumMod val="75000"/>
                  </a:schemeClr>
                </a:solidFill>
                <a:latin typeface="华文中宋" pitchFamily="2" charset="-122"/>
                <a:ea typeface="华文中宋" pitchFamily="2" charset="-122"/>
              </a:rPr>
              <a:t>EN 61000-4-3</a:t>
            </a:r>
            <a:r>
              <a:rPr lang="zh-CN" altLang="en-US" sz="2200" dirty="0">
                <a:solidFill>
                  <a:schemeClr val="accent6">
                    <a:lumMod val="75000"/>
                  </a:schemeClr>
                </a:solidFill>
                <a:latin typeface="华文中宋" pitchFamily="2" charset="-122"/>
                <a:ea typeface="华文中宋" pitchFamily="2" charset="-122"/>
              </a:rPr>
              <a:t>，</a:t>
            </a:r>
            <a:r>
              <a:rPr lang="en-US" altLang="zh-CN" sz="2200" dirty="0">
                <a:solidFill>
                  <a:schemeClr val="accent6">
                    <a:lumMod val="75000"/>
                  </a:schemeClr>
                </a:solidFill>
                <a:latin typeface="华文中宋" pitchFamily="2" charset="-122"/>
                <a:ea typeface="华文中宋" pitchFamily="2" charset="-122"/>
              </a:rPr>
              <a:t>EN 61000-4-4</a:t>
            </a:r>
            <a:r>
              <a:rPr lang="zh-CN" altLang="en-US" sz="2200" dirty="0">
                <a:solidFill>
                  <a:schemeClr val="accent6">
                    <a:lumMod val="75000"/>
                  </a:schemeClr>
                </a:solidFill>
                <a:latin typeface="华文中宋" pitchFamily="2" charset="-122"/>
                <a:ea typeface="华文中宋" pitchFamily="2" charset="-122"/>
              </a:rPr>
              <a:t>等。</a:t>
            </a:r>
          </a:p>
        </p:txBody>
      </p:sp>
    </p:spTree>
    <p:extLst>
      <p:ext uri="{BB962C8B-B14F-4D97-AF65-F5344CB8AC3E}">
        <p14:creationId xmlns:p14="http://schemas.microsoft.com/office/powerpoint/2010/main" val="978285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dirty="0"/>
          </a:p>
        </p:txBody>
      </p:sp>
      <p:sp>
        <p:nvSpPr>
          <p:cNvPr id="840706" name="Rectangle 2"/>
          <p:cNvSpPr>
            <a:spLocks noGrp="1" noChangeArrowheads="1"/>
          </p:cNvSpPr>
          <p:nvPr>
            <p:ph type="title"/>
          </p:nvPr>
        </p:nvSpPr>
        <p:spPr/>
        <p:txBody>
          <a:bodyPr/>
          <a:lstStyle/>
          <a:p>
            <a:r>
              <a:rPr lang="en-US" altLang="zh-CN" sz="2400" dirty="0">
                <a:solidFill>
                  <a:srgbClr val="000000"/>
                </a:solidFill>
                <a:latin typeface="华文中宋" pitchFamily="2" charset="-122"/>
                <a:ea typeface="华文中宋" pitchFamily="2" charset="-122"/>
              </a:rPr>
              <a:t>1.1.1 </a:t>
            </a:r>
            <a:r>
              <a:rPr lang="zh-CN" altLang="en-US" sz="2400" dirty="0">
                <a:solidFill>
                  <a:srgbClr val="000000"/>
                </a:solidFill>
                <a:latin typeface="华文中宋" pitchFamily="2" charset="-122"/>
                <a:ea typeface="华文中宋" pitchFamily="2" charset="-122"/>
              </a:rPr>
              <a:t>标准</a:t>
            </a:r>
            <a:r>
              <a:rPr lang="zh-CN" altLang="en-US" sz="2400" dirty="0" smtClean="0">
                <a:solidFill>
                  <a:srgbClr val="000000"/>
                </a:solidFill>
                <a:latin typeface="华文中宋" pitchFamily="2" charset="-122"/>
                <a:ea typeface="华文中宋" pitchFamily="2" charset="-122"/>
              </a:rPr>
              <a:t>类别</a:t>
            </a:r>
            <a:endParaRPr lang="zh-CN" altLang="zh-CN" sz="2100" b="0" dirty="0">
              <a:latin typeface="华文中宋" pitchFamily="2" charset="-122"/>
              <a:ea typeface="华文中宋" pitchFamily="2" charset="-122"/>
            </a:endParaRPr>
          </a:p>
        </p:txBody>
      </p:sp>
      <p:sp>
        <p:nvSpPr>
          <p:cNvPr id="840707" name="Rectangle 3"/>
          <p:cNvSpPr>
            <a:spLocks noGrp="1" noChangeArrowheads="1"/>
          </p:cNvSpPr>
          <p:nvPr>
            <p:ph type="body" idx="1"/>
          </p:nvPr>
        </p:nvSpPr>
        <p:spPr>
          <a:xfrm>
            <a:off x="128464" y="1628800"/>
            <a:ext cx="9580960" cy="4695825"/>
          </a:xfrm>
        </p:spPr>
        <p:txBody>
          <a:bodyPr>
            <a:normAutofit lnSpcReduction="10000"/>
          </a:bodyPr>
          <a:lstStyle/>
          <a:p>
            <a:r>
              <a:rPr lang="zh-CN" altLang="en-US" sz="2200" dirty="0">
                <a:solidFill>
                  <a:schemeClr val="bg2">
                    <a:lumMod val="10000"/>
                  </a:schemeClr>
                </a:solidFill>
              </a:rPr>
              <a:t>平常，我们也根据标准考核产品的电磁兼容性能不同将电磁兼容标准分为电磁干扰标准和电磁抗扰度标准。</a:t>
            </a:r>
          </a:p>
          <a:p>
            <a:r>
              <a:rPr lang="zh-CN" altLang="en-US" sz="2200" dirty="0">
                <a:solidFill>
                  <a:schemeClr val="bg2">
                    <a:lumMod val="10000"/>
                  </a:schemeClr>
                </a:solidFill>
              </a:rPr>
              <a:t>电磁干扰标准通常是考核产品对外的电磁发射的大小；</a:t>
            </a:r>
          </a:p>
          <a:p>
            <a:r>
              <a:rPr lang="zh-CN" altLang="en-US" sz="2200" dirty="0">
                <a:solidFill>
                  <a:schemeClr val="bg2">
                    <a:lumMod val="10000"/>
                  </a:schemeClr>
                </a:solidFill>
              </a:rPr>
              <a:t>抗扰度标准考核的是产品的抗干扰性能。</a:t>
            </a:r>
          </a:p>
          <a:p>
            <a:r>
              <a:rPr lang="zh-CN" altLang="en-US" sz="2200" dirty="0">
                <a:solidFill>
                  <a:schemeClr val="bg2">
                    <a:lumMod val="10000"/>
                  </a:schemeClr>
                </a:solidFill>
              </a:rPr>
              <a:t>在国内，根据实施的要求不同，国标将电磁兼容分为强制性标准（以</a:t>
            </a:r>
            <a:r>
              <a:rPr lang="en-US" altLang="zh-CN" sz="2200" dirty="0">
                <a:solidFill>
                  <a:schemeClr val="bg2">
                    <a:lumMod val="10000"/>
                  </a:schemeClr>
                </a:solidFill>
              </a:rPr>
              <a:t>GB</a:t>
            </a:r>
            <a:r>
              <a:rPr lang="zh-CN" altLang="en-US" sz="2200" dirty="0">
                <a:solidFill>
                  <a:schemeClr val="bg2">
                    <a:lumMod val="10000"/>
                  </a:schemeClr>
                </a:solidFill>
              </a:rPr>
              <a:t>字头开始）、推荐性标准（以</a:t>
            </a:r>
            <a:r>
              <a:rPr lang="en-US" altLang="zh-CN" sz="2200" dirty="0">
                <a:solidFill>
                  <a:schemeClr val="bg2">
                    <a:lumMod val="10000"/>
                  </a:schemeClr>
                </a:solidFill>
              </a:rPr>
              <a:t>GB/T</a:t>
            </a:r>
            <a:r>
              <a:rPr lang="zh-CN" altLang="en-US" sz="2200" dirty="0">
                <a:solidFill>
                  <a:schemeClr val="bg2">
                    <a:lumMod val="10000"/>
                  </a:schemeClr>
                </a:solidFill>
              </a:rPr>
              <a:t>字头开始）、专业指导性标准（以</a:t>
            </a:r>
            <a:r>
              <a:rPr lang="en-US" altLang="zh-CN" sz="2200" dirty="0">
                <a:solidFill>
                  <a:schemeClr val="bg2">
                    <a:lumMod val="10000"/>
                  </a:schemeClr>
                </a:solidFill>
              </a:rPr>
              <a:t>GB/Z</a:t>
            </a:r>
            <a:r>
              <a:rPr lang="zh-CN" altLang="en-US" sz="2200" dirty="0">
                <a:solidFill>
                  <a:schemeClr val="bg2">
                    <a:lumMod val="10000"/>
                  </a:schemeClr>
                </a:solidFill>
              </a:rPr>
              <a:t>字头开始）。</a:t>
            </a:r>
          </a:p>
          <a:p>
            <a:r>
              <a:rPr lang="zh-CN" altLang="en-US" sz="2200" dirty="0">
                <a:solidFill>
                  <a:schemeClr val="bg2">
                    <a:lumMod val="10000"/>
                  </a:schemeClr>
                </a:solidFill>
              </a:rPr>
              <a:t>强制性标准是适用于该标准的所有产品必须要达到的标准；</a:t>
            </a:r>
          </a:p>
          <a:p>
            <a:r>
              <a:rPr lang="zh-CN" altLang="en-US" sz="2200" dirty="0">
                <a:solidFill>
                  <a:schemeClr val="bg2">
                    <a:lumMod val="10000"/>
                  </a:schemeClr>
                </a:solidFill>
              </a:rPr>
              <a:t>推荐性标准是建议适用于该标准的产品达到的标准；</a:t>
            </a:r>
          </a:p>
          <a:p>
            <a:r>
              <a:rPr lang="zh-CN" altLang="en-US" sz="2200" dirty="0">
                <a:solidFill>
                  <a:schemeClr val="bg2">
                    <a:lumMod val="10000"/>
                  </a:schemeClr>
                </a:solidFill>
              </a:rPr>
              <a:t>专业指导性标准适用于专业产品，还包括设计方法、安装指南等。</a:t>
            </a:r>
          </a:p>
          <a:p>
            <a:r>
              <a:rPr lang="zh-CN" altLang="en-US" sz="2200" dirty="0">
                <a:solidFill>
                  <a:schemeClr val="bg2">
                    <a:lumMod val="10000"/>
                  </a:schemeClr>
                </a:solidFill>
              </a:rPr>
              <a:t>在国内，一般来说电磁干扰标准多为强制性标准，电磁抗扰度标准多为推荐性标准。</a:t>
            </a:r>
          </a:p>
        </p:txBody>
      </p:sp>
    </p:spTree>
    <p:extLst>
      <p:ext uri="{BB962C8B-B14F-4D97-AF65-F5344CB8AC3E}">
        <p14:creationId xmlns:p14="http://schemas.microsoft.com/office/powerpoint/2010/main" val="5170427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dirty="0"/>
          </a:p>
        </p:txBody>
      </p:sp>
      <p:sp>
        <p:nvSpPr>
          <p:cNvPr id="841730" name="Rectangle 2"/>
          <p:cNvSpPr>
            <a:spLocks noGrp="1" noChangeArrowheads="1"/>
          </p:cNvSpPr>
          <p:nvPr>
            <p:ph type="title"/>
          </p:nvPr>
        </p:nvSpPr>
        <p:spPr/>
        <p:txBody>
          <a:bodyPr/>
          <a:lstStyle/>
          <a:p>
            <a:r>
              <a:rPr lang="en-US" altLang="zh-CN"/>
              <a:t>1.1.2 </a:t>
            </a:r>
            <a:r>
              <a:rPr lang="zh-CN" altLang="en-US"/>
              <a:t>国际标准</a:t>
            </a:r>
            <a:r>
              <a:rPr lang="en-US" altLang="zh-CN"/>
              <a:t>——IEC/CISPR</a:t>
            </a:r>
            <a:r>
              <a:rPr lang="zh-CN" altLang="en-US"/>
              <a:t>标准</a:t>
            </a:r>
          </a:p>
        </p:txBody>
      </p:sp>
      <p:sp>
        <p:nvSpPr>
          <p:cNvPr id="841731" name="Rectangle 3"/>
          <p:cNvSpPr>
            <a:spLocks noGrp="1" noChangeArrowheads="1"/>
          </p:cNvSpPr>
          <p:nvPr>
            <p:ph type="body" idx="1"/>
          </p:nvPr>
        </p:nvSpPr>
        <p:spPr>
          <a:xfrm>
            <a:off x="116947" y="1508125"/>
            <a:ext cx="9696185" cy="4578350"/>
          </a:xfrm>
        </p:spPr>
        <p:txBody>
          <a:bodyPr/>
          <a:lstStyle/>
          <a:p>
            <a:r>
              <a:rPr lang="zh-CN" altLang="en-US" sz="2400"/>
              <a:t>国际上一些技术研究组织和管理协调机构：</a:t>
            </a:r>
          </a:p>
          <a:p>
            <a:r>
              <a:rPr lang="zh-CN" altLang="en-US" sz="2400"/>
              <a:t>如国际电信联盟、国际大电网工作会议、国际电工委员会（</a:t>
            </a:r>
            <a:r>
              <a:rPr lang="en-US" altLang="zh-CN" sz="2400"/>
              <a:t>IEC</a:t>
            </a:r>
            <a:r>
              <a:rPr lang="zh-CN" altLang="en-US" sz="2400"/>
              <a:t>）及无线电干扰特别委员会（</a:t>
            </a:r>
            <a:r>
              <a:rPr lang="en-US" altLang="zh-CN" sz="2400"/>
              <a:t>CISPR</a:t>
            </a:r>
            <a:r>
              <a:rPr lang="zh-CN" altLang="en-US" sz="2400"/>
              <a:t>）等等，即从事电磁兼容的协调、管理和技术标准的制定。</a:t>
            </a:r>
          </a:p>
          <a:p>
            <a:r>
              <a:rPr lang="en-US" altLang="zh-CN" sz="2400"/>
              <a:t>IEC</a:t>
            </a:r>
            <a:r>
              <a:rPr lang="zh-CN" altLang="en-US" sz="2400"/>
              <a:t>下属的</a:t>
            </a:r>
            <a:r>
              <a:rPr lang="en-US" altLang="zh-CN" sz="2400"/>
              <a:t>TC77</a:t>
            </a:r>
            <a:r>
              <a:rPr lang="zh-CN" altLang="en-US" sz="2400"/>
              <a:t>组织主要负责制订电磁环境标准、电磁兼容基础标准、较低频率范围和电磁脉冲的电磁兼容标准</a:t>
            </a:r>
          </a:p>
          <a:p>
            <a:r>
              <a:rPr lang="zh-CN" altLang="en-US" sz="2400"/>
              <a:t>而</a:t>
            </a:r>
            <a:r>
              <a:rPr lang="en-US" altLang="zh-CN" sz="2400"/>
              <a:t>CISPR</a:t>
            </a:r>
            <a:r>
              <a:rPr lang="zh-CN" altLang="en-US" sz="2400"/>
              <a:t>主要负责制订有关电磁兼容的产品标准及较高频率范围的电磁兼容标准。</a:t>
            </a:r>
          </a:p>
          <a:p>
            <a:r>
              <a:rPr lang="zh-CN" altLang="en-US" sz="2400"/>
              <a:t>另外，在</a:t>
            </a:r>
            <a:r>
              <a:rPr lang="en-US" altLang="zh-CN" sz="2400"/>
              <a:t>IEC</a:t>
            </a:r>
            <a:r>
              <a:rPr lang="zh-CN" altLang="en-US" sz="2400"/>
              <a:t>理事会下特设有一个电磁兼容性咨询委员会</a:t>
            </a:r>
            <a:r>
              <a:rPr lang="en-US" altLang="zh-CN" sz="2400"/>
              <a:t>(ACEC)</a:t>
            </a:r>
            <a:r>
              <a:rPr lang="zh-CN" altLang="en-US" sz="2400"/>
              <a:t>的机构，负责对</a:t>
            </a:r>
            <a:r>
              <a:rPr lang="en-US" altLang="zh-CN" sz="2400"/>
              <a:t>TC77</a:t>
            </a:r>
            <a:r>
              <a:rPr lang="zh-CN" altLang="en-US" sz="2400"/>
              <a:t>和</a:t>
            </a:r>
            <a:r>
              <a:rPr lang="en-US" altLang="zh-CN" sz="2400"/>
              <a:t>CISPR</a:t>
            </a:r>
            <a:r>
              <a:rPr lang="zh-CN" altLang="en-US" sz="2400"/>
              <a:t>与其它技术委员会</a:t>
            </a:r>
            <a:r>
              <a:rPr lang="en-US" altLang="zh-CN" sz="2400"/>
              <a:t>(TC)</a:t>
            </a:r>
            <a:r>
              <a:rPr lang="zh-CN" altLang="en-US" sz="2400"/>
              <a:t>之间有关</a:t>
            </a:r>
            <a:r>
              <a:rPr lang="en-US" altLang="zh-CN" sz="2400"/>
              <a:t>EMC</a:t>
            </a:r>
            <a:r>
              <a:rPr lang="zh-CN" altLang="en-US" sz="2400"/>
              <a:t>标准的协调。</a:t>
            </a:r>
          </a:p>
        </p:txBody>
      </p:sp>
    </p:spTree>
    <p:extLst>
      <p:ext uri="{BB962C8B-B14F-4D97-AF65-F5344CB8AC3E}">
        <p14:creationId xmlns:p14="http://schemas.microsoft.com/office/powerpoint/2010/main" val="35587415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a:p>
        </p:txBody>
      </p:sp>
      <p:sp>
        <p:nvSpPr>
          <p:cNvPr id="842754" name="Rectangle 2"/>
          <p:cNvSpPr>
            <a:spLocks noGrp="1" noChangeArrowheads="1"/>
          </p:cNvSpPr>
          <p:nvPr>
            <p:ph type="title"/>
          </p:nvPr>
        </p:nvSpPr>
        <p:spPr/>
        <p:txBody>
          <a:bodyPr/>
          <a:lstStyle/>
          <a:p>
            <a:r>
              <a:rPr lang="en-US" altLang="zh-CN"/>
              <a:t>1.1.3 </a:t>
            </a:r>
            <a:r>
              <a:rPr lang="zh-CN" altLang="en-US"/>
              <a:t>欧盟标准</a:t>
            </a:r>
            <a:r>
              <a:rPr lang="en-US" altLang="zh-CN"/>
              <a:t>——EN</a:t>
            </a:r>
            <a:r>
              <a:rPr lang="zh-CN" altLang="en-US"/>
              <a:t>标准</a:t>
            </a:r>
          </a:p>
        </p:txBody>
      </p:sp>
      <p:sp>
        <p:nvSpPr>
          <p:cNvPr id="842755" name="Rectangle 3"/>
          <p:cNvSpPr>
            <a:spLocks noGrp="1" noChangeArrowheads="1"/>
          </p:cNvSpPr>
          <p:nvPr>
            <p:ph type="body" idx="1"/>
          </p:nvPr>
        </p:nvSpPr>
        <p:spPr>
          <a:xfrm>
            <a:off x="272480" y="1484784"/>
            <a:ext cx="9505288" cy="5192713"/>
          </a:xfrm>
        </p:spPr>
        <p:txBody>
          <a:bodyPr/>
          <a:lstStyle/>
          <a:p>
            <a:pPr>
              <a:lnSpc>
                <a:spcPct val="105000"/>
              </a:lnSpc>
              <a:spcBef>
                <a:spcPct val="10000"/>
              </a:spcBef>
            </a:pPr>
            <a:r>
              <a:rPr lang="zh-CN" altLang="en-US" sz="2200" dirty="0"/>
              <a:t>欧洲电工标准化委员会（</a:t>
            </a:r>
            <a:r>
              <a:rPr lang="en-US" altLang="zh-CN" sz="2200" dirty="0"/>
              <a:t>CENELEC</a:t>
            </a:r>
            <a:r>
              <a:rPr lang="zh-CN" altLang="en-US" sz="2200" dirty="0"/>
              <a:t>）与</a:t>
            </a:r>
            <a:r>
              <a:rPr lang="en-US" altLang="zh-CN" sz="2200" dirty="0"/>
              <a:t>IEC/CISPR</a:t>
            </a:r>
            <a:r>
              <a:rPr lang="zh-CN" altLang="en-US" sz="2200" dirty="0"/>
              <a:t>关系密切，其过去颁布的标准经常是引用</a:t>
            </a:r>
            <a:r>
              <a:rPr lang="en-US" altLang="zh-CN" sz="2200" dirty="0"/>
              <a:t>IEC/CISPR</a:t>
            </a:r>
            <a:r>
              <a:rPr lang="zh-CN" altLang="en-US" sz="2200" dirty="0"/>
              <a:t>标准。</a:t>
            </a:r>
          </a:p>
          <a:p>
            <a:pPr>
              <a:lnSpc>
                <a:spcPct val="105000"/>
              </a:lnSpc>
              <a:spcBef>
                <a:spcPct val="10000"/>
              </a:spcBef>
            </a:pPr>
            <a:r>
              <a:rPr lang="zh-CN" altLang="en-US" sz="2200" dirty="0"/>
              <a:t>但现在也出现这种情况，即其新制订或修订的</a:t>
            </a:r>
            <a:r>
              <a:rPr lang="en-US" altLang="zh-CN" sz="2200" dirty="0"/>
              <a:t>EN</a:t>
            </a:r>
            <a:r>
              <a:rPr lang="zh-CN" altLang="en-US" sz="2200" dirty="0"/>
              <a:t>标准影响</a:t>
            </a:r>
            <a:r>
              <a:rPr lang="en-US" altLang="zh-CN" sz="2200" dirty="0"/>
              <a:t>IEC/CISPR</a:t>
            </a:r>
            <a:r>
              <a:rPr lang="zh-CN" altLang="en-US" sz="2200" dirty="0"/>
              <a:t>标准。当然两者一般基本上能达到同步。</a:t>
            </a:r>
          </a:p>
          <a:p>
            <a:pPr>
              <a:lnSpc>
                <a:spcPct val="105000"/>
              </a:lnSpc>
              <a:spcBef>
                <a:spcPct val="10000"/>
              </a:spcBef>
            </a:pPr>
            <a:r>
              <a:rPr lang="zh-CN" altLang="en-US" sz="2200" dirty="0"/>
              <a:t>由此可见欧洲电磁兼容标准在国际上的地位及影响力。</a:t>
            </a:r>
          </a:p>
          <a:p>
            <a:pPr>
              <a:lnSpc>
                <a:spcPct val="105000"/>
              </a:lnSpc>
              <a:spcBef>
                <a:spcPct val="10000"/>
              </a:spcBef>
            </a:pPr>
            <a:r>
              <a:rPr lang="zh-CN" altLang="en-US" sz="2200" dirty="0"/>
              <a:t>在欧洲，以调整和统一欧共体各成员国间有关电子电工标准为目的的</a:t>
            </a:r>
            <a:r>
              <a:rPr lang="en-US" altLang="zh-CN" sz="2200" dirty="0"/>
              <a:t>CENELEC(</a:t>
            </a:r>
            <a:r>
              <a:rPr lang="zh-CN" altLang="en-US" sz="2200" dirty="0"/>
              <a:t>欧洲电工标准化委员会</a:t>
            </a:r>
            <a:r>
              <a:rPr lang="en-US" altLang="zh-CN" sz="2200" dirty="0"/>
              <a:t>)</a:t>
            </a:r>
            <a:r>
              <a:rPr lang="zh-CN" altLang="en-US" sz="2200" dirty="0"/>
              <a:t>积极开展</a:t>
            </a:r>
            <a:r>
              <a:rPr lang="en-US" altLang="zh-CN" sz="2200" dirty="0"/>
              <a:t>EMC</a:t>
            </a:r>
            <a:r>
              <a:rPr lang="zh-CN" altLang="en-US" sz="2200" dirty="0"/>
              <a:t>标准的欧洲标准</a:t>
            </a:r>
            <a:r>
              <a:rPr lang="en-US" altLang="zh-CN" sz="2200" dirty="0"/>
              <a:t>(EN)</a:t>
            </a:r>
            <a:r>
              <a:rPr lang="zh-CN" altLang="en-US" sz="2200" dirty="0"/>
              <a:t>工作，并在电磁辐射与防护两方面建立了与</a:t>
            </a:r>
            <a:r>
              <a:rPr lang="en-US" altLang="zh-CN" sz="2200" dirty="0"/>
              <a:t>IEC</a:t>
            </a:r>
            <a:r>
              <a:rPr lang="zh-CN" altLang="en-US" sz="2200" dirty="0"/>
              <a:t>标准内容基本一致的欧洲标准。</a:t>
            </a:r>
          </a:p>
          <a:p>
            <a:pPr>
              <a:lnSpc>
                <a:spcPct val="105000"/>
              </a:lnSpc>
              <a:spcBef>
                <a:spcPct val="10000"/>
              </a:spcBef>
            </a:pPr>
            <a:r>
              <a:rPr lang="zh-CN" altLang="en-US" sz="2200" dirty="0"/>
              <a:t>欧共体于</a:t>
            </a:r>
            <a:r>
              <a:rPr lang="en-US" altLang="zh-CN" sz="2200" dirty="0"/>
              <a:t>1989</a:t>
            </a:r>
            <a:r>
              <a:rPr lang="zh-CN" altLang="en-US" sz="2200" dirty="0"/>
              <a:t>年</a:t>
            </a:r>
            <a:r>
              <a:rPr lang="en-US" altLang="zh-CN" sz="2200" dirty="0"/>
              <a:t>5</a:t>
            </a:r>
            <a:r>
              <a:rPr lang="zh-CN" altLang="en-US" sz="2200" dirty="0"/>
              <a:t>月制定了</a:t>
            </a:r>
            <a:r>
              <a:rPr lang="en-US" altLang="zh-CN" sz="2200" dirty="0"/>
              <a:t>《EMC</a:t>
            </a:r>
            <a:r>
              <a:rPr lang="zh-CN" altLang="en-US" sz="2200" dirty="0"/>
              <a:t>指令</a:t>
            </a:r>
            <a:r>
              <a:rPr lang="en-US" altLang="zh-CN" sz="2200" dirty="0"/>
              <a:t>》(89/336/EEC)</a:t>
            </a:r>
            <a:r>
              <a:rPr lang="zh-CN" altLang="en-US" sz="2200" dirty="0"/>
              <a:t>，并于</a:t>
            </a:r>
            <a:r>
              <a:rPr lang="en-US" altLang="zh-CN" sz="2200" dirty="0"/>
              <a:t>1996</a:t>
            </a:r>
            <a:r>
              <a:rPr lang="zh-CN" altLang="en-US" sz="2200" dirty="0"/>
              <a:t>年</a:t>
            </a:r>
            <a:r>
              <a:rPr lang="en-US" altLang="zh-CN" sz="2200" dirty="0"/>
              <a:t>1</a:t>
            </a:r>
            <a:r>
              <a:rPr lang="zh-CN" altLang="en-US" sz="2200" dirty="0"/>
              <a:t>月全面实施。由于</a:t>
            </a:r>
            <a:r>
              <a:rPr lang="en-US" altLang="zh-CN" sz="2200" dirty="0"/>
              <a:t>EMC</a:t>
            </a:r>
            <a:r>
              <a:rPr lang="zh-CN" altLang="en-US" sz="2200" dirty="0"/>
              <a:t>指令采用了</a:t>
            </a:r>
            <a:r>
              <a:rPr lang="en-US" altLang="zh-CN" sz="2200" dirty="0"/>
              <a:t>EN</a:t>
            </a:r>
            <a:r>
              <a:rPr lang="zh-CN" altLang="en-US" sz="2200" dirty="0"/>
              <a:t>标准为符合指定要求的判断基准，因而</a:t>
            </a:r>
            <a:r>
              <a:rPr lang="en-US" altLang="zh-CN" sz="2200" dirty="0"/>
              <a:t>EN</a:t>
            </a:r>
            <a:r>
              <a:rPr lang="zh-CN" altLang="en-US" sz="2200" dirty="0"/>
              <a:t>标准实际上成为了强制性的标准。</a:t>
            </a:r>
          </a:p>
          <a:p>
            <a:pPr>
              <a:lnSpc>
                <a:spcPct val="105000"/>
              </a:lnSpc>
              <a:spcBef>
                <a:spcPct val="10000"/>
              </a:spcBef>
            </a:pPr>
            <a:r>
              <a:rPr lang="zh-CN" altLang="en-US" sz="2200" dirty="0"/>
              <a:t>在通用标准方面，</a:t>
            </a:r>
            <a:r>
              <a:rPr lang="en-US" altLang="zh-CN" sz="2200" dirty="0"/>
              <a:t>CENELEC</a:t>
            </a:r>
            <a:r>
              <a:rPr lang="zh-CN" altLang="en-US" sz="2200" dirty="0"/>
              <a:t>参照</a:t>
            </a:r>
            <a:r>
              <a:rPr lang="en-US" altLang="zh-CN" sz="2200" dirty="0"/>
              <a:t>IEC</a:t>
            </a:r>
            <a:r>
              <a:rPr lang="zh-CN" altLang="en-US" sz="2200" dirty="0"/>
              <a:t>和</a:t>
            </a:r>
            <a:r>
              <a:rPr lang="en-US" altLang="zh-CN" sz="2200" dirty="0"/>
              <a:t>CISPR</a:t>
            </a:r>
            <a:r>
              <a:rPr lang="zh-CN" altLang="en-US" sz="2200" dirty="0"/>
              <a:t>的标准制定了在欧共体国家使用的通用标准。</a:t>
            </a:r>
          </a:p>
        </p:txBody>
      </p:sp>
    </p:spTree>
    <p:extLst>
      <p:ext uri="{BB962C8B-B14F-4D97-AF65-F5344CB8AC3E}">
        <p14:creationId xmlns:p14="http://schemas.microsoft.com/office/powerpoint/2010/main" val="1852310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a:p>
        </p:txBody>
      </p:sp>
      <p:sp>
        <p:nvSpPr>
          <p:cNvPr id="843778" name="Rectangle 2"/>
          <p:cNvSpPr>
            <a:spLocks noGrp="1" noChangeArrowheads="1"/>
          </p:cNvSpPr>
          <p:nvPr>
            <p:ph type="title"/>
          </p:nvPr>
        </p:nvSpPr>
        <p:spPr/>
        <p:txBody>
          <a:bodyPr/>
          <a:lstStyle/>
          <a:p>
            <a:r>
              <a:rPr lang="en-US" altLang="zh-CN"/>
              <a:t>1.1.4 </a:t>
            </a:r>
            <a:r>
              <a:rPr lang="zh-CN" altLang="en-US"/>
              <a:t>美国</a:t>
            </a:r>
            <a:r>
              <a:rPr lang="en-US" altLang="zh-CN"/>
              <a:t>FCC</a:t>
            </a:r>
            <a:r>
              <a:rPr lang="zh-CN" altLang="en-US"/>
              <a:t>法规及</a:t>
            </a:r>
            <a:r>
              <a:rPr lang="en-US" altLang="zh-CN"/>
              <a:t>ANSI</a:t>
            </a:r>
            <a:r>
              <a:rPr lang="zh-CN" altLang="en-US"/>
              <a:t>标准</a:t>
            </a:r>
          </a:p>
        </p:txBody>
      </p:sp>
      <p:sp>
        <p:nvSpPr>
          <p:cNvPr id="843779" name="Rectangle 3"/>
          <p:cNvSpPr>
            <a:spLocks noGrp="1" noChangeArrowheads="1"/>
          </p:cNvSpPr>
          <p:nvPr>
            <p:ph type="body" idx="1"/>
          </p:nvPr>
        </p:nvSpPr>
        <p:spPr>
          <a:xfrm>
            <a:off x="0" y="1628800"/>
            <a:ext cx="9696185" cy="4673600"/>
          </a:xfrm>
        </p:spPr>
        <p:txBody>
          <a:bodyPr/>
          <a:lstStyle/>
          <a:p>
            <a:pPr>
              <a:lnSpc>
                <a:spcPct val="105000"/>
              </a:lnSpc>
              <a:spcBef>
                <a:spcPct val="10000"/>
              </a:spcBef>
            </a:pPr>
            <a:r>
              <a:rPr lang="zh-CN" altLang="en-US" sz="2200" dirty="0"/>
              <a:t>美国联邦通信委员会</a:t>
            </a:r>
            <a:r>
              <a:rPr lang="en-US" altLang="zh-CN" sz="2200" dirty="0"/>
              <a:t>FCC</a:t>
            </a:r>
            <a:r>
              <a:rPr lang="zh-CN" altLang="en-US" sz="2200" dirty="0"/>
              <a:t>制订的法规</a:t>
            </a:r>
            <a:r>
              <a:rPr lang="en-US" altLang="zh-CN" sz="2200" dirty="0"/>
              <a:t>FCC Rules</a:t>
            </a:r>
            <a:r>
              <a:rPr lang="zh-CN" altLang="en-US" sz="2200" dirty="0"/>
              <a:t>（即联邦规章法典第</a:t>
            </a:r>
            <a:r>
              <a:rPr lang="en-US" altLang="zh-CN" sz="2200" dirty="0"/>
              <a:t>47</a:t>
            </a:r>
            <a:r>
              <a:rPr lang="zh-CN" altLang="en-US" sz="2200" dirty="0"/>
              <a:t>卷）也涉及电磁兼容</a:t>
            </a:r>
            <a:r>
              <a:rPr lang="en-US" altLang="zh-CN" sz="2200" dirty="0"/>
              <a:t>—</a:t>
            </a:r>
            <a:r>
              <a:rPr lang="zh-CN" altLang="en-US" sz="2200" dirty="0"/>
              <a:t>主要是电磁发射方面的限制要求。</a:t>
            </a:r>
          </a:p>
          <a:p>
            <a:pPr>
              <a:lnSpc>
                <a:spcPct val="105000"/>
              </a:lnSpc>
              <a:spcBef>
                <a:spcPct val="10000"/>
              </a:spcBef>
            </a:pPr>
            <a:r>
              <a:rPr lang="en-US" altLang="zh-CN" sz="2200" dirty="0"/>
              <a:t>FCC(</a:t>
            </a:r>
            <a:r>
              <a:rPr lang="zh-CN" altLang="en-US" sz="2200" dirty="0"/>
              <a:t>美国联邦通信委员会</a:t>
            </a:r>
            <a:r>
              <a:rPr lang="en-US" altLang="zh-CN" sz="2200" dirty="0"/>
              <a:t>)</a:t>
            </a:r>
            <a:r>
              <a:rPr lang="zh-CN" altLang="en-US" sz="2200" dirty="0"/>
              <a:t>对电子、电器设备制定相应的</a:t>
            </a:r>
            <a:r>
              <a:rPr lang="en-US" altLang="zh-CN" sz="2200" dirty="0"/>
              <a:t>EMC</a:t>
            </a:r>
            <a:r>
              <a:rPr lang="zh-CN" altLang="en-US" sz="2200" dirty="0"/>
              <a:t>标准，作出了一台设备不成为邻近电子设备干扰源的最大辐射程度规定。</a:t>
            </a:r>
          </a:p>
          <a:p>
            <a:pPr>
              <a:lnSpc>
                <a:spcPct val="105000"/>
              </a:lnSpc>
              <a:spcBef>
                <a:spcPct val="10000"/>
              </a:spcBef>
            </a:pPr>
            <a:r>
              <a:rPr lang="en-US" altLang="zh-CN" sz="2200" dirty="0"/>
              <a:t>FCC</a:t>
            </a:r>
            <a:r>
              <a:rPr lang="zh-CN" altLang="en-US" sz="2200" dirty="0"/>
              <a:t>规定了无线电设备与信息技术设备等高频设备辐射的容许值。</a:t>
            </a:r>
          </a:p>
          <a:p>
            <a:pPr>
              <a:lnSpc>
                <a:spcPct val="105000"/>
              </a:lnSpc>
              <a:spcBef>
                <a:spcPct val="10000"/>
              </a:spcBef>
            </a:pPr>
            <a:r>
              <a:rPr lang="zh-CN" altLang="en-US" sz="2200" dirty="0"/>
              <a:t>另外，美国电气与电子工程学会</a:t>
            </a:r>
            <a:r>
              <a:rPr lang="en-US" altLang="zh-CN" sz="2200" dirty="0"/>
              <a:t>(IEEE)</a:t>
            </a:r>
            <a:r>
              <a:rPr lang="zh-CN" altLang="en-US" sz="2200" dirty="0"/>
              <a:t>已经制定出许多有关电磁辐射的测试与测量标准，这些标准已经被美国国家标准化协会</a:t>
            </a:r>
            <a:r>
              <a:rPr lang="en-US" altLang="zh-CN" sz="2200" dirty="0"/>
              <a:t>(ANSI)</a:t>
            </a:r>
            <a:r>
              <a:rPr lang="zh-CN" altLang="en-US" sz="2200" dirty="0"/>
              <a:t>认可为美国国家标准，同时也已经被</a:t>
            </a:r>
            <a:r>
              <a:rPr lang="en-US" altLang="zh-CN" sz="2200" dirty="0"/>
              <a:t>FCC</a:t>
            </a:r>
            <a:r>
              <a:rPr lang="zh-CN" altLang="en-US" sz="2200" dirty="0"/>
              <a:t>采用。</a:t>
            </a:r>
          </a:p>
          <a:p>
            <a:pPr>
              <a:lnSpc>
                <a:spcPct val="105000"/>
              </a:lnSpc>
              <a:spcBef>
                <a:spcPct val="10000"/>
              </a:spcBef>
            </a:pPr>
            <a:r>
              <a:rPr lang="zh-CN" altLang="en-US" sz="2200" dirty="0"/>
              <a:t>到目前为止，美国的</a:t>
            </a:r>
            <a:r>
              <a:rPr lang="en-US" altLang="zh-CN" sz="2200" dirty="0"/>
              <a:t>EMC</a:t>
            </a:r>
            <a:r>
              <a:rPr lang="zh-CN" altLang="en-US" sz="2200" dirty="0"/>
              <a:t>标准重点一直放在馈电辐射和射频辐射上。</a:t>
            </a:r>
          </a:p>
          <a:p>
            <a:pPr>
              <a:lnSpc>
                <a:spcPct val="105000"/>
              </a:lnSpc>
              <a:spcBef>
                <a:spcPct val="10000"/>
              </a:spcBef>
            </a:pPr>
            <a:r>
              <a:rPr lang="zh-CN" altLang="en-US" sz="2200" dirty="0"/>
              <a:t>馈电辐射指设备通过电源线对配电电网或市电的干扰；放电辐射来自设备的机体、相关外设或连接的数据</a:t>
            </a:r>
            <a:r>
              <a:rPr lang="en-US" altLang="zh-CN" sz="2200" dirty="0"/>
              <a:t>I/O</a:t>
            </a:r>
            <a:r>
              <a:rPr lang="zh-CN" altLang="en-US" sz="2200" dirty="0"/>
              <a:t>电缆，它会干扰邻近设备的正常运行。</a:t>
            </a:r>
          </a:p>
        </p:txBody>
      </p:sp>
    </p:spTree>
    <p:extLst>
      <p:ext uri="{BB962C8B-B14F-4D97-AF65-F5344CB8AC3E}">
        <p14:creationId xmlns:p14="http://schemas.microsoft.com/office/powerpoint/2010/main" val="35712158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0"/>
          </p:nvPr>
        </p:nvSpPr>
        <p:spPr/>
        <p:txBody>
          <a:bodyPr/>
          <a:lstStyle/>
          <a:p>
            <a:endParaRPr lang="zh-CN" altLang="en-US" dirty="0"/>
          </a:p>
        </p:txBody>
      </p:sp>
      <p:sp>
        <p:nvSpPr>
          <p:cNvPr id="5" name="日期占位符 4"/>
          <p:cNvSpPr>
            <a:spLocks noGrp="1"/>
          </p:cNvSpPr>
          <p:nvPr>
            <p:ph type="dt" sz="half" idx="11"/>
          </p:nvPr>
        </p:nvSpPr>
        <p:spPr/>
        <p:txBody>
          <a:bodyPr/>
          <a:lstStyle/>
          <a:p>
            <a:fld id="{8DCA9C7C-06D6-479D-B01D-17C09AB804A4}" type="datetime10">
              <a:rPr lang="zh-CN" altLang="en-US"/>
              <a:pPr/>
              <a:t>08:52</a:t>
            </a:fld>
            <a:endParaRPr lang="zh-CN" altLang="zh-CN" dirty="0"/>
          </a:p>
        </p:txBody>
      </p:sp>
      <p:sp>
        <p:nvSpPr>
          <p:cNvPr id="844802" name="Rectangle 2"/>
          <p:cNvSpPr>
            <a:spLocks noGrp="1" noChangeArrowheads="1"/>
          </p:cNvSpPr>
          <p:nvPr>
            <p:ph type="title"/>
          </p:nvPr>
        </p:nvSpPr>
        <p:spPr/>
        <p:txBody>
          <a:bodyPr>
            <a:noAutofit/>
          </a:bodyPr>
          <a:lstStyle/>
          <a:p>
            <a:r>
              <a:rPr lang="en-US" altLang="zh-CN" sz="2800" dirty="0">
                <a:latin typeface="华文中宋" pitchFamily="2" charset="-122"/>
                <a:ea typeface="华文中宋" pitchFamily="2" charset="-122"/>
              </a:rPr>
              <a:t>1.1.5 </a:t>
            </a:r>
            <a:r>
              <a:rPr lang="zh-CN" altLang="en-US" sz="2800" dirty="0">
                <a:latin typeface="华文中宋" pitchFamily="2" charset="-122"/>
                <a:ea typeface="华文中宋" pitchFamily="2" charset="-122"/>
              </a:rPr>
              <a:t>中国国家标准</a:t>
            </a:r>
            <a:r>
              <a:rPr lang="en-US" altLang="zh-CN" sz="2800" dirty="0">
                <a:latin typeface="华文中宋" pitchFamily="2" charset="-122"/>
                <a:ea typeface="华文中宋" pitchFamily="2" charset="-122"/>
              </a:rPr>
              <a:t>——GB</a:t>
            </a:r>
            <a:r>
              <a:rPr lang="zh-CN" altLang="en-US" sz="2800" dirty="0">
                <a:latin typeface="华文中宋" pitchFamily="2" charset="-122"/>
                <a:ea typeface="华文中宋" pitchFamily="2" charset="-122"/>
              </a:rPr>
              <a:t>、</a:t>
            </a:r>
            <a:r>
              <a:rPr lang="en-US" altLang="zh-CN" sz="2800" dirty="0">
                <a:latin typeface="华文中宋" pitchFamily="2" charset="-122"/>
                <a:ea typeface="华文中宋" pitchFamily="2" charset="-122"/>
              </a:rPr>
              <a:t>GB/T</a:t>
            </a:r>
            <a:r>
              <a:rPr lang="zh-CN" altLang="en-US" sz="2800" dirty="0">
                <a:latin typeface="华文中宋" pitchFamily="2" charset="-122"/>
                <a:ea typeface="华文中宋" pitchFamily="2" charset="-122"/>
              </a:rPr>
              <a:t>及</a:t>
            </a:r>
            <a:r>
              <a:rPr lang="en-US" altLang="zh-CN" sz="2800" dirty="0">
                <a:latin typeface="华文中宋" pitchFamily="2" charset="-122"/>
                <a:ea typeface="华文中宋" pitchFamily="2" charset="-122"/>
              </a:rPr>
              <a:t>GB/Z</a:t>
            </a:r>
            <a:r>
              <a:rPr lang="zh-CN" altLang="en-US" sz="2800" dirty="0">
                <a:latin typeface="华文中宋" pitchFamily="2" charset="-122"/>
                <a:ea typeface="华文中宋" pitchFamily="2" charset="-122"/>
              </a:rPr>
              <a:t>标准</a:t>
            </a:r>
          </a:p>
        </p:txBody>
      </p:sp>
      <p:sp>
        <p:nvSpPr>
          <p:cNvPr id="844803" name="Rectangle 3"/>
          <p:cNvSpPr>
            <a:spLocks noGrp="1" noChangeArrowheads="1"/>
          </p:cNvSpPr>
          <p:nvPr>
            <p:ph type="body" idx="1"/>
          </p:nvPr>
        </p:nvSpPr>
        <p:spPr>
          <a:xfrm>
            <a:off x="128464" y="1556792"/>
            <a:ext cx="9529366" cy="4819650"/>
          </a:xfrm>
        </p:spPr>
        <p:txBody>
          <a:bodyPr>
            <a:normAutofit fontScale="92500" lnSpcReduction="10000"/>
          </a:bodyPr>
          <a:lstStyle/>
          <a:p>
            <a:pPr>
              <a:lnSpc>
                <a:spcPct val="90000"/>
              </a:lnSpc>
            </a:pPr>
            <a:r>
              <a:rPr lang="zh-CN" altLang="en-US" dirty="0"/>
              <a:t>我国的标准化工作正在积极与国际接轨</a:t>
            </a:r>
          </a:p>
          <a:p>
            <a:pPr>
              <a:lnSpc>
                <a:spcPct val="90000"/>
              </a:lnSpc>
            </a:pPr>
            <a:r>
              <a:rPr lang="zh-CN" altLang="en-US" dirty="0"/>
              <a:t>包括标准接轨、规范程序协调、承担国际义务和国际互认。</a:t>
            </a:r>
          </a:p>
          <a:p>
            <a:pPr>
              <a:lnSpc>
                <a:spcPct val="90000"/>
              </a:lnSpc>
            </a:pPr>
            <a:r>
              <a:rPr lang="zh-CN" altLang="en-US" dirty="0"/>
              <a:t>近些年我国制订或修订的电磁兼容标准一般都等同或等效于</a:t>
            </a:r>
            <a:r>
              <a:rPr lang="en-US" altLang="zh-CN" dirty="0"/>
              <a:t>IEC/CISPR</a:t>
            </a:r>
            <a:r>
              <a:rPr lang="zh-CN" altLang="en-US" dirty="0"/>
              <a:t>标准。</a:t>
            </a:r>
          </a:p>
          <a:p>
            <a:pPr>
              <a:lnSpc>
                <a:spcPct val="90000"/>
              </a:lnSpc>
            </a:pPr>
            <a:r>
              <a:rPr lang="zh-CN" altLang="en-US" dirty="0"/>
              <a:t>现已发布实施的电磁兼容国家标准有三类：</a:t>
            </a:r>
          </a:p>
          <a:p>
            <a:pPr>
              <a:lnSpc>
                <a:spcPct val="90000"/>
              </a:lnSpc>
            </a:pPr>
            <a:r>
              <a:rPr lang="zh-CN" altLang="en-US" dirty="0"/>
              <a:t>字头为</a:t>
            </a:r>
            <a:r>
              <a:rPr lang="en-US" altLang="zh-CN" dirty="0"/>
              <a:t>GB</a:t>
            </a:r>
            <a:r>
              <a:rPr lang="zh-CN" altLang="en-US" dirty="0"/>
              <a:t>的强制性标准，</a:t>
            </a:r>
            <a:r>
              <a:rPr lang="en-US" altLang="zh-CN" dirty="0"/>
              <a:t>GB/T</a:t>
            </a:r>
            <a:r>
              <a:rPr lang="zh-CN" altLang="en-US" dirty="0"/>
              <a:t>推荐性标准，</a:t>
            </a:r>
            <a:r>
              <a:rPr lang="en-US" altLang="zh-CN" dirty="0"/>
              <a:t>GB/Z</a:t>
            </a:r>
            <a:r>
              <a:rPr lang="zh-CN" altLang="en-US" dirty="0"/>
              <a:t>专业指导性标准。</a:t>
            </a:r>
          </a:p>
          <a:p>
            <a:pPr>
              <a:lnSpc>
                <a:spcPct val="90000"/>
              </a:lnSpc>
            </a:pPr>
            <a:r>
              <a:rPr lang="zh-CN" altLang="en-US" dirty="0"/>
              <a:t>有些专业部门也颁布了自己的电磁兼容标准。</a:t>
            </a:r>
          </a:p>
          <a:p>
            <a:pPr>
              <a:lnSpc>
                <a:spcPct val="90000"/>
              </a:lnSpc>
            </a:pPr>
            <a:r>
              <a:rPr lang="zh-CN" altLang="en-US" dirty="0"/>
              <a:t>如军用电磁兼容标准</a:t>
            </a:r>
            <a:r>
              <a:rPr lang="en-US" altLang="zh-CN" dirty="0"/>
              <a:t>GJB151A</a:t>
            </a:r>
            <a:r>
              <a:rPr lang="zh-CN" altLang="en-US" dirty="0"/>
              <a:t>、</a:t>
            </a:r>
            <a:r>
              <a:rPr lang="en-US" altLang="zh-CN" dirty="0"/>
              <a:t>GJB152A</a:t>
            </a:r>
            <a:r>
              <a:rPr lang="zh-CN" altLang="en-US" dirty="0"/>
              <a:t>，</a:t>
            </a:r>
          </a:p>
          <a:p>
            <a:pPr>
              <a:lnSpc>
                <a:spcPct val="90000"/>
              </a:lnSpc>
            </a:pPr>
            <a:r>
              <a:rPr lang="zh-CN" altLang="en-US" dirty="0"/>
              <a:t>邮电标准</a:t>
            </a:r>
            <a:r>
              <a:rPr lang="en-US" altLang="zh-CN" dirty="0"/>
              <a:t>YD/T968</a:t>
            </a:r>
            <a:r>
              <a:rPr lang="zh-CN" altLang="en-US" dirty="0"/>
              <a:t>等。</a:t>
            </a:r>
          </a:p>
          <a:p>
            <a:pPr>
              <a:lnSpc>
                <a:spcPct val="90000"/>
              </a:lnSpc>
            </a:pPr>
            <a:r>
              <a:rPr lang="zh-CN" altLang="en-US" dirty="0"/>
              <a:t>另外，大多产品标准也相应包括电磁兼容的内容。</a:t>
            </a:r>
          </a:p>
        </p:txBody>
      </p:sp>
    </p:spTree>
    <p:extLst>
      <p:ext uri="{BB962C8B-B14F-4D97-AF65-F5344CB8AC3E}">
        <p14:creationId xmlns:p14="http://schemas.microsoft.com/office/powerpoint/2010/main" val="22625523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cademicPresentation1">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470B6C7-96FA-4D84-90CD-07101C1F8BC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AcademicPresentation1</Template>
  <TotalTime>0</TotalTime>
  <Words>3783</Words>
  <Application>Microsoft Office PowerPoint</Application>
  <PresentationFormat>A4 纸张(210x297 毫米)</PresentationFormat>
  <Paragraphs>302</Paragraphs>
  <Slides>27</Slides>
  <Notes>1</Notes>
  <HiddenSlides>0</HiddenSlides>
  <MMClips>0</MMClips>
  <ScaleCrop>false</ScaleCrop>
  <HeadingPairs>
    <vt:vector size="4" baseType="variant">
      <vt:variant>
        <vt:lpstr>主题</vt:lpstr>
      </vt:variant>
      <vt:variant>
        <vt:i4>1</vt:i4>
      </vt:variant>
      <vt:variant>
        <vt:lpstr>幻灯片标题</vt:lpstr>
      </vt:variant>
      <vt:variant>
        <vt:i4>27</vt:i4>
      </vt:variant>
    </vt:vector>
  </HeadingPairs>
  <TitlesOfParts>
    <vt:vector size="28" baseType="lpstr">
      <vt:lpstr>AcademicPresentation1</vt:lpstr>
      <vt:lpstr>PowerPoint 演示文稿</vt:lpstr>
      <vt:lpstr>本  讲  内  容</vt:lpstr>
      <vt:lpstr>1 ．电磁兼容标准及其认证</vt:lpstr>
      <vt:lpstr>1.1 电磁兼容标准及组织</vt:lpstr>
      <vt:lpstr>1.1.1 标准类别</vt:lpstr>
      <vt:lpstr>1.1.2 国际标准——IEC/CISPR标准</vt:lpstr>
      <vt:lpstr>1.1.3 欧盟标准——EN标准</vt:lpstr>
      <vt:lpstr>1.1.4 美国FCC法规及ANSI标准</vt:lpstr>
      <vt:lpstr>1.1.5 中国国家标准——GB、GB/T及GB/Z标准</vt:lpstr>
      <vt:lpstr>1.1.6 几个重要的电磁兼容标准对照表 </vt:lpstr>
      <vt:lpstr>1.2 世界主要国家、地区EMC质量管理简介</vt:lpstr>
      <vt:lpstr>1.2.1  欧盟CE EMC指令</vt:lpstr>
      <vt:lpstr>1.2.1.2  CE标记</vt:lpstr>
      <vt:lpstr>1.2.2 美国FCC要求</vt:lpstr>
      <vt:lpstr>PowerPoint 演示文稿</vt:lpstr>
      <vt:lpstr>1.2.2.2  FCC标记</vt:lpstr>
      <vt:lpstr>1.2.3 日本VCCI标记</vt:lpstr>
      <vt:lpstr>1.2.4 新西兰与澳大利亚的认证要求</vt:lpstr>
      <vt:lpstr>1.2.5 台湾地区的认证要求</vt:lpstr>
      <vt:lpstr>1.3 我国电磁兼容的质量管理及电磁兼容认证-   中国强制性产品认证（3C认证）</vt:lpstr>
      <vt:lpstr>1.3.2  3C认证的来源</vt:lpstr>
      <vt:lpstr>PowerPoint 演示文稿</vt:lpstr>
      <vt:lpstr>PowerPoint 演示文稿</vt:lpstr>
      <vt:lpstr>1.3.3  3C认证的相关内容</vt:lpstr>
      <vt:lpstr>PowerPoint 演示文稿</vt:lpstr>
      <vt:lpstr>1.3.4  3C认证目录</vt:lpstr>
      <vt:lpstr>本    讲    完</vt:lpstr>
    </vt:vector>
  </TitlesOfParts>
  <Manager/>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2020-03-10T03:41:07Z</dcterms:created>
  <dcterms:modified xsi:type="dcterms:W3CDTF">2020-04-13T00:54:23Z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TC101671252052</vt:lpwstr>
  </property>
</Properties>
</file>