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90" r:id="rId2"/>
    <p:sldId id="257" r:id="rId3"/>
    <p:sldId id="291" r:id="rId4"/>
    <p:sldId id="262" r:id="rId5"/>
    <p:sldId id="295" r:id="rId6"/>
    <p:sldId id="296" r:id="rId7"/>
    <p:sldId id="297" r:id="rId8"/>
    <p:sldId id="300" r:id="rId9"/>
    <p:sldId id="301" r:id="rId10"/>
    <p:sldId id="302" r:id="rId11"/>
    <p:sldId id="305" r:id="rId12"/>
    <p:sldId id="303" r:id="rId13"/>
    <p:sldId id="304" r:id="rId14"/>
    <p:sldId id="307" r:id="rId15"/>
    <p:sldId id="306" r:id="rId16"/>
    <p:sldId id="308" r:id="rId17"/>
    <p:sldId id="309" r:id="rId18"/>
    <p:sldId id="310" r:id="rId19"/>
    <p:sldId id="311" r:id="rId20"/>
    <p:sldId id="312" r:id="rId21"/>
    <p:sldId id="313" r:id="rId22"/>
    <p:sldId id="314" r:id="rId23"/>
    <p:sldId id="315" r:id="rId24"/>
    <p:sldId id="317" r:id="rId25"/>
    <p:sldId id="316" r:id="rId26"/>
    <p:sldId id="319"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1A3"/>
    <a:srgbClr val="3F506C"/>
    <a:srgbClr val="334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654" y="11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54185-4B68-4498-BC7A-E1F246D3B35F}" type="datetimeFigureOut">
              <a:rPr lang="zh-CN" altLang="en-US" smtClean="0"/>
              <a:t>2020/6/19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BED97-4B01-4543-83E6-4B86A6B97EA6}" type="slidenum">
              <a:rPr lang="zh-CN" altLang="en-US" smtClean="0"/>
              <a:t>‹#›</a:t>
            </a:fld>
            <a:endParaRPr lang="zh-CN" altLang="en-US"/>
          </a:p>
        </p:txBody>
      </p:sp>
    </p:spTree>
    <p:extLst>
      <p:ext uri="{BB962C8B-B14F-4D97-AF65-F5344CB8AC3E}">
        <p14:creationId xmlns:p14="http://schemas.microsoft.com/office/powerpoint/2010/main" val="341671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a:t>
            </a:fld>
            <a:endParaRPr lang="zh-CN" altLang="en-US"/>
          </a:p>
        </p:txBody>
      </p:sp>
    </p:spTree>
    <p:extLst>
      <p:ext uri="{BB962C8B-B14F-4D97-AF65-F5344CB8AC3E}">
        <p14:creationId xmlns:p14="http://schemas.microsoft.com/office/powerpoint/2010/main" val="365232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10</a:t>
            </a:fld>
            <a:endParaRPr lang="zh-CN" altLang="en-US"/>
          </a:p>
        </p:txBody>
      </p:sp>
    </p:spTree>
    <p:extLst>
      <p:ext uri="{BB962C8B-B14F-4D97-AF65-F5344CB8AC3E}">
        <p14:creationId xmlns:p14="http://schemas.microsoft.com/office/powerpoint/2010/main" val="23406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11</a:t>
            </a:fld>
            <a:endParaRPr lang="zh-CN" altLang="en-US"/>
          </a:p>
        </p:txBody>
      </p:sp>
    </p:spTree>
    <p:extLst>
      <p:ext uri="{BB962C8B-B14F-4D97-AF65-F5344CB8AC3E}">
        <p14:creationId xmlns:p14="http://schemas.microsoft.com/office/powerpoint/2010/main" val="325573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12</a:t>
            </a:fld>
            <a:endParaRPr lang="zh-CN" altLang="en-US"/>
          </a:p>
        </p:txBody>
      </p:sp>
    </p:spTree>
    <p:extLst>
      <p:ext uri="{BB962C8B-B14F-4D97-AF65-F5344CB8AC3E}">
        <p14:creationId xmlns:p14="http://schemas.microsoft.com/office/powerpoint/2010/main" val="3176286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13</a:t>
            </a:fld>
            <a:endParaRPr lang="zh-CN" altLang="en-US"/>
          </a:p>
        </p:txBody>
      </p:sp>
    </p:spTree>
    <p:extLst>
      <p:ext uri="{BB962C8B-B14F-4D97-AF65-F5344CB8AC3E}">
        <p14:creationId xmlns:p14="http://schemas.microsoft.com/office/powerpoint/2010/main" val="391979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14</a:t>
            </a:fld>
            <a:endParaRPr lang="zh-CN" altLang="en-US"/>
          </a:p>
        </p:txBody>
      </p:sp>
    </p:spTree>
    <p:extLst>
      <p:ext uri="{BB962C8B-B14F-4D97-AF65-F5344CB8AC3E}">
        <p14:creationId xmlns:p14="http://schemas.microsoft.com/office/powerpoint/2010/main" val="266624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15</a:t>
            </a:fld>
            <a:endParaRPr lang="zh-CN" altLang="en-US"/>
          </a:p>
        </p:txBody>
      </p:sp>
    </p:spTree>
    <p:extLst>
      <p:ext uri="{BB962C8B-B14F-4D97-AF65-F5344CB8AC3E}">
        <p14:creationId xmlns:p14="http://schemas.microsoft.com/office/powerpoint/2010/main" val="198319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16</a:t>
            </a:fld>
            <a:endParaRPr lang="zh-CN" altLang="en-US"/>
          </a:p>
        </p:txBody>
      </p:sp>
    </p:spTree>
    <p:extLst>
      <p:ext uri="{BB962C8B-B14F-4D97-AF65-F5344CB8AC3E}">
        <p14:creationId xmlns:p14="http://schemas.microsoft.com/office/powerpoint/2010/main" val="181735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17</a:t>
            </a:fld>
            <a:endParaRPr lang="zh-CN" altLang="en-US"/>
          </a:p>
        </p:txBody>
      </p:sp>
    </p:spTree>
    <p:extLst>
      <p:ext uri="{BB962C8B-B14F-4D97-AF65-F5344CB8AC3E}">
        <p14:creationId xmlns:p14="http://schemas.microsoft.com/office/powerpoint/2010/main" val="40401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18</a:t>
            </a:fld>
            <a:endParaRPr lang="zh-CN" altLang="en-US"/>
          </a:p>
        </p:txBody>
      </p:sp>
    </p:spTree>
    <p:extLst>
      <p:ext uri="{BB962C8B-B14F-4D97-AF65-F5344CB8AC3E}">
        <p14:creationId xmlns:p14="http://schemas.microsoft.com/office/powerpoint/2010/main" val="175287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19</a:t>
            </a:fld>
            <a:endParaRPr lang="zh-CN" altLang="en-US"/>
          </a:p>
        </p:txBody>
      </p:sp>
    </p:spTree>
    <p:extLst>
      <p:ext uri="{BB962C8B-B14F-4D97-AF65-F5344CB8AC3E}">
        <p14:creationId xmlns:p14="http://schemas.microsoft.com/office/powerpoint/2010/main" val="184408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a:t>
            </a:fld>
            <a:endParaRPr lang="zh-CN" altLang="en-US"/>
          </a:p>
        </p:txBody>
      </p:sp>
    </p:spTree>
    <p:extLst>
      <p:ext uri="{BB962C8B-B14F-4D97-AF65-F5344CB8AC3E}">
        <p14:creationId xmlns:p14="http://schemas.microsoft.com/office/powerpoint/2010/main" val="239782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20</a:t>
            </a:fld>
            <a:endParaRPr lang="zh-CN" altLang="en-US"/>
          </a:p>
        </p:txBody>
      </p:sp>
    </p:spTree>
    <p:extLst>
      <p:ext uri="{BB962C8B-B14F-4D97-AF65-F5344CB8AC3E}">
        <p14:creationId xmlns:p14="http://schemas.microsoft.com/office/powerpoint/2010/main" val="84640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21</a:t>
            </a:fld>
            <a:endParaRPr lang="zh-CN" altLang="en-US"/>
          </a:p>
        </p:txBody>
      </p:sp>
    </p:spTree>
    <p:extLst>
      <p:ext uri="{BB962C8B-B14F-4D97-AF65-F5344CB8AC3E}">
        <p14:creationId xmlns:p14="http://schemas.microsoft.com/office/powerpoint/2010/main" val="256126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22</a:t>
            </a:fld>
            <a:endParaRPr lang="zh-CN" altLang="en-US"/>
          </a:p>
        </p:txBody>
      </p:sp>
    </p:spTree>
    <p:extLst>
      <p:ext uri="{BB962C8B-B14F-4D97-AF65-F5344CB8AC3E}">
        <p14:creationId xmlns:p14="http://schemas.microsoft.com/office/powerpoint/2010/main" val="2537034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23</a:t>
            </a:fld>
            <a:endParaRPr lang="zh-CN" altLang="en-US"/>
          </a:p>
        </p:txBody>
      </p:sp>
    </p:spTree>
    <p:extLst>
      <p:ext uri="{BB962C8B-B14F-4D97-AF65-F5344CB8AC3E}">
        <p14:creationId xmlns:p14="http://schemas.microsoft.com/office/powerpoint/2010/main" val="3517929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24</a:t>
            </a:fld>
            <a:endParaRPr lang="zh-CN" altLang="en-US"/>
          </a:p>
        </p:txBody>
      </p:sp>
    </p:spTree>
    <p:extLst>
      <p:ext uri="{BB962C8B-B14F-4D97-AF65-F5344CB8AC3E}">
        <p14:creationId xmlns:p14="http://schemas.microsoft.com/office/powerpoint/2010/main" val="383572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25</a:t>
            </a:fld>
            <a:endParaRPr lang="zh-CN" altLang="en-US"/>
          </a:p>
        </p:txBody>
      </p:sp>
    </p:spTree>
    <p:extLst>
      <p:ext uri="{BB962C8B-B14F-4D97-AF65-F5344CB8AC3E}">
        <p14:creationId xmlns:p14="http://schemas.microsoft.com/office/powerpoint/2010/main" val="1169333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D774F-1104-47AE-959C-49C54354C002}" type="slidenum">
              <a:rPr lang="zh-CN" altLang="en-US" smtClean="0"/>
              <a:t>26</a:t>
            </a:fld>
            <a:endParaRPr lang="zh-CN" altLang="en-US"/>
          </a:p>
        </p:txBody>
      </p:sp>
    </p:spTree>
    <p:extLst>
      <p:ext uri="{BB962C8B-B14F-4D97-AF65-F5344CB8AC3E}">
        <p14:creationId xmlns:p14="http://schemas.microsoft.com/office/powerpoint/2010/main" val="189247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3</a:t>
            </a:fld>
            <a:endParaRPr lang="zh-CN" altLang="en-US"/>
          </a:p>
        </p:txBody>
      </p:sp>
    </p:spTree>
    <p:extLst>
      <p:ext uri="{BB962C8B-B14F-4D97-AF65-F5344CB8AC3E}">
        <p14:creationId xmlns:p14="http://schemas.microsoft.com/office/powerpoint/2010/main" val="403834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4</a:t>
            </a:fld>
            <a:endParaRPr lang="zh-CN" altLang="en-US"/>
          </a:p>
        </p:txBody>
      </p:sp>
    </p:spTree>
    <p:extLst>
      <p:ext uri="{BB962C8B-B14F-4D97-AF65-F5344CB8AC3E}">
        <p14:creationId xmlns:p14="http://schemas.microsoft.com/office/powerpoint/2010/main" val="186995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5</a:t>
            </a:fld>
            <a:endParaRPr lang="zh-CN" altLang="en-US"/>
          </a:p>
        </p:txBody>
      </p:sp>
    </p:spTree>
    <p:extLst>
      <p:ext uri="{BB962C8B-B14F-4D97-AF65-F5344CB8AC3E}">
        <p14:creationId xmlns:p14="http://schemas.microsoft.com/office/powerpoint/2010/main" val="159901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6</a:t>
            </a:fld>
            <a:endParaRPr lang="zh-CN" altLang="en-US"/>
          </a:p>
        </p:txBody>
      </p:sp>
    </p:spTree>
    <p:extLst>
      <p:ext uri="{BB962C8B-B14F-4D97-AF65-F5344CB8AC3E}">
        <p14:creationId xmlns:p14="http://schemas.microsoft.com/office/powerpoint/2010/main" val="58218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7</a:t>
            </a:fld>
            <a:endParaRPr lang="zh-CN" altLang="en-US"/>
          </a:p>
        </p:txBody>
      </p:sp>
    </p:spTree>
    <p:extLst>
      <p:ext uri="{BB962C8B-B14F-4D97-AF65-F5344CB8AC3E}">
        <p14:creationId xmlns:p14="http://schemas.microsoft.com/office/powerpoint/2010/main" val="4083216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7BED97-4B01-4543-83E6-4B86A6B97EA6}" type="slidenum">
              <a:rPr lang="zh-CN" altLang="en-US" smtClean="0"/>
              <a:t>8</a:t>
            </a:fld>
            <a:endParaRPr lang="zh-CN" altLang="en-US"/>
          </a:p>
        </p:txBody>
      </p:sp>
    </p:spTree>
    <p:extLst>
      <p:ext uri="{BB962C8B-B14F-4D97-AF65-F5344CB8AC3E}">
        <p14:creationId xmlns:p14="http://schemas.microsoft.com/office/powerpoint/2010/main" val="195489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85725" marR="0" lvl="0" indent="-85725" algn="l"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FF0000"/>
                </a:solidFill>
                <a:latin typeface="楷体" panose="02010609060101010101" pitchFamily="49" charset="-122"/>
                <a:ea typeface="楷体" panose="02010609060101010101" pitchFamily="49" charset="-122"/>
              </a:rPr>
              <a:t>正确执行洗手及消毒程序才能保证手部的清洁。</a:t>
            </a:r>
          </a:p>
          <a:p>
            <a:pPr marL="85725" indent="-85725"/>
            <a:endParaRPr lang="zh-CN" altLang="en-US" dirty="0"/>
          </a:p>
        </p:txBody>
      </p:sp>
      <p:sp>
        <p:nvSpPr>
          <p:cNvPr id="4" name="灯片编号占位符 3"/>
          <p:cNvSpPr>
            <a:spLocks noGrp="1"/>
          </p:cNvSpPr>
          <p:nvPr>
            <p:ph type="sldNum" sz="quarter" idx="10"/>
          </p:nvPr>
        </p:nvSpPr>
        <p:spPr/>
        <p:txBody>
          <a:bodyPr/>
          <a:lstStyle/>
          <a:p>
            <a:fld id="{0F7BED97-4B01-4543-83E6-4B86A6B97EA6}" type="slidenum">
              <a:rPr lang="zh-CN" altLang="en-US" smtClean="0"/>
              <a:t>9</a:t>
            </a:fld>
            <a:endParaRPr lang="zh-CN" altLang="en-US"/>
          </a:p>
        </p:txBody>
      </p:sp>
    </p:spTree>
    <p:extLst>
      <p:ext uri="{BB962C8B-B14F-4D97-AF65-F5344CB8AC3E}">
        <p14:creationId xmlns:p14="http://schemas.microsoft.com/office/powerpoint/2010/main" val="6088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4" name="矩形 13"/>
          <p:cNvSpPr/>
          <p:nvPr userDrawn="1"/>
        </p:nvSpPr>
        <p:spPr>
          <a:xfrm>
            <a:off x="0" y="165058"/>
            <a:ext cx="2838450" cy="467412"/>
          </a:xfrm>
          <a:prstGeom prst="rect">
            <a:avLst/>
          </a:prstGeom>
          <a:solidFill>
            <a:srgbClr val="46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4681A3"/>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2020/6/19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1A3"/>
        </a:solidFill>
        <a:effectLst/>
      </p:bgPr>
    </p:bg>
    <p:spTree>
      <p:nvGrpSpPr>
        <p:cNvPr id="1" name=""/>
        <p:cNvGrpSpPr/>
        <p:nvPr/>
      </p:nvGrpSpPr>
      <p:grpSpPr>
        <a:xfrm>
          <a:off x="0" y="0"/>
          <a:ext cx="0" cy="0"/>
          <a:chOff x="0" y="0"/>
          <a:chExt cx="0" cy="0"/>
        </a:xfrm>
      </p:grpSpPr>
      <p:grpSp>
        <p:nvGrpSpPr>
          <p:cNvPr id="6" name="组合 5"/>
          <p:cNvGrpSpPr/>
          <p:nvPr/>
        </p:nvGrpSpPr>
        <p:grpSpPr>
          <a:xfrm>
            <a:off x="-31435" y="-9525"/>
            <a:ext cx="12221173" cy="6819900"/>
            <a:chOff x="-31435" y="-9525"/>
            <a:chExt cx="12221173" cy="6819900"/>
          </a:xfrm>
        </p:grpSpPr>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4149" t="-140" r="188" b="694"/>
            <a:stretch>
              <a:fillRect/>
            </a:stretch>
          </p:blipFill>
          <p:spPr>
            <a:xfrm>
              <a:off x="1162050" y="-9525"/>
              <a:ext cx="9715500" cy="6819900"/>
            </a:xfrm>
            <a:prstGeom prst="rect">
              <a:avLst/>
            </a:prstGeom>
          </p:spPr>
        </p:pic>
        <p:pic>
          <p:nvPicPr>
            <p:cNvPr id="3" name="图片 2"/>
            <p:cNvPicPr>
              <a:picLocks noChangeAspect="1"/>
            </p:cNvPicPr>
            <p:nvPr/>
          </p:nvPicPr>
          <p:blipFill rotWithShape="1">
            <a:blip r:embed="rId5"/>
            <a:srcRect l="-1810"/>
            <a:stretch>
              <a:fillRect/>
            </a:stretch>
          </p:blipFill>
          <p:spPr>
            <a:xfrm>
              <a:off x="10582275" y="-9525"/>
              <a:ext cx="1607463" cy="6810375"/>
            </a:xfrm>
            <a:prstGeom prst="rect">
              <a:avLst/>
            </a:prstGeom>
          </p:spPr>
        </p:pic>
        <p:pic>
          <p:nvPicPr>
            <p:cNvPr id="11" name="图片 10"/>
            <p:cNvPicPr>
              <a:picLocks noChangeAspect="1"/>
            </p:cNvPicPr>
            <p:nvPr/>
          </p:nvPicPr>
          <p:blipFill rotWithShape="1">
            <a:blip r:embed="rId5"/>
            <a:srcRect l="-1810"/>
            <a:stretch>
              <a:fillRect/>
            </a:stretch>
          </p:blipFill>
          <p:spPr>
            <a:xfrm>
              <a:off x="-31435" y="0"/>
              <a:ext cx="1607463" cy="6810375"/>
            </a:xfrm>
            <a:prstGeom prst="rect">
              <a:avLst/>
            </a:prstGeom>
          </p:spPr>
        </p:pic>
      </p:grpSp>
      <p:sp>
        <p:nvSpPr>
          <p:cNvPr id="5" name="矩形 4"/>
          <p:cNvSpPr/>
          <p:nvPr/>
        </p:nvSpPr>
        <p:spPr>
          <a:xfrm>
            <a:off x="0" y="-9525"/>
            <a:ext cx="12192000" cy="6855871"/>
          </a:xfrm>
          <a:prstGeom prst="rect">
            <a:avLst/>
          </a:prstGeom>
          <a:solidFill>
            <a:srgbClr val="4681A3">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9" name="文本框 178"/>
          <p:cNvSpPr txBox="1"/>
          <p:nvPr/>
        </p:nvSpPr>
        <p:spPr>
          <a:xfrm>
            <a:off x="1467621" y="2779754"/>
            <a:ext cx="9417963" cy="1323439"/>
          </a:xfrm>
          <a:prstGeom prst="rect">
            <a:avLst/>
          </a:prstGeom>
          <a:noFill/>
        </p:spPr>
        <p:txBody>
          <a:bodyPr wrap="none" rtlCol="0">
            <a:spAutoFit/>
          </a:bodyPr>
          <a:lstStyle/>
          <a:p>
            <a:r>
              <a:rPr lang="zh-CN" altLang="en-US" sz="8000" b="1" dirty="0" smtClean="0">
                <a:solidFill>
                  <a:schemeClr val="bg1"/>
                </a:solidFill>
                <a:latin typeface="微软雅黑" panose="020B0503020204020204" pitchFamily="34" charset="-122"/>
                <a:ea typeface="微软雅黑" panose="020B0503020204020204" pitchFamily="34" charset="-122"/>
              </a:rPr>
              <a:t>洁净区人员行为规范</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p:cTn id="7" dur="500" fill="hold"/>
                                        <p:tgtEl>
                                          <p:spTgt spid="179"/>
                                        </p:tgtEl>
                                        <p:attrNameLst>
                                          <p:attrName>ppt_w</p:attrName>
                                        </p:attrNameLst>
                                      </p:cBhvr>
                                      <p:tavLst>
                                        <p:tav tm="0">
                                          <p:val>
                                            <p:fltVal val="0"/>
                                          </p:val>
                                        </p:tav>
                                        <p:tav tm="100000">
                                          <p:val>
                                            <p:strVal val="#ppt_w"/>
                                          </p:val>
                                        </p:tav>
                                      </p:tavLst>
                                    </p:anim>
                                    <p:anim calcmode="lin" valueType="num">
                                      <p:cBhvr>
                                        <p:cTn id="8" dur="500" fill="hold"/>
                                        <p:tgtEl>
                                          <p:spTgt spid="179"/>
                                        </p:tgtEl>
                                        <p:attrNameLst>
                                          <p:attrName>ppt_h</p:attrName>
                                        </p:attrNameLst>
                                      </p:cBhvr>
                                      <p:tavLst>
                                        <p:tav tm="0">
                                          <p:val>
                                            <p:fltVal val="0"/>
                                          </p:val>
                                        </p:tav>
                                        <p:tav tm="100000">
                                          <p:val>
                                            <p:strVal val="#ppt_h"/>
                                          </p:val>
                                        </p:tav>
                                      </p:tavLst>
                                    </p:anim>
                                    <p:animEffect transition="in" filter="fade">
                                      <p:cBhvr>
                                        <p:cTn id="9"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pic>
        <p:nvPicPr>
          <p:cNvPr id="6" name="图片 3"/>
          <p:cNvPicPr>
            <a:picLocks noChangeAspect="1"/>
          </p:cNvPicPr>
          <p:nvPr/>
        </p:nvPicPr>
        <p:blipFill>
          <a:blip r:embed="rId3"/>
          <a:stretch>
            <a:fillRect/>
          </a:stretch>
        </p:blipFill>
        <p:spPr>
          <a:xfrm>
            <a:off x="3990976" y="1541983"/>
            <a:ext cx="7496966" cy="4855833"/>
          </a:xfrm>
          <a:prstGeom prst="rect">
            <a:avLst/>
          </a:prstGeom>
          <a:noFill/>
          <a:ln w="9525">
            <a:noFill/>
          </a:ln>
        </p:spPr>
      </p:pic>
      <p:sp>
        <p:nvSpPr>
          <p:cNvPr id="3" name="矩形 2"/>
          <p:cNvSpPr/>
          <p:nvPr/>
        </p:nvSpPr>
        <p:spPr>
          <a:xfrm>
            <a:off x="7325459" y="923270"/>
            <a:ext cx="1467068" cy="400110"/>
          </a:xfrm>
          <a:prstGeom prst="rect">
            <a:avLst/>
          </a:prstGeom>
        </p:spPr>
        <p:txBody>
          <a:bodyPr wrap="none">
            <a:spAutoFit/>
          </a:bodyPr>
          <a:lstStyle/>
          <a:p>
            <a:r>
              <a:rPr lang="zh-CN" altLang="en-US" sz="2000" dirty="0"/>
              <a:t>洗手流程图</a:t>
            </a:r>
          </a:p>
        </p:txBody>
      </p:sp>
      <p:sp>
        <p:nvSpPr>
          <p:cNvPr id="7" name="矩形 6"/>
          <p:cNvSpPr/>
          <p:nvPr/>
        </p:nvSpPr>
        <p:spPr>
          <a:xfrm>
            <a:off x="535571" y="1441372"/>
            <a:ext cx="2817963" cy="3785652"/>
          </a:xfrm>
          <a:prstGeom prst="rect">
            <a:avLst/>
          </a:prstGeom>
        </p:spPr>
        <p:txBody>
          <a:bodyPr wrap="square">
            <a:spAutoFit/>
          </a:bodyPr>
          <a:lstStyle/>
          <a:p>
            <a:pPr marL="85725" lvl="0" indent="-85725">
              <a:lnSpc>
                <a:spcPct val="150000"/>
              </a:lnSpc>
              <a:defRPr/>
            </a:pPr>
            <a:r>
              <a:rPr lang="zh-CN" altLang="en-US" sz="2000" dirty="0" smtClean="0">
                <a:solidFill>
                  <a:srgbClr val="FF0000"/>
                </a:solidFill>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我们</a:t>
            </a:r>
            <a:r>
              <a:rPr lang="zh-CN" altLang="en-US" sz="2000" dirty="0">
                <a:latin typeface="楷体" panose="02010609060101010101" pitchFamily="49" charset="-122"/>
                <a:ea typeface="楷体" panose="02010609060101010101" pitchFamily="49" charset="-122"/>
              </a:rPr>
              <a:t>的手部携带着大量的细菌、病毒等</a:t>
            </a:r>
            <a:r>
              <a:rPr lang="zh-CN" altLang="en-US" sz="2000" dirty="0" smtClean="0">
                <a:latin typeface="楷体" panose="02010609060101010101" pitchFamily="49" charset="-122"/>
                <a:ea typeface="楷体" panose="02010609060101010101" pitchFamily="49" charset="-122"/>
              </a:rPr>
              <a:t>微生物</a:t>
            </a:r>
            <a:r>
              <a:rPr lang="zh-CN" altLang="en-US" sz="2000" dirty="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仅</a:t>
            </a:r>
            <a:r>
              <a:rPr lang="zh-CN" altLang="en-US" sz="2000" dirty="0">
                <a:latin typeface="楷体" panose="02010609060101010101" pitchFamily="49" charset="-122"/>
                <a:ea typeface="楷体" panose="02010609060101010101" pitchFamily="49" charset="-122"/>
              </a:rPr>
              <a:t>用清水或皂液“洗净”的手，仍然携带有大量的</a:t>
            </a:r>
            <a:r>
              <a:rPr lang="zh-CN" altLang="en-US" sz="2000" dirty="0" smtClean="0">
                <a:latin typeface="楷体" panose="02010609060101010101" pitchFamily="49" charset="-122"/>
                <a:ea typeface="楷体" panose="02010609060101010101" pitchFamily="49" charset="-122"/>
              </a:rPr>
              <a:t>微生物，因此只有</a:t>
            </a:r>
            <a:r>
              <a:rPr lang="zh-CN" altLang="en-US" sz="2000" dirty="0" smtClean="0">
                <a:solidFill>
                  <a:srgbClr val="FF0000"/>
                </a:solidFill>
                <a:latin typeface="楷体" panose="02010609060101010101" pitchFamily="49" charset="-122"/>
                <a:ea typeface="楷体" panose="02010609060101010101" pitchFamily="49" charset="-122"/>
              </a:rPr>
              <a:t>正确</a:t>
            </a:r>
            <a:r>
              <a:rPr lang="zh-CN" altLang="en-US" sz="2000" dirty="0">
                <a:solidFill>
                  <a:srgbClr val="FF0000"/>
                </a:solidFill>
                <a:latin typeface="楷体" panose="02010609060101010101" pitchFamily="49" charset="-122"/>
                <a:ea typeface="楷体" panose="02010609060101010101" pitchFamily="49" charset="-122"/>
              </a:rPr>
              <a:t>执行洗手及消毒程序才能保证手部的清洁</a:t>
            </a:r>
            <a:r>
              <a:rPr lang="zh-CN" altLang="en-US" sz="2000" dirty="0">
                <a:latin typeface="楷体" panose="02010609060101010101" pitchFamily="49" charset="-122"/>
                <a:ea typeface="楷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90563" y="2095500"/>
            <a:ext cx="7501437" cy="2868071"/>
          </a:xfrm>
          <a:prstGeom prst="rect">
            <a:avLst/>
          </a:prstGeom>
          <a:solidFill>
            <a:srgbClr val="46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文本框 9"/>
          <p:cNvSpPr txBox="1"/>
          <p:nvPr/>
        </p:nvSpPr>
        <p:spPr>
          <a:xfrm>
            <a:off x="5504712" y="3019611"/>
            <a:ext cx="5602786" cy="738664"/>
          </a:xfrm>
          <a:prstGeom prst="rect">
            <a:avLst/>
          </a:prstGeom>
          <a:noFill/>
        </p:spPr>
        <p:txBody>
          <a:bodyPr wrap="square" lIns="0" tIns="0" rIns="0" bIns="0" rtlCol="0">
            <a:spAutoFit/>
          </a:bodyPr>
          <a:lstStyle/>
          <a:p>
            <a:pPr marL="0" lvl="1" algn="ctr"/>
            <a:r>
              <a:rPr lang="zh-CN" altLang="en-US" sz="4800" dirty="0">
                <a:solidFill>
                  <a:schemeClr val="bg1"/>
                </a:solidFill>
                <a:latin typeface="微软雅黑" panose="020B0503020204020204" pitchFamily="34" charset="-122"/>
                <a:ea typeface="微软雅黑" panose="020B0503020204020204" pitchFamily="34" charset="-122"/>
              </a:rPr>
              <a:t>洁净服以及更衣要求</a:t>
            </a:r>
          </a:p>
        </p:txBody>
      </p:sp>
      <p:grpSp>
        <p:nvGrpSpPr>
          <p:cNvPr id="10" name="组合 9"/>
          <p:cNvGrpSpPr/>
          <p:nvPr/>
        </p:nvGrpSpPr>
        <p:grpSpPr>
          <a:xfrm>
            <a:off x="0" y="2095500"/>
            <a:ext cx="4690563" cy="2868071"/>
            <a:chOff x="-31435" y="-9525"/>
            <a:chExt cx="12221173" cy="681990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4149" t="-140" r="188" b="694"/>
            <a:stretch>
              <a:fillRect/>
            </a:stretch>
          </p:blipFill>
          <p:spPr>
            <a:xfrm>
              <a:off x="1162050" y="-9525"/>
              <a:ext cx="9715500" cy="6819900"/>
            </a:xfrm>
            <a:prstGeom prst="rect">
              <a:avLst/>
            </a:prstGeom>
          </p:spPr>
        </p:pic>
        <p:pic>
          <p:nvPicPr>
            <p:cNvPr id="12" name="图片 11"/>
            <p:cNvPicPr>
              <a:picLocks noChangeAspect="1"/>
            </p:cNvPicPr>
            <p:nvPr/>
          </p:nvPicPr>
          <p:blipFill rotWithShape="1">
            <a:blip r:embed="rId4"/>
            <a:srcRect l="-1810"/>
            <a:stretch>
              <a:fillRect/>
            </a:stretch>
          </p:blipFill>
          <p:spPr>
            <a:xfrm>
              <a:off x="10582275" y="-9525"/>
              <a:ext cx="1607463" cy="6810375"/>
            </a:xfrm>
            <a:prstGeom prst="rect">
              <a:avLst/>
            </a:prstGeom>
          </p:spPr>
        </p:pic>
        <p:pic>
          <p:nvPicPr>
            <p:cNvPr id="13" name="图片 12"/>
            <p:cNvPicPr>
              <a:picLocks noChangeAspect="1"/>
            </p:cNvPicPr>
            <p:nvPr/>
          </p:nvPicPr>
          <p:blipFill rotWithShape="1">
            <a:blip r:embed="rId4"/>
            <a:srcRect l="-1810"/>
            <a:stretch>
              <a:fillRect/>
            </a:stretch>
          </p:blipFill>
          <p:spPr>
            <a:xfrm>
              <a:off x="-31435" y="0"/>
              <a:ext cx="1607463" cy="6810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114"/>
                                        </p:tgtEl>
                                        <p:attrNameLst>
                                          <p:attrName>style.visibility</p:attrName>
                                        </p:attrNameLst>
                                      </p:cBhvr>
                                      <p:to>
                                        <p:strVal val="visible"/>
                                      </p:to>
                                    </p:set>
                                    <p:set>
                                      <p:cBhvr>
                                        <p:cTn id="12" dur="455" fill="hold">
                                          <p:stCondLst>
                                            <p:cond delay="0"/>
                                          </p:stCondLst>
                                        </p:cTn>
                                        <p:tgtEl>
                                          <p:spTgt spid="114"/>
                                        </p:tgtEl>
                                        <p:attrNameLst>
                                          <p:attrName>style.rotation</p:attrName>
                                        </p:attrNameLst>
                                      </p:cBhvr>
                                      <p:to>
                                        <p:strVal val="-45.0"/>
                                      </p:to>
                                    </p:set>
                                    <p:anim calcmode="lin" valueType="num">
                                      <p:cBhvr>
                                        <p:cTn id="13" dur="455" fill="hold">
                                          <p:stCondLst>
                                            <p:cond delay="455"/>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612" y="202808"/>
            <a:ext cx="2723823"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二、洁净服以及更衣要求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238964" y="893433"/>
            <a:ext cx="10325100" cy="1477328"/>
          </a:xfrm>
          <a:prstGeom prst="rect">
            <a:avLst/>
          </a:prstGeom>
        </p:spPr>
        <p:txBody>
          <a:bodyPr wrap="square">
            <a:spAutoFit/>
          </a:bodyPr>
          <a:lstStyle/>
          <a:p>
            <a:pPr algn="just">
              <a:lnSpc>
                <a:spcPct val="150000"/>
              </a:lnSpc>
              <a:buFont typeface="Wingdings" panose="05000000000000000000" pitchFamily="2" charset="2"/>
              <a:buChar char="l"/>
            </a:pPr>
            <a:r>
              <a:rPr lang="zh-CN" altLang="en-US" sz="3200" dirty="0">
                <a:latin typeface="楷体" panose="02010609060101010101" pitchFamily="49" charset="-122"/>
                <a:ea typeface="楷体" panose="02010609060101010101" pitchFamily="49" charset="-122"/>
              </a:rPr>
              <a:t>洁净服的作用：</a:t>
            </a:r>
          </a:p>
          <a:p>
            <a:pPr algn="just">
              <a:lnSpc>
                <a:spcPct val="150000"/>
              </a:lnSpc>
            </a:pPr>
            <a:r>
              <a:rPr lang="zh-CN" altLang="en-US" sz="2800" dirty="0">
                <a:latin typeface="楷体" panose="02010609060101010101" pitchFamily="49" charset="-122"/>
                <a:ea typeface="楷体" panose="02010609060101010101" pitchFamily="49" charset="-122"/>
              </a:rPr>
              <a:t>    </a:t>
            </a:r>
            <a:r>
              <a:rPr lang="zh-CN" altLang="en-US" sz="2400" dirty="0">
                <a:solidFill>
                  <a:srgbClr val="FF0000"/>
                </a:solidFill>
                <a:latin typeface="楷体" panose="02010609060101010101" pitchFamily="49" charset="-122"/>
                <a:ea typeface="楷体" panose="02010609060101010101" pitchFamily="49" charset="-122"/>
              </a:rPr>
              <a:t>遮挡人体脱落的微粒和微生物对洁净区造成污染</a:t>
            </a:r>
            <a:r>
              <a:rPr lang="zh-CN" altLang="en-US" sz="2400" dirty="0" smtClean="0">
                <a:solidFill>
                  <a:srgbClr val="FF0000"/>
                </a:solidFill>
                <a:latin typeface="楷体" panose="02010609060101010101" pitchFamily="49" charset="-122"/>
                <a:ea typeface="楷体" panose="02010609060101010101" pitchFamily="49" charset="-122"/>
              </a:rPr>
              <a:t>！</a:t>
            </a:r>
            <a:endParaRPr lang="zh-CN" altLang="en-US" sz="2400" dirty="0">
              <a:solidFill>
                <a:srgbClr val="FF0000"/>
              </a:solidFill>
              <a:latin typeface="楷体" panose="02010609060101010101" pitchFamily="49" charset="-122"/>
              <a:ea typeface="楷体" panose="02010609060101010101" pitchFamily="49" charset="-122"/>
            </a:endParaRPr>
          </a:p>
        </p:txBody>
      </p:sp>
      <p:grpSp>
        <p:nvGrpSpPr>
          <p:cNvPr id="4" name="组合 3"/>
          <p:cNvGrpSpPr/>
          <p:nvPr/>
        </p:nvGrpSpPr>
        <p:grpSpPr>
          <a:xfrm>
            <a:off x="1281114" y="2562221"/>
            <a:ext cx="9272588" cy="1122549"/>
            <a:chOff x="1281114" y="2417034"/>
            <a:chExt cx="9272588" cy="886742"/>
          </a:xfrm>
        </p:grpSpPr>
        <p:grpSp>
          <p:nvGrpSpPr>
            <p:cNvPr id="7" name="组合 6"/>
            <p:cNvGrpSpPr/>
            <p:nvPr/>
          </p:nvGrpSpPr>
          <p:grpSpPr>
            <a:xfrm>
              <a:off x="1281114" y="2417034"/>
              <a:ext cx="9272588" cy="886742"/>
              <a:chOff x="695326" y="1326633"/>
              <a:chExt cx="9508169" cy="1598312"/>
            </a:xfrm>
          </p:grpSpPr>
          <p:sp>
            <p:nvSpPr>
              <p:cNvPr id="10" name="任意多边形 9"/>
              <p:cNvSpPr/>
              <p:nvPr/>
            </p:nvSpPr>
            <p:spPr>
              <a:xfrm rot="5400000">
                <a:off x="5872167" y="-1406384"/>
                <a:ext cx="1584174" cy="7078483"/>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11" name="组合 10"/>
              <p:cNvGrpSpPr/>
              <p:nvPr/>
            </p:nvGrpSpPr>
            <p:grpSpPr>
              <a:xfrm>
                <a:off x="695326" y="1326633"/>
                <a:ext cx="2878018" cy="1584178"/>
                <a:chOff x="695326" y="1326633"/>
                <a:chExt cx="2878018" cy="1584178"/>
              </a:xfrm>
            </p:grpSpPr>
            <p:sp>
              <p:nvSpPr>
                <p:cNvPr id="12" name="同侧圆角矩形 11"/>
                <p:cNvSpPr/>
                <p:nvPr/>
              </p:nvSpPr>
              <p:spPr>
                <a:xfrm rot="16200000">
                  <a:off x="1118080" y="903879"/>
                  <a:ext cx="1584178" cy="242968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等腰三角形 12"/>
                <p:cNvSpPr/>
                <p:nvPr/>
              </p:nvSpPr>
              <p:spPr>
                <a:xfrm rot="5400000">
                  <a:off x="3187584" y="1912274"/>
                  <a:ext cx="318920" cy="452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sp>
          <p:nvSpPr>
            <p:cNvPr id="8" name="TextBox 26"/>
            <p:cNvSpPr txBox="1"/>
            <p:nvPr/>
          </p:nvSpPr>
          <p:spPr>
            <a:xfrm>
              <a:off x="1575730" y="2503877"/>
              <a:ext cx="1832580" cy="680746"/>
            </a:xfrm>
            <a:prstGeom prst="rect">
              <a:avLst/>
            </a:prstGeom>
            <a:noFill/>
          </p:spPr>
          <p:txBody>
            <a:bodyPr wrap="square" lIns="0" tIns="0" rIns="0" bIns="0" rtlCol="0">
              <a:spAutoFit/>
            </a:bodyPr>
            <a:lstStyle/>
            <a:p>
              <a:pPr algn="ctr"/>
              <a:r>
                <a:rPr lang="zh-CN" altLang="en-US" sz="2800" dirty="0">
                  <a:solidFill>
                    <a:schemeClr val="bg1"/>
                  </a:solidFill>
                  <a:latin typeface="楷体" panose="02010609060101010101" pitchFamily="49" charset="-122"/>
                  <a:ea typeface="楷体" panose="02010609060101010101" pitchFamily="49" charset="-122"/>
                </a:rPr>
                <a:t>材质要求</a:t>
              </a:r>
              <a:endParaRPr lang="zh-CN" altLang="en-US"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dirty="0" smtClean="0">
                  <a:solidFill>
                    <a:schemeClr val="bg1"/>
                  </a:solidFill>
                  <a:latin typeface="楷体" panose="02010609060101010101" pitchFamily="49" charset="-122"/>
                  <a:ea typeface="楷体" panose="02010609060101010101" pitchFamily="49" charset="-122"/>
                </a:rPr>
                <a:t>和颜色区分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TextBox 29"/>
            <p:cNvSpPr txBox="1"/>
            <p:nvPr/>
          </p:nvSpPr>
          <p:spPr>
            <a:xfrm>
              <a:off x="4127949" y="2516033"/>
              <a:ext cx="6176075" cy="656434"/>
            </a:xfrm>
            <a:prstGeom prst="rect">
              <a:avLst/>
            </a:prstGeom>
            <a:noFill/>
          </p:spPr>
          <p:txBody>
            <a:bodyPr wrap="square" lIns="0" tIns="0" rIns="0" bIns="0" rtlCol="0">
              <a:spAutoFit/>
            </a:bodyPr>
            <a:lstStyle/>
            <a:p>
              <a:r>
                <a:rPr lang="zh-CN" altLang="en-US" dirty="0">
                  <a:latin typeface="楷体" panose="02010609060101010101" pitchFamily="49" charset="-122"/>
                  <a:ea typeface="楷体" panose="02010609060101010101" pitchFamily="49" charset="-122"/>
                </a:rPr>
                <a:t>防静电、不起毛的织物制成，不应脱落纤维或</a:t>
              </a:r>
              <a:r>
                <a:rPr lang="zh-CN" altLang="en-US" dirty="0" smtClean="0">
                  <a:latin typeface="楷体" panose="02010609060101010101" pitchFamily="49" charset="-122"/>
                  <a:ea typeface="楷体" panose="02010609060101010101" pitchFamily="49" charset="-122"/>
                </a:rPr>
                <a:t>微粒。</a:t>
              </a:r>
              <a:endParaRPr lang="en-US" altLang="zh-CN" dirty="0" smtClean="0">
                <a:latin typeface="楷体" panose="02010609060101010101" pitchFamily="49" charset="-122"/>
                <a:ea typeface="楷体" panose="02010609060101010101" pitchFamily="49" charset="-122"/>
              </a:endParaRPr>
            </a:p>
            <a:p>
              <a:r>
                <a:rPr lang="zh-CN" altLang="en-US" dirty="0" smtClean="0">
                  <a:latin typeface="楷体" panose="02010609060101010101" pitchFamily="49" charset="-122"/>
                  <a:ea typeface="楷体" panose="02010609060101010101" pitchFamily="49" charset="-122"/>
                </a:rPr>
                <a:t>颜色区分：生产</a:t>
              </a:r>
              <a:r>
                <a:rPr lang="zh-CN" altLang="en-US" dirty="0">
                  <a:latin typeface="楷体" panose="02010609060101010101" pitchFamily="49" charset="-122"/>
                  <a:ea typeface="楷体" panose="02010609060101010101" pitchFamily="49" charset="-122"/>
                </a:rPr>
                <a:t>部</a:t>
              </a:r>
              <a:r>
                <a:rPr lang="zh-CN" altLang="en-US" dirty="0" smtClean="0">
                  <a:latin typeface="楷体" panose="02010609060101010101" pitchFamily="49" charset="-122"/>
                  <a:ea typeface="楷体" panose="02010609060101010101" pitchFamily="49" charset="-122"/>
                </a:rPr>
                <a:t>人员穿</a:t>
              </a:r>
              <a:r>
                <a:rPr lang="zh-CN" altLang="en-US" dirty="0" smtClean="0">
                  <a:solidFill>
                    <a:srgbClr val="FF0000"/>
                  </a:solidFill>
                  <a:latin typeface="楷体" panose="02010609060101010101" pitchFamily="49" charset="-122"/>
                  <a:ea typeface="楷体" panose="02010609060101010101" pitchFamily="49" charset="-122"/>
                </a:rPr>
                <a:t>黄色</a:t>
              </a:r>
              <a:r>
                <a:rPr lang="zh-CN" altLang="en-US" dirty="0">
                  <a:solidFill>
                    <a:srgbClr val="FF0000"/>
                  </a:solidFill>
                  <a:latin typeface="楷体" panose="02010609060101010101" pitchFamily="49" charset="-122"/>
                  <a:ea typeface="楷体" panose="02010609060101010101" pitchFamily="49" charset="-122"/>
                </a:rPr>
                <a:t>条纹连体</a:t>
              </a:r>
              <a:r>
                <a:rPr lang="zh-CN" altLang="en-US" dirty="0" smtClean="0">
                  <a:solidFill>
                    <a:srgbClr val="FF0000"/>
                  </a:solidFill>
                  <a:latin typeface="楷体" panose="02010609060101010101" pitchFamily="49" charset="-122"/>
                  <a:ea typeface="楷体" panose="02010609060101010101" pitchFamily="49" charset="-122"/>
                </a:rPr>
                <a:t>服</a:t>
              </a:r>
              <a:r>
                <a:rPr lang="zh-CN" altLang="en-US" dirty="0" smtClean="0">
                  <a:latin typeface="楷体" panose="02010609060101010101" pitchFamily="49" charset="-122"/>
                  <a:ea typeface="楷体" panose="02010609060101010101" pitchFamily="49" charset="-122"/>
                </a:rPr>
                <a:t>；质量</a:t>
              </a:r>
              <a:r>
                <a:rPr lang="zh-CN" altLang="en-US" dirty="0">
                  <a:latin typeface="楷体" panose="02010609060101010101" pitchFamily="49" charset="-122"/>
                  <a:ea typeface="楷体" panose="02010609060101010101" pitchFamily="49" charset="-122"/>
                </a:rPr>
                <a:t>部</a:t>
              </a:r>
              <a:r>
                <a:rPr lang="zh-CN" altLang="en-US" dirty="0" smtClean="0">
                  <a:latin typeface="楷体" panose="02010609060101010101" pitchFamily="49" charset="-122"/>
                  <a:ea typeface="楷体" panose="02010609060101010101" pitchFamily="49" charset="-122"/>
                </a:rPr>
                <a:t>人员穿</a:t>
              </a:r>
              <a:r>
                <a:rPr lang="zh-CN" altLang="en-US" dirty="0" smtClean="0">
                  <a:solidFill>
                    <a:srgbClr val="FF0000"/>
                  </a:solidFill>
                  <a:latin typeface="楷体" panose="02010609060101010101" pitchFamily="49" charset="-122"/>
                  <a:ea typeface="楷体" panose="02010609060101010101" pitchFamily="49" charset="-122"/>
                </a:rPr>
                <a:t>白色</a:t>
              </a:r>
              <a:r>
                <a:rPr lang="zh-CN" altLang="en-US" dirty="0">
                  <a:solidFill>
                    <a:srgbClr val="FF0000"/>
                  </a:solidFill>
                  <a:latin typeface="楷体" panose="02010609060101010101" pitchFamily="49" charset="-122"/>
                  <a:ea typeface="楷体" panose="02010609060101010101" pitchFamily="49" charset="-122"/>
                </a:rPr>
                <a:t>条纹连体</a:t>
              </a:r>
              <a:r>
                <a:rPr lang="zh-CN" altLang="en-US" dirty="0" smtClean="0">
                  <a:solidFill>
                    <a:srgbClr val="FF0000"/>
                  </a:solidFill>
                  <a:latin typeface="楷体" panose="02010609060101010101" pitchFamily="49" charset="-122"/>
                  <a:ea typeface="楷体" panose="02010609060101010101" pitchFamily="49" charset="-122"/>
                </a:rPr>
                <a:t>服</a:t>
              </a:r>
              <a:r>
                <a:rPr lang="zh-CN" altLang="en-US" dirty="0" smtClean="0">
                  <a:latin typeface="楷体" panose="02010609060101010101" pitchFamily="49" charset="-122"/>
                  <a:ea typeface="楷体" panose="02010609060101010101" pitchFamily="49" charset="-122"/>
                </a:rPr>
                <a:t>；研发</a:t>
              </a:r>
              <a:r>
                <a:rPr lang="zh-CN" altLang="en-US" dirty="0">
                  <a:latin typeface="楷体" panose="02010609060101010101" pitchFamily="49" charset="-122"/>
                  <a:ea typeface="楷体" panose="02010609060101010101" pitchFamily="49" charset="-122"/>
                </a:rPr>
                <a:t>及外来</a:t>
              </a:r>
              <a:r>
                <a:rPr lang="zh-CN" altLang="en-US" dirty="0" smtClean="0">
                  <a:latin typeface="楷体" panose="02010609060101010101" pitchFamily="49" charset="-122"/>
                  <a:ea typeface="楷体" panose="02010609060101010101" pitchFamily="49" charset="-122"/>
                </a:rPr>
                <a:t>人员穿</a:t>
              </a:r>
              <a:r>
                <a:rPr lang="zh-CN" altLang="en-US" dirty="0" smtClean="0">
                  <a:solidFill>
                    <a:srgbClr val="FF0000"/>
                  </a:solidFill>
                  <a:latin typeface="楷体" panose="02010609060101010101" pitchFamily="49" charset="-122"/>
                  <a:ea typeface="楷体" panose="02010609060101010101" pitchFamily="49" charset="-122"/>
                </a:rPr>
                <a:t>蓝色</a:t>
              </a:r>
              <a:r>
                <a:rPr lang="zh-CN" altLang="en-US" dirty="0">
                  <a:solidFill>
                    <a:srgbClr val="FF0000"/>
                  </a:solidFill>
                  <a:latin typeface="楷体" panose="02010609060101010101" pitchFamily="49" charset="-122"/>
                  <a:ea typeface="楷体" panose="02010609060101010101" pitchFamily="49" charset="-122"/>
                </a:rPr>
                <a:t>条纹连体</a:t>
              </a:r>
              <a:r>
                <a:rPr lang="zh-CN" altLang="en-US" dirty="0" smtClean="0">
                  <a:solidFill>
                    <a:srgbClr val="FF0000"/>
                  </a:solidFill>
                  <a:latin typeface="楷体" panose="02010609060101010101" pitchFamily="49" charset="-122"/>
                  <a:ea typeface="楷体" panose="02010609060101010101" pitchFamily="49" charset="-122"/>
                </a:rPr>
                <a:t>服</a:t>
              </a:r>
              <a:r>
                <a:rPr lang="zh-CN" altLang="en-US"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grpSp>
      <p:grpSp>
        <p:nvGrpSpPr>
          <p:cNvPr id="30" name="组合 29"/>
          <p:cNvGrpSpPr/>
          <p:nvPr/>
        </p:nvGrpSpPr>
        <p:grpSpPr>
          <a:xfrm>
            <a:off x="1262065" y="3883839"/>
            <a:ext cx="9291638" cy="1024587"/>
            <a:chOff x="1281114" y="2417034"/>
            <a:chExt cx="9291638" cy="886740"/>
          </a:xfrm>
        </p:grpSpPr>
        <p:grpSp>
          <p:nvGrpSpPr>
            <p:cNvPr id="31" name="组合 30"/>
            <p:cNvGrpSpPr/>
            <p:nvPr/>
          </p:nvGrpSpPr>
          <p:grpSpPr>
            <a:xfrm>
              <a:off x="1281114" y="2417034"/>
              <a:ext cx="9291638" cy="886740"/>
              <a:chOff x="695326" y="1326633"/>
              <a:chExt cx="9527703" cy="1598310"/>
            </a:xfrm>
          </p:grpSpPr>
          <p:sp>
            <p:nvSpPr>
              <p:cNvPr id="34" name="任意多边形 33"/>
              <p:cNvSpPr/>
              <p:nvPr/>
            </p:nvSpPr>
            <p:spPr>
              <a:xfrm rot="5400000">
                <a:off x="5881933" y="-1416152"/>
                <a:ext cx="1584175" cy="7098016"/>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6" name="同侧圆角矩形 35"/>
              <p:cNvSpPr/>
              <p:nvPr/>
            </p:nvSpPr>
            <p:spPr>
              <a:xfrm rot="16200000">
                <a:off x="1118080" y="903879"/>
                <a:ext cx="1584178" cy="242968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32" name="TextBox 26"/>
            <p:cNvSpPr txBox="1"/>
            <p:nvPr/>
          </p:nvSpPr>
          <p:spPr>
            <a:xfrm>
              <a:off x="1617878" y="2653525"/>
              <a:ext cx="1695956" cy="430887"/>
            </a:xfrm>
            <a:prstGeom prst="rect">
              <a:avLst/>
            </a:prstGeom>
            <a:noFill/>
          </p:spPr>
          <p:txBody>
            <a:bodyPr wrap="square" lIns="0" tIns="0" rIns="0" bIns="0" rtlCol="0">
              <a:spAutoFit/>
            </a:bodyPr>
            <a:lstStyle/>
            <a:p>
              <a:pPr algn="ctr"/>
              <a:r>
                <a:rPr lang="zh-CN" altLang="en-US" sz="2800" dirty="0">
                  <a:solidFill>
                    <a:schemeClr val="bg1"/>
                  </a:solidFill>
                  <a:latin typeface="楷体" panose="02010609060101010101" pitchFamily="49" charset="-122"/>
                  <a:ea typeface="楷体" panose="02010609060101010101" pitchFamily="49" charset="-122"/>
                </a:rPr>
                <a:t>洁净要求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3" name="TextBox 29"/>
            <p:cNvSpPr txBox="1"/>
            <p:nvPr/>
          </p:nvSpPr>
          <p:spPr>
            <a:xfrm>
              <a:off x="4127948" y="2604948"/>
              <a:ext cx="6195125" cy="479464"/>
            </a:xfrm>
            <a:prstGeom prst="rect">
              <a:avLst/>
            </a:prstGeom>
            <a:noFill/>
          </p:spPr>
          <p:txBody>
            <a:bodyPr wrap="square" lIns="0" tIns="0" rIns="0" bIns="0" rtlCol="0">
              <a:spAutoFit/>
            </a:bodyPr>
            <a:lstStyle/>
            <a:p>
              <a:r>
                <a:rPr lang="zh-CN" altLang="en-US" dirty="0">
                  <a:latin typeface="楷体" panose="02010609060101010101" pitchFamily="49" charset="-122"/>
                  <a:ea typeface="楷体" panose="02010609060101010101" pitchFamily="49" charset="-122"/>
                </a:rPr>
                <a:t>洁净服应无污迹、无破缝；洁净服的清洗灭菌应遵循操作规程并且应在有效期内使用，</a:t>
              </a:r>
              <a:r>
                <a:rPr lang="zh-CN" altLang="en-US" dirty="0">
                  <a:solidFill>
                    <a:srgbClr val="FF0000"/>
                  </a:solidFill>
                  <a:latin typeface="楷体" panose="02010609060101010101" pitchFamily="49" charset="-122"/>
                  <a:ea typeface="楷体" panose="02010609060101010101" pitchFamily="49" charset="-122"/>
                </a:rPr>
                <a:t>当洁净服被污染时要及时更换洁净服。</a:t>
              </a:r>
            </a:p>
          </p:txBody>
        </p:sp>
      </p:grpSp>
      <p:grpSp>
        <p:nvGrpSpPr>
          <p:cNvPr id="38" name="组合 37"/>
          <p:cNvGrpSpPr/>
          <p:nvPr/>
        </p:nvGrpSpPr>
        <p:grpSpPr>
          <a:xfrm>
            <a:off x="1238965" y="5080390"/>
            <a:ext cx="9314736" cy="1075197"/>
            <a:chOff x="1281114" y="2417034"/>
            <a:chExt cx="9314736" cy="919318"/>
          </a:xfrm>
        </p:grpSpPr>
        <p:grpSp>
          <p:nvGrpSpPr>
            <p:cNvPr id="39" name="组合 38"/>
            <p:cNvGrpSpPr/>
            <p:nvPr/>
          </p:nvGrpSpPr>
          <p:grpSpPr>
            <a:xfrm>
              <a:off x="1281114" y="2417034"/>
              <a:ext cx="9314736" cy="886741"/>
              <a:chOff x="695326" y="1326633"/>
              <a:chExt cx="9551388" cy="1598311"/>
            </a:xfrm>
          </p:grpSpPr>
          <p:sp>
            <p:nvSpPr>
              <p:cNvPr id="42" name="任意多边形 41"/>
              <p:cNvSpPr/>
              <p:nvPr/>
            </p:nvSpPr>
            <p:spPr>
              <a:xfrm rot="5400000">
                <a:off x="5893776" y="-1427995"/>
                <a:ext cx="1584174" cy="7121703"/>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4" name="同侧圆角矩形 43"/>
              <p:cNvSpPr/>
              <p:nvPr/>
            </p:nvSpPr>
            <p:spPr>
              <a:xfrm rot="16200000">
                <a:off x="1118079" y="903880"/>
                <a:ext cx="1584179" cy="242968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40" name="TextBox 26"/>
            <p:cNvSpPr txBox="1"/>
            <p:nvPr/>
          </p:nvSpPr>
          <p:spPr>
            <a:xfrm>
              <a:off x="1617879" y="2474578"/>
              <a:ext cx="1695956" cy="861774"/>
            </a:xfrm>
            <a:prstGeom prst="rect">
              <a:avLst/>
            </a:prstGeom>
            <a:noFill/>
          </p:spPr>
          <p:txBody>
            <a:bodyPr wrap="square" lIns="0" tIns="0" rIns="0" bIns="0" rtlCol="0">
              <a:spAutoFit/>
            </a:bodyPr>
            <a:lstStyle/>
            <a:p>
              <a:pPr algn="ctr"/>
              <a:r>
                <a:rPr lang="zh-CN" altLang="en-US" sz="2800" dirty="0">
                  <a:solidFill>
                    <a:schemeClr val="bg1"/>
                  </a:solidFill>
                  <a:latin typeface="楷体" panose="02010609060101010101" pitchFamily="49" charset="-122"/>
                  <a:ea typeface="楷体" panose="02010609060101010101" pitchFamily="49" charset="-122"/>
                </a:rPr>
                <a:t>清洗、灭菌要求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TextBox 29"/>
            <p:cNvSpPr txBox="1"/>
            <p:nvPr/>
          </p:nvSpPr>
          <p:spPr>
            <a:xfrm>
              <a:off x="4139499" y="2507751"/>
              <a:ext cx="6218225" cy="710521"/>
            </a:xfrm>
            <a:prstGeom prst="rect">
              <a:avLst/>
            </a:prstGeom>
            <a:noFill/>
          </p:spPr>
          <p:txBody>
            <a:bodyPr wrap="square" lIns="0" tIns="0" rIns="0" bIns="0" rtlCol="0">
              <a:spAutoFit/>
            </a:bodyPr>
            <a:lstStyle/>
            <a:p>
              <a:r>
                <a:rPr lang="zh-CN" altLang="en-US" dirty="0">
                  <a:latin typeface="楷体" panose="02010609060101010101" pitchFamily="49" charset="-122"/>
                  <a:ea typeface="楷体" panose="02010609060101010101" pitchFamily="49" charset="-122"/>
                </a:rPr>
                <a:t>不同级别的洁净服应分开清洗</a:t>
              </a:r>
              <a:r>
                <a:rPr lang="zh-CN" altLang="en-US" dirty="0" smtClean="0">
                  <a:latin typeface="楷体" panose="02010609060101010101" pitchFamily="49" charset="-122"/>
                  <a:ea typeface="楷体" panose="02010609060101010101" pitchFamily="49" charset="-122"/>
                </a:rPr>
                <a:t>，穿戴</a:t>
              </a:r>
              <a:r>
                <a:rPr lang="zh-CN" altLang="en-US" dirty="0">
                  <a:latin typeface="楷体" panose="02010609060101010101" pitchFamily="49" charset="-122"/>
                  <a:ea typeface="楷体" panose="02010609060101010101" pitchFamily="49" charset="-122"/>
                </a:rPr>
                <a:t>完后的洁净服需放在指定区域，不得混穿，记录编号并</a:t>
              </a:r>
              <a:r>
                <a:rPr lang="zh-CN" altLang="en-US" dirty="0" smtClean="0">
                  <a:latin typeface="楷体" panose="02010609060101010101" pitchFamily="49" charset="-122"/>
                  <a:ea typeface="楷体" panose="02010609060101010101" pitchFamily="49" charset="-122"/>
                </a:rPr>
                <a:t>登记；</a:t>
              </a:r>
              <a:r>
                <a:rPr lang="zh-CN" altLang="en-US" dirty="0" smtClean="0">
                  <a:solidFill>
                    <a:srgbClr val="FF0000"/>
                  </a:solidFill>
                  <a:latin typeface="楷体" panose="02010609060101010101" pitchFamily="49" charset="-122"/>
                  <a:ea typeface="楷体" panose="02010609060101010101" pitchFamily="49" charset="-122"/>
                </a:rPr>
                <a:t>洁净</a:t>
              </a:r>
              <a:r>
                <a:rPr lang="zh-CN" altLang="en-US" dirty="0">
                  <a:solidFill>
                    <a:srgbClr val="FF0000"/>
                  </a:solidFill>
                  <a:latin typeface="楷体" panose="02010609060101010101" pitchFamily="49" charset="-122"/>
                  <a:ea typeface="楷体" panose="02010609060101010101" pitchFamily="49" charset="-122"/>
                </a:rPr>
                <a:t>服需要每天更换清洗消毒</a:t>
              </a:r>
              <a:r>
                <a:rPr lang="zh-CN" altLang="en-US" dirty="0" smtClean="0">
                  <a:latin typeface="楷体" panose="02010609060101010101" pitchFamily="49" charset="-122"/>
                  <a:ea typeface="楷体" panose="02010609060101010101" pitchFamily="49" charset="-122"/>
                </a:rPr>
                <a:t>，处理好的洁净服叠好放在消毒柜中，生产部负责。</a:t>
              </a:r>
              <a:endParaRPr lang="zh-CN" altLang="en-US" dirty="0">
                <a:latin typeface="楷体" panose="02010609060101010101" pitchFamily="49" charset="-122"/>
                <a:ea typeface="楷体" panose="02010609060101010101" pitchFamily="49" charset="-122"/>
              </a:endParaRPr>
            </a:p>
          </p:txBody>
        </p:sp>
      </p:grpSp>
      <p:sp>
        <p:nvSpPr>
          <p:cNvPr id="46" name="等腰三角形 45"/>
          <p:cNvSpPr/>
          <p:nvPr/>
        </p:nvSpPr>
        <p:spPr>
          <a:xfrm rot="5400000">
            <a:off x="3732321" y="4121591"/>
            <a:ext cx="223989" cy="4413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7" name="等腰三角形 46"/>
          <p:cNvSpPr/>
          <p:nvPr/>
        </p:nvSpPr>
        <p:spPr>
          <a:xfrm rot="5400000">
            <a:off x="3717149" y="5374690"/>
            <a:ext cx="223989" cy="44138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a:blip r:embed="rId3"/>
          <a:stretch>
            <a:fillRect/>
          </a:stretch>
        </p:blipFill>
        <p:spPr>
          <a:xfrm>
            <a:off x="1100137" y="1092201"/>
            <a:ext cx="9844088" cy="5266286"/>
          </a:xfrm>
          <a:prstGeom prst="rect">
            <a:avLst/>
          </a:prstGeom>
        </p:spPr>
      </p:pic>
      <p:sp>
        <p:nvSpPr>
          <p:cNvPr id="7" name="矩形 6"/>
          <p:cNvSpPr/>
          <p:nvPr/>
        </p:nvSpPr>
        <p:spPr>
          <a:xfrm>
            <a:off x="41612" y="202808"/>
            <a:ext cx="2723823"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二、洁净服以及更衣要求</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25090" y="2058218"/>
            <a:ext cx="5123260" cy="674083"/>
          </a:xfrm>
          <a:prstGeom prst="rect">
            <a:avLst/>
          </a:prstGeom>
          <a:solidFill>
            <a:srgbClr val="4681A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楷体" panose="02010609060101010101" pitchFamily="49" charset="-122"/>
                <a:ea typeface="楷体" panose="02010609060101010101" pitchFamily="49" charset="-122"/>
              </a:rPr>
              <a:t>更衣</a:t>
            </a:r>
            <a:r>
              <a:rPr lang="zh-CN" altLang="en-US" sz="2800" dirty="0" smtClean="0">
                <a:solidFill>
                  <a:schemeClr val="bg1"/>
                </a:solidFill>
                <a:latin typeface="楷体" panose="02010609060101010101" pitchFamily="49" charset="-122"/>
                <a:ea typeface="楷体" panose="02010609060101010101" pitchFamily="49" charset="-122"/>
              </a:rPr>
              <a:t>要求</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5953124" y="2812066"/>
            <a:ext cx="5314951" cy="286131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根据</a:t>
            </a:r>
            <a:r>
              <a:rPr lang="zh-CN" altLang="en-US" sz="2000" dirty="0">
                <a:latin typeface="楷体" panose="02010609060101010101" pitchFamily="49" charset="-122"/>
                <a:ea typeface="楷体" panose="02010609060101010101" pitchFamily="49" charset="-122"/>
              </a:rPr>
              <a:t>从上到下的原则进行穿戴；</a:t>
            </a: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正确穿戴洁净服，必须包盖全部头发、胡须及脚部，并能阻留人体脱落物；</a:t>
            </a: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口罩要罩住口鼻；头套帽子要罩住全部头发</a:t>
            </a:r>
            <a:r>
              <a:rPr lang="zh-CN" altLang="en-US" sz="2000" dirty="0" smtClean="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洁净鞋应能遮盖住全脚。并定期按规定清洗；</a:t>
            </a:r>
          </a:p>
          <a:p>
            <a:pPr marL="285750" indent="-285750">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离开洁净室，必须脱掉洁净服。 </a:t>
            </a:r>
          </a:p>
        </p:txBody>
      </p:sp>
      <p:sp>
        <p:nvSpPr>
          <p:cNvPr id="7" name="文本框 6"/>
          <p:cNvSpPr txBox="1"/>
          <p:nvPr/>
        </p:nvSpPr>
        <p:spPr>
          <a:xfrm>
            <a:off x="725090" y="2818464"/>
            <a:ext cx="5123260" cy="2400657"/>
          </a:xfrm>
          <a:prstGeom prst="rect">
            <a:avLst/>
          </a:prstGeom>
          <a:solidFill>
            <a:schemeClr val="bg1"/>
          </a:solidFill>
        </p:spPr>
        <p:txBody>
          <a:bodyPr wrap="square" rtlCol="0">
            <a:spAutoFit/>
          </a:bodyPr>
          <a:lstStyle/>
          <a:p>
            <a:pPr marL="180975" indent="-180975">
              <a:lnSpc>
                <a:spcPct val="150000"/>
              </a:lnSpc>
              <a:buFont typeface="Wingdings" panose="05000000000000000000" pitchFamily="2" charset="2"/>
              <a:buChar char="Ø"/>
            </a:pPr>
            <a:r>
              <a:rPr lang="zh-CN" altLang="en-US" sz="2000" dirty="0" smtClean="0">
                <a:latin typeface="楷体" panose="02010609060101010101" pitchFamily="49" charset="-122"/>
                <a:ea typeface="楷体" panose="02010609060101010101" pitchFamily="49" charset="-122"/>
              </a:rPr>
              <a:t>更衣</a:t>
            </a:r>
            <a:r>
              <a:rPr lang="zh-CN" altLang="en-US" sz="2000" dirty="0">
                <a:latin typeface="楷体" panose="02010609060101010101" pitchFamily="49" charset="-122"/>
                <a:ea typeface="楷体" panose="02010609060101010101" pitchFamily="49" charset="-122"/>
              </a:rPr>
              <a:t>前要清洗手部、消毒手部     </a:t>
            </a:r>
          </a:p>
          <a:p>
            <a:pPr marL="180975" indent="-180975">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洁净服不能接触到墙面、地面</a:t>
            </a:r>
          </a:p>
          <a:p>
            <a:pPr marL="180975" indent="-180975">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穿戴洁净服时戴手套进行更衣（二更）</a:t>
            </a:r>
          </a:p>
          <a:p>
            <a:pPr marL="180975" indent="-180975">
              <a:lnSpc>
                <a:spcPct val="150000"/>
              </a:lnSpc>
              <a:buFont typeface="Wingdings" panose="05000000000000000000" pitchFamily="2" charset="2"/>
              <a:buChar char="Ø"/>
            </a:pPr>
            <a:r>
              <a:rPr lang="zh-CN" altLang="en-US" sz="2000" dirty="0">
                <a:latin typeface="楷体" panose="02010609060101010101" pitchFamily="49" charset="-122"/>
                <a:ea typeface="楷体" panose="02010609060101010101" pitchFamily="49" charset="-122"/>
              </a:rPr>
              <a:t>更衣结束后要对着镜子看看是否穿戴</a:t>
            </a:r>
            <a:r>
              <a:rPr lang="zh-CN" altLang="en-US" sz="2000" dirty="0" smtClean="0">
                <a:latin typeface="楷体" panose="02010609060101010101" pitchFamily="49" charset="-122"/>
                <a:ea typeface="楷体" panose="02010609060101010101" pitchFamily="49" charset="-122"/>
              </a:rPr>
              <a:t>整齐，不能</a:t>
            </a:r>
            <a:r>
              <a:rPr lang="zh-CN" altLang="en-US" sz="2000" dirty="0">
                <a:latin typeface="楷体" panose="02010609060101010101" pitchFamily="49" charset="-122"/>
                <a:ea typeface="楷体" panose="02010609060101010101" pitchFamily="49" charset="-122"/>
              </a:rPr>
              <a:t>有裸露的皮肤、头发、衣物</a:t>
            </a:r>
            <a:r>
              <a:rPr lang="zh-CN" altLang="en-US" sz="2000" dirty="0" smtClean="0">
                <a:latin typeface="楷体" panose="02010609060101010101" pitchFamily="49" charset="-122"/>
                <a:ea typeface="楷体" panose="02010609060101010101" pitchFamily="49" charset="-122"/>
              </a:rPr>
              <a:t>等。</a:t>
            </a:r>
            <a:endParaRPr lang="zh-CN" altLang="en-US" sz="2000" dirty="0">
              <a:latin typeface="楷体" panose="02010609060101010101" pitchFamily="49" charset="-122"/>
              <a:ea typeface="楷体" panose="02010609060101010101" pitchFamily="49" charset="-122"/>
            </a:endParaRPr>
          </a:p>
        </p:txBody>
      </p:sp>
      <p:sp>
        <p:nvSpPr>
          <p:cNvPr id="8" name="文本框 7"/>
          <p:cNvSpPr txBox="1"/>
          <p:nvPr/>
        </p:nvSpPr>
        <p:spPr>
          <a:xfrm>
            <a:off x="3990975" y="980615"/>
            <a:ext cx="4800600"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洁净服更衣要求和原则</a:t>
            </a:r>
            <a:endParaRPr lang="zh-CN" altLang="en-US" sz="3200" dirty="0">
              <a:latin typeface="楷体" panose="02010609060101010101" pitchFamily="49" charset="-122"/>
              <a:ea typeface="楷体" panose="02010609060101010101" pitchFamily="49" charset="-122"/>
            </a:endParaRPr>
          </a:p>
        </p:txBody>
      </p:sp>
      <p:sp>
        <p:nvSpPr>
          <p:cNvPr id="10" name="矩形 9"/>
          <p:cNvSpPr/>
          <p:nvPr/>
        </p:nvSpPr>
        <p:spPr>
          <a:xfrm>
            <a:off x="5953124" y="2053076"/>
            <a:ext cx="5314951" cy="674083"/>
          </a:xfrm>
          <a:prstGeom prst="rect">
            <a:avLst/>
          </a:prstGeom>
          <a:solidFill>
            <a:srgbClr val="4681A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1"/>
                </a:solidFill>
                <a:latin typeface="楷体" panose="02010609060101010101" pitchFamily="49" charset="-122"/>
                <a:ea typeface="楷体" panose="02010609060101010101" pitchFamily="49" charset="-122"/>
              </a:rPr>
              <a:t>更衣原则</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11" name="矩形 10"/>
          <p:cNvSpPr/>
          <p:nvPr/>
        </p:nvSpPr>
        <p:spPr>
          <a:xfrm>
            <a:off x="41612" y="202808"/>
            <a:ext cx="2723823"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二、洁净服以及更衣要求</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90563" y="2095500"/>
            <a:ext cx="7501437" cy="2868071"/>
          </a:xfrm>
          <a:prstGeom prst="rect">
            <a:avLst/>
          </a:prstGeom>
          <a:solidFill>
            <a:srgbClr val="46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文本框 9"/>
          <p:cNvSpPr txBox="1"/>
          <p:nvPr/>
        </p:nvSpPr>
        <p:spPr>
          <a:xfrm>
            <a:off x="5504711" y="3019611"/>
            <a:ext cx="6163413" cy="738664"/>
          </a:xfrm>
          <a:prstGeom prst="rect">
            <a:avLst/>
          </a:prstGeom>
          <a:noFill/>
        </p:spPr>
        <p:txBody>
          <a:bodyPr wrap="square" lIns="0" tIns="0" rIns="0" bIns="0" rtlCol="0">
            <a:spAutoFit/>
          </a:bodyPr>
          <a:lstStyle/>
          <a:p>
            <a:pPr marL="0" lvl="1" algn="ctr"/>
            <a:r>
              <a:rPr lang="zh-CN" altLang="en-US" sz="4800" dirty="0">
                <a:solidFill>
                  <a:schemeClr val="bg1"/>
                </a:solidFill>
                <a:latin typeface="微软雅黑" panose="020B0503020204020204" pitchFamily="34" charset="-122"/>
                <a:ea typeface="微软雅黑" panose="020B0503020204020204" pitchFamily="34" charset="-122"/>
              </a:rPr>
              <a:t>洁净室内人员行为规范</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2866"/>
            <a:ext cx="4690563" cy="2870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114"/>
                                        </p:tgtEl>
                                        <p:attrNameLst>
                                          <p:attrName>style.visibility</p:attrName>
                                        </p:attrNameLst>
                                      </p:cBhvr>
                                      <p:to>
                                        <p:strVal val="visible"/>
                                      </p:to>
                                    </p:set>
                                    <p:set>
                                      <p:cBhvr>
                                        <p:cTn id="12" dur="455" fill="hold">
                                          <p:stCondLst>
                                            <p:cond delay="0"/>
                                          </p:stCondLst>
                                        </p:cTn>
                                        <p:tgtEl>
                                          <p:spTgt spid="114"/>
                                        </p:tgtEl>
                                        <p:attrNameLst>
                                          <p:attrName>style.rotation</p:attrName>
                                        </p:attrNameLst>
                                      </p:cBhvr>
                                      <p:to>
                                        <p:strVal val="-45.0"/>
                                      </p:to>
                                    </p:set>
                                    <p:anim calcmode="lin" valueType="num">
                                      <p:cBhvr>
                                        <p:cTn id="13" dur="455" fill="hold">
                                          <p:stCondLst>
                                            <p:cond delay="455"/>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63" y="215384"/>
            <a:ext cx="2954655"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三、洁净室内人员行为规范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Rectangle 3"/>
          <p:cNvSpPr txBox="1"/>
          <p:nvPr/>
        </p:nvSpPr>
        <p:spPr>
          <a:xfrm>
            <a:off x="619125" y="977900"/>
            <a:ext cx="10515600" cy="5708650"/>
          </a:xfrm>
          <a:prstGeom prst="rect">
            <a:avLst/>
          </a:prstGeom>
        </p:spPr>
        <p:txBody>
          <a:bodyPr vert="horz" wrap="square"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70000"/>
              </a:lnSpc>
              <a:spcBef>
                <a:spcPts val="0"/>
              </a:spcBef>
              <a:buFont typeface="Wingdings" panose="05000000000000000000" pitchFamily="2" charset="2"/>
              <a:buChar char="l"/>
            </a:pPr>
            <a:r>
              <a:rPr lang="zh-CN" altLang="en-US" sz="2800" dirty="0" smtClean="0">
                <a:solidFill>
                  <a:schemeClr val="tx1"/>
                </a:solidFill>
                <a:latin typeface="楷体" panose="02010609060101010101" pitchFamily="49" charset="-122"/>
                <a:ea typeface="楷体" panose="02010609060101010101" pitchFamily="49" charset="-122"/>
              </a:rPr>
              <a:t>人员操作：</a:t>
            </a:r>
            <a:endParaRPr lang="en-US" altLang="zh-CN" sz="2800" dirty="0" smtClean="0">
              <a:solidFill>
                <a:schemeClr val="tx1"/>
              </a:solidFill>
              <a:latin typeface="楷体" panose="02010609060101010101" pitchFamily="49" charset="-122"/>
              <a:ea typeface="楷体" panose="02010609060101010101" pitchFamily="49" charset="-122"/>
            </a:endParaRPr>
          </a:p>
          <a:p>
            <a:pPr indent="361950">
              <a:lnSpc>
                <a:spcPct val="150000"/>
              </a:lnSpc>
              <a:spcBef>
                <a:spcPts val="0"/>
              </a:spcBef>
              <a:buFont typeface="Wingdings" panose="05000000000000000000" pitchFamily="2" charset="2"/>
              <a:buNone/>
            </a:pPr>
            <a:r>
              <a:rPr lang="zh-CN" altLang="en-US" sz="2000" dirty="0" smtClean="0">
                <a:solidFill>
                  <a:srgbClr val="FF0000"/>
                </a:solidFill>
                <a:latin typeface="楷体" panose="02010609060101010101" pitchFamily="49" charset="-122"/>
                <a:ea typeface="楷体" panose="02010609060101010101" pitchFamily="49" charset="-122"/>
              </a:rPr>
              <a:t>动作要轻缓，不要在洁净区快速走动、转身。</a:t>
            </a:r>
          </a:p>
          <a:p>
            <a:pPr indent="361950">
              <a:lnSpc>
                <a:spcPct val="150000"/>
              </a:lnSpc>
              <a:spcBef>
                <a:spcPts val="0"/>
              </a:spcBef>
            </a:pPr>
            <a:r>
              <a:rPr lang="zh-CN" altLang="en-US" sz="2000" dirty="0" smtClean="0">
                <a:solidFill>
                  <a:srgbClr val="FF0000"/>
                </a:solidFill>
                <a:latin typeface="楷体" panose="02010609060101010101" pitchFamily="49" charset="-122"/>
                <a:ea typeface="楷体" panose="02010609060101010101" pitchFamily="49" charset="-122"/>
                <a:hlinkMouseOver r:id="" action="ppaction://noaction">
                  <a:snd r:embed="rId3" name="06A.WAV"/>
                </a:hlinkMouseOver>
              </a:rPr>
              <a:t>在百级无菌区域快速的动作会产生不被接受的紊流，这种动作会破坏单向流，对无菌区域造成干扰，影响洁净室的洁净度。</a:t>
            </a:r>
            <a:endParaRPr lang="zh-CN" altLang="en-US" sz="2000" dirty="0" smtClean="0">
              <a:solidFill>
                <a:srgbClr val="FF0000"/>
              </a:solidFill>
              <a:latin typeface="楷体" panose="02010609060101010101" pitchFamily="49" charset="-122"/>
              <a:ea typeface="楷体" panose="02010609060101010101" pitchFamily="49" charset="-122"/>
            </a:endParaRPr>
          </a:p>
          <a:p>
            <a:pPr>
              <a:lnSpc>
                <a:spcPct val="170000"/>
              </a:lnSpc>
              <a:spcBef>
                <a:spcPts val="0"/>
              </a:spcBef>
              <a:buFont typeface="Wingdings" panose="05000000000000000000" pitchFamily="2" charset="2"/>
              <a:buChar char="l"/>
            </a:pPr>
            <a:r>
              <a:rPr lang="zh-CN" altLang="en-US" sz="2800" dirty="0">
                <a:solidFill>
                  <a:schemeClr val="tx1"/>
                </a:solidFill>
                <a:latin typeface="楷体" panose="02010609060101010101" pitchFamily="49" charset="-122"/>
                <a:ea typeface="楷体" panose="02010609060101010101" pitchFamily="49" charset="-122"/>
              </a:rPr>
              <a:t>物料搬运：</a:t>
            </a:r>
            <a:endParaRPr lang="en-US" altLang="zh-CN" sz="2800" dirty="0">
              <a:solidFill>
                <a:schemeClr val="tx1"/>
              </a:solidFill>
              <a:latin typeface="楷体" panose="02010609060101010101" pitchFamily="49" charset="-122"/>
              <a:ea typeface="楷体" panose="02010609060101010101" pitchFamily="49" charset="-122"/>
            </a:endParaRPr>
          </a:p>
          <a:p>
            <a:pPr indent="361950">
              <a:lnSpc>
                <a:spcPct val="150000"/>
              </a:lnSpc>
              <a:spcBef>
                <a:spcPts val="0"/>
              </a:spcBef>
            </a:pPr>
            <a:r>
              <a:rPr lang="zh-CN" altLang="en-US" sz="2000" dirty="0">
                <a:solidFill>
                  <a:srgbClr val="FF0000"/>
                </a:solidFill>
                <a:latin typeface="楷体" panose="02010609060101010101" pitchFamily="49" charset="-122"/>
                <a:ea typeface="楷体" panose="02010609060101010101" pitchFamily="49" charset="-122"/>
              </a:rPr>
              <a:t>避免物料敞口搬运，将手放在物料底部或侧面，且将物料总放在腰部以上位置以避免污染。</a:t>
            </a:r>
            <a:endParaRPr lang="en-US" altLang="zh-CN" sz="2000" dirty="0">
              <a:solidFill>
                <a:srgbClr val="FF0000"/>
              </a:solidFill>
              <a:latin typeface="楷体" panose="02010609060101010101" pitchFamily="49" charset="-122"/>
              <a:ea typeface="楷体" panose="02010609060101010101" pitchFamily="49" charset="-122"/>
            </a:endParaRPr>
          </a:p>
          <a:p>
            <a:pPr>
              <a:lnSpc>
                <a:spcPct val="170000"/>
              </a:lnSpc>
              <a:spcBef>
                <a:spcPts val="0"/>
              </a:spcBef>
              <a:buFont typeface="Wingdings" panose="05000000000000000000" pitchFamily="2" charset="2"/>
              <a:buChar char="l"/>
            </a:pPr>
            <a:r>
              <a:rPr lang="zh-CN" altLang="en-US" sz="2800" dirty="0">
                <a:solidFill>
                  <a:schemeClr val="tx1"/>
                </a:solidFill>
                <a:latin typeface="楷体" panose="02010609060101010101" pitchFamily="49" charset="-122"/>
                <a:ea typeface="楷体" panose="02010609060101010101" pitchFamily="49" charset="-122"/>
              </a:rPr>
              <a:t>人员所处的位置：</a:t>
            </a:r>
          </a:p>
          <a:p>
            <a:pPr indent="361950">
              <a:lnSpc>
                <a:spcPct val="150000"/>
              </a:lnSpc>
              <a:spcBef>
                <a:spcPts val="0"/>
              </a:spcBef>
            </a:pPr>
            <a:r>
              <a:rPr lang="zh-CN" altLang="en-US" sz="2000" dirty="0">
                <a:solidFill>
                  <a:srgbClr val="FF0000"/>
                </a:solidFill>
                <a:latin typeface="楷体" panose="02010609060101010101" pitchFamily="49" charset="-122"/>
                <a:ea typeface="楷体" panose="02010609060101010101" pitchFamily="49" charset="-122"/>
              </a:rPr>
              <a:t>人要处在下风口，避免俯身于敞口物料的上方。</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63" y="215384"/>
            <a:ext cx="2954655"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三、洁净室内人员行为规范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76300" y="788646"/>
            <a:ext cx="10077450" cy="5790565"/>
          </a:xfrm>
          <a:prstGeom prst="rect">
            <a:avLst/>
          </a:prstGeom>
        </p:spPr>
        <p:txBody>
          <a:bodyPr wrap="square">
            <a:spAutoFit/>
          </a:bodyPr>
          <a:lstStyle/>
          <a:p>
            <a:pPr>
              <a:lnSpc>
                <a:spcPct val="170000"/>
              </a:lnSpc>
              <a:buFont typeface="Wingdings" panose="05000000000000000000" pitchFamily="2" charset="2"/>
              <a:buChar char="l"/>
            </a:pPr>
            <a:r>
              <a:rPr lang="zh-CN" altLang="en-US" sz="2800" dirty="0">
                <a:latin typeface="楷体" panose="02010609060101010101" pitchFamily="49" charset="-122"/>
                <a:ea typeface="楷体" panose="02010609060101010101" pitchFamily="49" charset="-122"/>
              </a:rPr>
              <a:t>交谈</a:t>
            </a:r>
          </a:p>
          <a:p>
            <a:pPr indent="361950">
              <a:lnSpc>
                <a:spcPct val="150000"/>
              </a:lnSpc>
            </a:pPr>
            <a:r>
              <a:rPr lang="zh-CN" altLang="en-US" sz="2000" dirty="0">
                <a:solidFill>
                  <a:srgbClr val="FF0000"/>
                </a:solidFill>
                <a:latin typeface="楷体" panose="02010609060101010101" pitchFamily="49" charset="-122"/>
                <a:ea typeface="楷体" panose="02010609060101010101" pitchFamily="49" charset="-122"/>
              </a:rPr>
              <a:t>必要时才讲话，在接近关键区域时，要避免讲话；</a:t>
            </a:r>
          </a:p>
          <a:p>
            <a:pPr>
              <a:lnSpc>
                <a:spcPct val="170000"/>
              </a:lnSpc>
              <a:buFont typeface="Wingdings" panose="05000000000000000000" pitchFamily="2" charset="2"/>
              <a:buChar char="l"/>
            </a:pPr>
            <a:r>
              <a:rPr lang="zh-CN" altLang="en-US" sz="2800" dirty="0" smtClean="0">
                <a:latin typeface="楷体" panose="02010609060101010101" pitchFamily="49" charset="-122"/>
                <a:ea typeface="楷体" panose="02010609060101010101" pitchFamily="49" charset="-122"/>
              </a:rPr>
              <a:t>手部的消毒</a:t>
            </a:r>
            <a:endParaRPr lang="zh-CN" altLang="en-US" sz="2800" dirty="0">
              <a:latin typeface="楷体" panose="02010609060101010101" pitchFamily="49" charset="-122"/>
              <a:ea typeface="楷体" panose="02010609060101010101" pitchFamily="49" charset="-122"/>
            </a:endParaRPr>
          </a:p>
          <a:p>
            <a:pPr indent="361950">
              <a:lnSpc>
                <a:spcPct val="150000"/>
              </a:lnSpc>
            </a:pPr>
            <a:r>
              <a:rPr lang="zh-CN" altLang="en-US" sz="2000" dirty="0">
                <a:latin typeface="楷体" panose="02010609060101010101" pitchFamily="49" charset="-122"/>
                <a:ea typeface="楷体" panose="02010609060101010101" pitchFamily="49" charset="-122"/>
              </a:rPr>
              <a:t>定时或及时的消毒手部，在关键操作之前、填写记录后、手弄脏后进行且手部消毒液应自然晾干，在喷洒消毒液时应避免对产品造成污染。</a:t>
            </a:r>
            <a:endParaRPr lang="en-US" altLang="zh-CN" sz="2000" dirty="0">
              <a:latin typeface="楷体" panose="02010609060101010101" pitchFamily="49" charset="-122"/>
              <a:ea typeface="楷体" panose="02010609060101010101" pitchFamily="49" charset="-122"/>
            </a:endParaRPr>
          </a:p>
          <a:p>
            <a:pPr>
              <a:lnSpc>
                <a:spcPct val="170000"/>
              </a:lnSpc>
              <a:buFont typeface="Wingdings" panose="05000000000000000000" pitchFamily="2" charset="2"/>
              <a:buChar char="l"/>
            </a:pPr>
            <a:r>
              <a:rPr lang="zh-CN" altLang="en-US" sz="2800" dirty="0">
                <a:latin typeface="楷体" panose="02010609060101010101" pitchFamily="49" charset="-122"/>
                <a:ea typeface="楷体" panose="02010609060101010101" pitchFamily="49" charset="-122"/>
              </a:rPr>
              <a:t>人员非操作时  </a:t>
            </a:r>
          </a:p>
          <a:p>
            <a:pPr indent="361950">
              <a:lnSpc>
                <a:spcPct val="150000"/>
              </a:lnSpc>
            </a:pPr>
            <a:r>
              <a:rPr lang="zh-CN" altLang="en-US" sz="2000" dirty="0">
                <a:latin typeface="楷体" panose="02010609060101010101" pitchFamily="49" charset="-122"/>
                <a:ea typeface="楷体" panose="02010609060101010101" pitchFamily="49" charset="-122"/>
              </a:rPr>
              <a:t>不能随意走动，尽量避免讲话，应将前臂和双手放在前面，减少动作。</a:t>
            </a:r>
          </a:p>
          <a:p>
            <a:pPr>
              <a:lnSpc>
                <a:spcPct val="170000"/>
              </a:lnSpc>
              <a:buFont typeface="Wingdings" panose="05000000000000000000" pitchFamily="2" charset="2"/>
              <a:buChar char="l"/>
            </a:pPr>
            <a:r>
              <a:rPr lang="zh-CN" altLang="en-US" sz="2800" dirty="0">
                <a:latin typeface="楷体" panose="02010609060101010101" pitchFamily="49" charset="-122"/>
                <a:ea typeface="楷体" panose="02010609060101010101" pitchFamily="49" charset="-122"/>
              </a:rPr>
              <a:t>物品的放置   </a:t>
            </a:r>
          </a:p>
          <a:p>
            <a:pPr indent="361950">
              <a:lnSpc>
                <a:spcPct val="150000"/>
              </a:lnSpc>
            </a:pPr>
            <a:r>
              <a:rPr lang="zh-CN" altLang="en-US" sz="2000" dirty="0">
                <a:solidFill>
                  <a:srgbClr val="FF0000"/>
                </a:solidFill>
                <a:latin typeface="楷体" panose="02010609060101010101" pitchFamily="49" charset="-122"/>
                <a:ea typeface="楷体" panose="02010609060101010101" pitchFamily="49" charset="-122"/>
              </a:rPr>
              <a:t>物品要放置于规定的位置，不能随便移动固定的设备设施，不能在工作台上滑动物品，保持工作台面整洁卫生</a:t>
            </a:r>
            <a:r>
              <a:rPr lang="zh-CN" altLang="en-US" sz="2000" dirty="0" smtClean="0">
                <a:solidFill>
                  <a:srgbClr val="FF0000"/>
                </a:solidFill>
                <a:latin typeface="楷体" panose="02010609060101010101" pitchFamily="49" charset="-122"/>
                <a:ea typeface="楷体" panose="02010609060101010101" pitchFamily="49" charset="-122"/>
              </a:rPr>
              <a:t>。</a:t>
            </a:r>
            <a:endParaRPr lang="zh-CN" altLang="en-US" sz="2000" dirty="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63" y="215384"/>
            <a:ext cx="2954655"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三、洁净室内人员行为规范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Rectangle 2"/>
          <p:cNvSpPr txBox="1"/>
          <p:nvPr/>
        </p:nvSpPr>
        <p:spPr>
          <a:xfrm>
            <a:off x="714374" y="720724"/>
            <a:ext cx="10887075" cy="5251451"/>
          </a:xfrm>
          <a:prstGeom prst="rect">
            <a:avLst/>
          </a:prstGeom>
        </p:spPr>
        <p:txBody>
          <a:bodyPr vert="horz" wrap="square"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indent="-457200">
              <a:lnSpc>
                <a:spcPct val="120000"/>
              </a:lnSpc>
              <a:spcBef>
                <a:spcPts val="0"/>
              </a:spcBef>
              <a:buFont typeface="Wingdings" panose="05000000000000000000" pitchFamily="2" charset="2"/>
              <a:buChar char="l"/>
            </a:pPr>
            <a:r>
              <a:rPr lang="zh-CN" altLang="en-US" sz="3300" dirty="0">
                <a:solidFill>
                  <a:schemeClr val="tx1"/>
                </a:solidFill>
                <a:latin typeface="楷体" panose="02010609060101010101" pitchFamily="49" charset="-122"/>
                <a:ea typeface="楷体" panose="02010609060101010101" pitchFamily="49" charset="-122"/>
              </a:rPr>
              <a:t>更衣的控制 </a:t>
            </a:r>
          </a:p>
          <a:p>
            <a:pPr indent="361950">
              <a:lnSpc>
                <a:spcPct val="170000"/>
              </a:lnSpc>
              <a:spcBef>
                <a:spcPts val="0"/>
              </a:spcBef>
            </a:pPr>
            <a:r>
              <a:rPr lang="zh-CN" altLang="en-US" dirty="0">
                <a:solidFill>
                  <a:srgbClr val="FF0000"/>
                </a:solidFill>
                <a:latin typeface="楷体" panose="02010609060101010101" pitchFamily="49" charset="-122"/>
                <a:ea typeface="楷体" panose="02010609060101010101" pitchFamily="49" charset="-122"/>
              </a:rPr>
              <a:t>人员在操作之前以及生产过程中，工作人员都不能从事任何会对洁净服带来不可预料污染风险的操作。</a:t>
            </a:r>
          </a:p>
          <a:p>
            <a:pPr indent="361950">
              <a:lnSpc>
                <a:spcPct val="170000"/>
              </a:lnSpc>
              <a:spcBef>
                <a:spcPts val="0"/>
              </a:spcBef>
            </a:pPr>
            <a:r>
              <a:rPr lang="zh-CN" altLang="en-US" dirty="0">
                <a:solidFill>
                  <a:srgbClr val="FF0000"/>
                </a:solidFill>
                <a:latin typeface="楷体" panose="02010609060101010101" pitchFamily="49" charset="-122"/>
                <a:ea typeface="楷体" panose="02010609060101010101" pitchFamily="49" charset="-122"/>
              </a:rPr>
              <a:t>（</a:t>
            </a:r>
            <a:r>
              <a:rPr lang="en-US" altLang="zh-CN" dirty="0">
                <a:solidFill>
                  <a:srgbClr val="FF0000"/>
                </a:solidFill>
                <a:latin typeface="楷体" panose="02010609060101010101" pitchFamily="49" charset="-122"/>
                <a:ea typeface="楷体" panose="02010609060101010101" pitchFamily="49" charset="-122"/>
              </a:rPr>
              <a:t>1</a:t>
            </a:r>
            <a:r>
              <a:rPr lang="zh-CN" altLang="en-US" dirty="0">
                <a:solidFill>
                  <a:srgbClr val="FF0000"/>
                </a:solidFill>
                <a:latin typeface="楷体" panose="02010609060101010101" pitchFamily="49" charset="-122"/>
                <a:ea typeface="楷体" panose="02010609060101010101" pitchFamily="49" charset="-122"/>
              </a:rPr>
              <a:t>）人员不能触摸口罩</a:t>
            </a:r>
          </a:p>
          <a:p>
            <a:pPr indent="361950">
              <a:lnSpc>
                <a:spcPct val="170000"/>
              </a:lnSpc>
              <a:spcBef>
                <a:spcPts val="0"/>
              </a:spcBef>
            </a:pPr>
            <a:r>
              <a:rPr lang="zh-CN" altLang="en-US" dirty="0">
                <a:solidFill>
                  <a:srgbClr val="FF0000"/>
                </a:solidFill>
                <a:latin typeface="楷体" panose="02010609060101010101" pitchFamily="49" charset="-122"/>
                <a:ea typeface="楷体" panose="02010609060101010101" pitchFamily="49" charset="-122"/>
              </a:rPr>
              <a:t>（</a:t>
            </a:r>
            <a:r>
              <a:rPr lang="en-US" altLang="zh-CN" dirty="0">
                <a:solidFill>
                  <a:srgbClr val="FF0000"/>
                </a:solidFill>
                <a:latin typeface="楷体" panose="02010609060101010101" pitchFamily="49" charset="-122"/>
                <a:ea typeface="楷体" panose="02010609060101010101" pitchFamily="49" charset="-122"/>
              </a:rPr>
              <a:t>2</a:t>
            </a:r>
            <a:r>
              <a:rPr lang="zh-CN" altLang="en-US" dirty="0">
                <a:solidFill>
                  <a:srgbClr val="FF0000"/>
                </a:solidFill>
                <a:latin typeface="楷体" panose="02010609060101010101" pitchFamily="49" charset="-122"/>
                <a:ea typeface="楷体" panose="02010609060101010101" pitchFamily="49" charset="-122"/>
              </a:rPr>
              <a:t>）不要揉鼻子（无法避免时退出操作间并更换手套和口罩）</a:t>
            </a:r>
          </a:p>
          <a:p>
            <a:pPr indent="361950">
              <a:lnSpc>
                <a:spcPct val="170000"/>
              </a:lnSpc>
              <a:spcBef>
                <a:spcPts val="0"/>
              </a:spcBef>
            </a:pPr>
            <a:r>
              <a:rPr lang="zh-CN" altLang="en-US" dirty="0">
                <a:solidFill>
                  <a:srgbClr val="FF0000"/>
                </a:solidFill>
                <a:latin typeface="楷体" panose="02010609060101010101" pitchFamily="49" charset="-122"/>
                <a:ea typeface="楷体" panose="02010609060101010101" pitchFamily="49" charset="-122"/>
              </a:rPr>
              <a:t>（</a:t>
            </a:r>
            <a:r>
              <a:rPr lang="en-US" altLang="zh-CN" dirty="0">
                <a:solidFill>
                  <a:srgbClr val="FF0000"/>
                </a:solidFill>
                <a:latin typeface="楷体" panose="02010609060101010101" pitchFamily="49" charset="-122"/>
                <a:ea typeface="楷体" panose="02010609060101010101" pitchFamily="49" charset="-122"/>
              </a:rPr>
              <a:t>3</a:t>
            </a:r>
            <a:r>
              <a:rPr lang="zh-CN" altLang="en-US" dirty="0">
                <a:solidFill>
                  <a:srgbClr val="FF0000"/>
                </a:solidFill>
                <a:latin typeface="楷体" panose="02010609060101010101" pitchFamily="49" charset="-122"/>
                <a:ea typeface="楷体" panose="02010609060101010101" pitchFamily="49" charset="-122"/>
              </a:rPr>
              <a:t>）对于无菌区操作人员应定期更换口罩和手套以减少来自口腔和手部的污染。</a:t>
            </a:r>
          </a:p>
          <a:p>
            <a:pPr indent="361950">
              <a:lnSpc>
                <a:spcPct val="170000"/>
              </a:lnSpc>
              <a:spcBef>
                <a:spcPts val="0"/>
              </a:spcBef>
            </a:pPr>
            <a:r>
              <a:rPr lang="zh-CN" altLang="en-US" dirty="0">
                <a:solidFill>
                  <a:srgbClr val="FF0000"/>
                </a:solidFill>
                <a:latin typeface="楷体" panose="02010609060101010101" pitchFamily="49" charset="-122"/>
                <a:ea typeface="楷体" panose="02010609060101010101" pitchFamily="49" charset="-122"/>
              </a:rPr>
              <a:t>（</a:t>
            </a:r>
            <a:r>
              <a:rPr lang="en-US" altLang="zh-CN" dirty="0">
                <a:solidFill>
                  <a:srgbClr val="FF0000"/>
                </a:solidFill>
                <a:latin typeface="楷体" panose="02010609060101010101" pitchFamily="49" charset="-122"/>
                <a:ea typeface="楷体" panose="02010609060101010101" pitchFamily="49" charset="-122"/>
              </a:rPr>
              <a:t>4</a:t>
            </a:r>
            <a:r>
              <a:rPr lang="zh-CN" altLang="en-US" dirty="0">
                <a:solidFill>
                  <a:srgbClr val="FF0000"/>
                </a:solidFill>
                <a:latin typeface="楷体" panose="02010609060101010101" pitchFamily="49" charset="-122"/>
                <a:ea typeface="楷体" panose="02010609060101010101" pitchFamily="49" charset="-122"/>
              </a:rPr>
              <a:t>）应定期或异常接触时消毒手套</a:t>
            </a:r>
            <a:endParaRPr lang="en-US" altLang="zh-CN" dirty="0">
              <a:solidFill>
                <a:srgbClr val="FF0000"/>
              </a:solidFill>
              <a:latin typeface="楷体" panose="02010609060101010101" pitchFamily="49" charset="-122"/>
              <a:ea typeface="楷体" panose="02010609060101010101" pitchFamily="49" charset="-122"/>
            </a:endParaRPr>
          </a:p>
          <a:p>
            <a:pPr indent="-457200">
              <a:lnSpc>
                <a:spcPct val="120000"/>
              </a:lnSpc>
              <a:spcBef>
                <a:spcPts val="0"/>
              </a:spcBef>
              <a:buFont typeface="Wingdings" panose="05000000000000000000" pitchFamily="2" charset="2"/>
              <a:buChar char="l"/>
            </a:pPr>
            <a:r>
              <a:rPr lang="zh-CN" altLang="en-US" sz="3300" dirty="0">
                <a:solidFill>
                  <a:schemeClr val="tx1"/>
                </a:solidFill>
                <a:latin typeface="楷体" panose="02010609060101010101" pitchFamily="49" charset="-122"/>
                <a:ea typeface="楷体" panose="02010609060101010101" pitchFamily="49" charset="-122"/>
              </a:rPr>
              <a:t>人员接触  </a:t>
            </a:r>
          </a:p>
          <a:p>
            <a:pPr indent="361950">
              <a:lnSpc>
                <a:spcPct val="170000"/>
              </a:lnSpc>
              <a:spcBef>
                <a:spcPts val="0"/>
              </a:spcBef>
            </a:pPr>
            <a:r>
              <a:rPr lang="zh-CN" altLang="en-US" sz="2600" dirty="0">
                <a:solidFill>
                  <a:srgbClr val="FF0000"/>
                </a:solidFill>
                <a:latin typeface="楷体" panose="02010609060101010101" pitchFamily="49" charset="-122"/>
                <a:ea typeface="楷体" panose="02010609060101010101" pitchFamily="49" charset="-122"/>
              </a:rPr>
              <a:t>（</a:t>
            </a:r>
            <a:r>
              <a:rPr lang="en-US" altLang="zh-CN" sz="2600" dirty="0">
                <a:solidFill>
                  <a:srgbClr val="FF0000"/>
                </a:solidFill>
                <a:latin typeface="楷体" panose="02010609060101010101" pitchFamily="49" charset="-122"/>
                <a:ea typeface="楷体" panose="02010609060101010101" pitchFamily="49" charset="-122"/>
              </a:rPr>
              <a:t>1</a:t>
            </a:r>
            <a:r>
              <a:rPr lang="zh-CN" altLang="en-US" sz="2600" dirty="0">
                <a:solidFill>
                  <a:srgbClr val="FF0000"/>
                </a:solidFill>
                <a:latin typeface="楷体" panose="02010609060101010101" pitchFamily="49" charset="-122"/>
                <a:ea typeface="楷体" panose="02010609060101010101" pitchFamily="49" charset="-122"/>
              </a:rPr>
              <a:t>）手不能接触到墙面、物料表面、洁净服表面以及洁净设备</a:t>
            </a:r>
          </a:p>
          <a:p>
            <a:pPr indent="361950">
              <a:lnSpc>
                <a:spcPct val="170000"/>
              </a:lnSpc>
              <a:spcBef>
                <a:spcPts val="0"/>
              </a:spcBef>
            </a:pPr>
            <a:r>
              <a:rPr lang="zh-CN" altLang="en-US" sz="2600" dirty="0">
                <a:solidFill>
                  <a:srgbClr val="FF0000"/>
                </a:solidFill>
                <a:latin typeface="楷体" panose="02010609060101010101" pitchFamily="49" charset="-122"/>
                <a:ea typeface="楷体" panose="02010609060101010101" pitchFamily="49" charset="-122"/>
              </a:rPr>
              <a:t>（</a:t>
            </a:r>
            <a:r>
              <a:rPr lang="en-US" altLang="zh-CN" sz="2600" dirty="0">
                <a:solidFill>
                  <a:srgbClr val="FF0000"/>
                </a:solidFill>
                <a:latin typeface="楷体" panose="02010609060101010101" pitchFamily="49" charset="-122"/>
                <a:ea typeface="楷体" panose="02010609060101010101" pitchFamily="49" charset="-122"/>
              </a:rPr>
              <a:t>2</a:t>
            </a:r>
            <a:r>
              <a:rPr lang="zh-CN" altLang="en-US" sz="2600" dirty="0">
                <a:solidFill>
                  <a:srgbClr val="FF0000"/>
                </a:solidFill>
                <a:latin typeface="楷体" panose="02010609060101010101" pitchFamily="49" charset="-122"/>
                <a:ea typeface="楷体" panose="02010609060101010101" pitchFamily="49" charset="-122"/>
              </a:rPr>
              <a:t>）身体不能接触墙壁、设备表面</a:t>
            </a:r>
          </a:p>
          <a:p>
            <a:pPr indent="361950">
              <a:lnSpc>
                <a:spcPct val="170000"/>
              </a:lnSpc>
              <a:spcBef>
                <a:spcPts val="0"/>
              </a:spcBef>
            </a:pPr>
            <a:r>
              <a:rPr lang="zh-CN" altLang="en-US" sz="2600" dirty="0">
                <a:solidFill>
                  <a:srgbClr val="FF0000"/>
                </a:solidFill>
                <a:latin typeface="楷体" panose="02010609060101010101" pitchFamily="49" charset="-122"/>
                <a:ea typeface="楷体" panose="02010609060101010101" pitchFamily="49" charset="-122"/>
              </a:rPr>
              <a:t>（</a:t>
            </a:r>
            <a:r>
              <a:rPr lang="en-US" altLang="zh-CN" sz="2600" dirty="0">
                <a:solidFill>
                  <a:srgbClr val="FF0000"/>
                </a:solidFill>
                <a:latin typeface="楷体" panose="02010609060101010101" pitchFamily="49" charset="-122"/>
                <a:ea typeface="楷体" panose="02010609060101010101" pitchFamily="49" charset="-122"/>
              </a:rPr>
              <a:t>3</a:t>
            </a:r>
            <a:r>
              <a:rPr lang="zh-CN" altLang="en-US" sz="2600" dirty="0">
                <a:solidFill>
                  <a:srgbClr val="FF0000"/>
                </a:solidFill>
                <a:latin typeface="楷体" panose="02010609060101010101" pitchFamily="49" charset="-122"/>
                <a:ea typeface="楷体" panose="02010609060101010101" pitchFamily="49" charset="-122"/>
              </a:rPr>
              <a:t>）不要在洁净区用错误的抹布。（墙面、地面、设备</a:t>
            </a:r>
            <a:r>
              <a:rPr lang="zh-CN" altLang="en-US" sz="2600" dirty="0" smtClean="0">
                <a:solidFill>
                  <a:srgbClr val="FF0000"/>
                </a:solidFill>
                <a:latin typeface="楷体" panose="02010609060101010101" pitchFamily="49" charset="-122"/>
                <a:ea typeface="楷体" panose="02010609060101010101" pitchFamily="49" charset="-122"/>
              </a:rPr>
              <a:t>）</a:t>
            </a:r>
            <a:endParaRPr lang="zh-CN" altLang="en-US" sz="2600" dirty="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63" y="215384"/>
            <a:ext cx="2954655"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三、洁净室内人员行为规范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Rectangle 2"/>
          <p:cNvSpPr txBox="1"/>
          <p:nvPr/>
        </p:nvSpPr>
        <p:spPr>
          <a:xfrm>
            <a:off x="693345" y="884064"/>
            <a:ext cx="10515600" cy="5478635"/>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9705" lvl="1" indent="358775">
              <a:lnSpc>
                <a:spcPct val="110000"/>
              </a:lnSpc>
              <a:spcBef>
                <a:spcPts val="0"/>
              </a:spcBef>
              <a:buFont typeface="Wingdings" panose="05000000000000000000" pitchFamily="2" charset="2"/>
              <a:buChar char="l"/>
            </a:pPr>
            <a:r>
              <a:rPr lang="zh-CN" altLang="en-US" sz="2800" dirty="0">
                <a:solidFill>
                  <a:srgbClr val="FF0000"/>
                </a:solidFill>
                <a:latin typeface="楷体" panose="02010609060101010101" pitchFamily="49" charset="-122"/>
                <a:ea typeface="楷体" panose="02010609060101010101" pitchFamily="49" charset="-122"/>
              </a:rPr>
              <a:t>个人卫生</a:t>
            </a:r>
            <a:r>
              <a:rPr lang="zh-CN" altLang="en-US" sz="3000" dirty="0">
                <a:solidFill>
                  <a:srgbClr val="FF0000"/>
                </a:solidFill>
                <a:latin typeface="楷体" panose="02010609060101010101" pitchFamily="49" charset="-122"/>
                <a:ea typeface="楷体" panose="02010609060101010101" pitchFamily="49" charset="-122"/>
              </a:rPr>
              <a:t>  </a:t>
            </a:r>
          </a:p>
          <a:p>
            <a:pPr indent="53848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smtClean="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）注意个人卫生  </a:t>
            </a:r>
          </a:p>
          <a:p>
            <a:pPr indent="53848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smtClean="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）不要用手指擦拭头发或身体其他部位</a:t>
            </a:r>
          </a:p>
          <a:p>
            <a:pPr indent="53848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smtClean="0">
                <a:solidFill>
                  <a:schemeClr val="tx1"/>
                </a:solidFill>
                <a:latin typeface="楷体" panose="02010609060101010101" pitchFamily="49" charset="-122"/>
                <a:ea typeface="楷体" panose="02010609060101010101" pitchFamily="49" charset="-122"/>
              </a:rPr>
              <a:t>3</a:t>
            </a:r>
            <a:r>
              <a:rPr lang="zh-CN" altLang="en-US" sz="2000" dirty="0" smtClean="0">
                <a:solidFill>
                  <a:schemeClr val="tx1"/>
                </a:solidFill>
                <a:latin typeface="楷体" panose="02010609060101010101" pitchFamily="49" charset="-122"/>
                <a:ea typeface="楷体" panose="02010609060101010101" pitchFamily="49" charset="-122"/>
              </a:rPr>
              <a:t>）不要在洁净室内脱去洁净室工作服</a:t>
            </a:r>
          </a:p>
          <a:p>
            <a:pPr indent="53848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smtClean="0">
                <a:solidFill>
                  <a:schemeClr val="tx1"/>
                </a:solidFill>
                <a:latin typeface="楷体" panose="02010609060101010101" pitchFamily="49" charset="-122"/>
                <a:ea typeface="楷体" panose="02010609060101010101" pitchFamily="49" charset="-122"/>
              </a:rPr>
              <a:t>4</a:t>
            </a:r>
            <a:r>
              <a:rPr lang="zh-CN" altLang="en-US" sz="2000" dirty="0" smtClean="0">
                <a:solidFill>
                  <a:schemeClr val="tx1"/>
                </a:solidFill>
                <a:latin typeface="楷体" panose="02010609060101010101" pitchFamily="49" charset="-122"/>
                <a:ea typeface="楷体" panose="02010609060101010101" pitchFamily="49" charset="-122"/>
              </a:rPr>
              <a:t>）不要在患感冒其他传染性疾病以及体表有创口期间进入洁净室工作。</a:t>
            </a:r>
          </a:p>
          <a:p>
            <a:pPr marL="179705" lvl="1" indent="358775">
              <a:lnSpc>
                <a:spcPct val="110000"/>
              </a:lnSpc>
              <a:spcBef>
                <a:spcPts val="0"/>
              </a:spcBef>
              <a:buFont typeface="Wingdings" panose="05000000000000000000" pitchFamily="2" charset="2"/>
              <a:buChar char="l"/>
            </a:pPr>
            <a:r>
              <a:rPr lang="zh-CN" altLang="en-US" sz="2800" dirty="0">
                <a:solidFill>
                  <a:srgbClr val="FF0000"/>
                </a:solidFill>
                <a:latin typeface="楷体" panose="02010609060101010101" pitchFamily="49" charset="-122"/>
                <a:ea typeface="楷体" panose="02010609060101010101" pitchFamily="49" charset="-122"/>
              </a:rPr>
              <a:t>工具使用</a:t>
            </a:r>
          </a:p>
          <a:p>
            <a:pPr marL="179705" lvl="1" indent="358775">
              <a:lnSpc>
                <a:spcPct val="150000"/>
              </a:lnSpc>
              <a:spcBef>
                <a:spcPts val="0"/>
              </a:spcBef>
            </a:pPr>
            <a:r>
              <a:rPr lang="zh-CN" altLang="en-US" dirty="0" smtClean="0">
                <a:solidFill>
                  <a:schemeClr val="tx1"/>
                </a:solidFill>
                <a:latin typeface="楷体" panose="02010609060101010101" pitchFamily="49" charset="-122"/>
                <a:ea typeface="楷体" panose="02010609060101010101" pitchFamily="49" charset="-122"/>
              </a:rPr>
              <a:t>（</a:t>
            </a:r>
            <a:r>
              <a:rPr lang="en-US" altLang="zh-CN" dirty="0" smtClean="0">
                <a:solidFill>
                  <a:schemeClr val="tx1"/>
                </a:solidFill>
                <a:latin typeface="楷体" panose="02010609060101010101" pitchFamily="49" charset="-122"/>
                <a:ea typeface="楷体" panose="02010609060101010101" pitchFamily="49" charset="-122"/>
              </a:rPr>
              <a:t>1</a:t>
            </a:r>
            <a:r>
              <a:rPr lang="zh-CN" altLang="en-US" dirty="0" smtClean="0">
                <a:solidFill>
                  <a:schemeClr val="tx1"/>
                </a:solidFill>
                <a:latin typeface="楷体" panose="02010609060101010101" pitchFamily="49" charset="-122"/>
                <a:ea typeface="楷体" panose="02010609060101010101" pitchFamily="49" charset="-122"/>
              </a:rPr>
              <a:t>）只能</a:t>
            </a:r>
            <a:r>
              <a:rPr lang="zh-CN" altLang="en-US" dirty="0">
                <a:solidFill>
                  <a:schemeClr val="tx1"/>
                </a:solidFill>
                <a:latin typeface="楷体" panose="02010609060101010101" pitchFamily="49" charset="-122"/>
                <a:ea typeface="楷体" panose="02010609060101010101" pitchFamily="49" charset="-122"/>
              </a:rPr>
              <a:t>用无菌工具接触无菌物料； </a:t>
            </a:r>
          </a:p>
          <a:p>
            <a:pPr marL="179705" lvl="1" indent="358775">
              <a:lnSpc>
                <a:spcPct val="150000"/>
              </a:lnSpc>
              <a:spcBef>
                <a:spcPts val="0"/>
              </a:spcBef>
            </a:pPr>
            <a:r>
              <a:rPr lang="zh-CN" altLang="en-US" dirty="0" smtClean="0">
                <a:solidFill>
                  <a:schemeClr val="tx1"/>
                </a:solidFill>
                <a:latin typeface="楷体" panose="02010609060101010101" pitchFamily="49" charset="-122"/>
                <a:ea typeface="楷体" panose="02010609060101010101" pitchFamily="49" charset="-122"/>
              </a:rPr>
              <a:t>（</a:t>
            </a:r>
            <a:r>
              <a:rPr lang="en-US" altLang="zh-CN" dirty="0" smtClean="0">
                <a:solidFill>
                  <a:schemeClr val="tx1"/>
                </a:solidFill>
                <a:latin typeface="楷体" panose="02010609060101010101" pitchFamily="49" charset="-122"/>
                <a:ea typeface="楷体" panose="02010609060101010101" pitchFamily="49" charset="-122"/>
              </a:rPr>
              <a:t>2</a:t>
            </a:r>
            <a:r>
              <a:rPr lang="zh-CN" altLang="en-US" dirty="0" smtClean="0">
                <a:solidFill>
                  <a:schemeClr val="tx1"/>
                </a:solidFill>
                <a:latin typeface="楷体" panose="02010609060101010101" pitchFamily="49" charset="-122"/>
                <a:ea typeface="楷体" panose="02010609060101010101" pitchFamily="49" charset="-122"/>
              </a:rPr>
              <a:t>）在</a:t>
            </a:r>
            <a:r>
              <a:rPr lang="zh-CN" altLang="en-US" dirty="0">
                <a:solidFill>
                  <a:schemeClr val="tx1"/>
                </a:solidFill>
                <a:latin typeface="楷体" panose="02010609060101010101" pitchFamily="49" charset="-122"/>
                <a:ea typeface="楷体" panose="02010609060101010101" pitchFamily="49" charset="-122"/>
              </a:rPr>
              <a:t>操作过程中禁止使用疑被污染的工具；</a:t>
            </a:r>
          </a:p>
          <a:p>
            <a:pPr marL="179705" lvl="1" indent="358775">
              <a:lnSpc>
                <a:spcPct val="150000"/>
              </a:lnSpc>
              <a:spcBef>
                <a:spcPts val="0"/>
              </a:spcBef>
            </a:pPr>
            <a:r>
              <a:rPr lang="zh-CN" altLang="en-US" dirty="0" smtClean="0">
                <a:solidFill>
                  <a:schemeClr val="tx1"/>
                </a:solidFill>
                <a:latin typeface="楷体" panose="02010609060101010101" pitchFamily="49" charset="-122"/>
                <a:ea typeface="楷体" panose="02010609060101010101" pitchFamily="49" charset="-122"/>
              </a:rPr>
              <a:t>（</a:t>
            </a:r>
            <a:r>
              <a:rPr lang="en-US" altLang="zh-CN" dirty="0">
                <a:solidFill>
                  <a:schemeClr val="tx1"/>
                </a:solidFill>
                <a:latin typeface="楷体" panose="02010609060101010101" pitchFamily="49" charset="-122"/>
                <a:ea typeface="楷体" panose="02010609060101010101" pitchFamily="49" charset="-122"/>
              </a:rPr>
              <a:t>3</a:t>
            </a:r>
            <a:r>
              <a:rPr lang="zh-CN" altLang="en-US" dirty="0" smtClean="0">
                <a:solidFill>
                  <a:schemeClr val="tx1"/>
                </a:solidFill>
                <a:latin typeface="楷体" panose="02010609060101010101" pitchFamily="49" charset="-122"/>
                <a:ea typeface="楷体" panose="02010609060101010101" pitchFamily="49" charset="-122"/>
              </a:rPr>
              <a:t>）所有</a:t>
            </a:r>
            <a:r>
              <a:rPr lang="zh-CN" altLang="en-US" dirty="0">
                <a:solidFill>
                  <a:schemeClr val="tx1"/>
                </a:solidFill>
                <a:latin typeface="楷体" panose="02010609060101010101" pitchFamily="49" charset="-122"/>
                <a:ea typeface="楷体" panose="02010609060101010101" pitchFamily="49" charset="-122"/>
              </a:rPr>
              <a:t>掉在地上的物品均已视为被污染，不能再使用，</a:t>
            </a:r>
            <a:r>
              <a:rPr lang="zh-CN" altLang="en-US" dirty="0">
                <a:solidFill>
                  <a:srgbClr val="FF0000"/>
                </a:solidFill>
                <a:latin typeface="楷体" panose="02010609060101010101" pitchFamily="49" charset="-122"/>
                <a:ea typeface="楷体" panose="02010609060101010101" pitchFamily="49" charset="-122"/>
              </a:rPr>
              <a:t>在生产期间不能捡掉落在地上的东西，否则应更换手套；</a:t>
            </a:r>
          </a:p>
          <a:p>
            <a:pPr marL="179705" lvl="1" indent="358775">
              <a:lnSpc>
                <a:spcPct val="150000"/>
              </a:lnSpc>
              <a:spcBef>
                <a:spcPts val="0"/>
              </a:spcBef>
            </a:pPr>
            <a:r>
              <a:rPr lang="zh-CN" altLang="en-US" dirty="0" smtClean="0">
                <a:solidFill>
                  <a:schemeClr val="tx1"/>
                </a:solidFill>
                <a:latin typeface="楷体" panose="02010609060101010101" pitchFamily="49" charset="-122"/>
                <a:ea typeface="楷体" panose="02010609060101010101" pitchFamily="49" charset="-122"/>
              </a:rPr>
              <a:t>（</a:t>
            </a:r>
            <a:r>
              <a:rPr lang="en-US" altLang="zh-CN" dirty="0" smtClean="0">
                <a:solidFill>
                  <a:schemeClr val="tx1"/>
                </a:solidFill>
                <a:latin typeface="楷体" panose="02010609060101010101" pitchFamily="49" charset="-122"/>
                <a:ea typeface="楷体" panose="02010609060101010101" pitchFamily="49" charset="-122"/>
              </a:rPr>
              <a:t>4</a:t>
            </a:r>
            <a:r>
              <a:rPr lang="zh-CN" altLang="en-US" dirty="0" smtClean="0">
                <a:solidFill>
                  <a:schemeClr val="tx1"/>
                </a:solidFill>
                <a:latin typeface="楷体" panose="02010609060101010101" pitchFamily="49" charset="-122"/>
                <a:ea typeface="楷体" panose="02010609060101010101" pitchFamily="49" charset="-122"/>
              </a:rPr>
              <a:t>）</a:t>
            </a:r>
            <a:r>
              <a:rPr lang="zh-CN" altLang="en-US" dirty="0" smtClean="0">
                <a:solidFill>
                  <a:srgbClr val="FF0000"/>
                </a:solidFill>
                <a:latin typeface="楷体" panose="02010609060101010101" pitchFamily="49" charset="-122"/>
                <a:ea typeface="楷体" panose="02010609060101010101" pitchFamily="49" charset="-122"/>
              </a:rPr>
              <a:t>人员</a:t>
            </a:r>
            <a:r>
              <a:rPr lang="zh-CN" altLang="en-US" dirty="0">
                <a:solidFill>
                  <a:srgbClr val="FF0000"/>
                </a:solidFill>
                <a:latin typeface="楷体" panose="02010609060101010101" pitchFamily="49" charset="-122"/>
                <a:ea typeface="楷体" panose="02010609060101010101" pitchFamily="49" charset="-122"/>
              </a:rPr>
              <a:t>不得直接接触无菌药品、容器、封口材料或关键表面</a:t>
            </a:r>
            <a:r>
              <a:rPr lang="zh-CN" altLang="en-US" dirty="0">
                <a:solidFill>
                  <a:schemeClr val="tx1"/>
                </a:solidFill>
                <a:latin typeface="楷体" panose="02010609060101010101" pitchFamily="49" charset="-122"/>
                <a:ea typeface="楷体" panose="02010609060101010101" pitchFamily="49" charset="-122"/>
              </a:rPr>
              <a:t>。</a:t>
            </a:r>
          </a:p>
          <a:p>
            <a:pPr indent="538480"/>
            <a:endParaRPr lang="zh-CN" altLang="en-US"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81A3"/>
        </a:solidFill>
        <a:effectLst/>
      </p:bgPr>
    </p:bg>
    <p:spTree>
      <p:nvGrpSpPr>
        <p:cNvPr id="1" name=""/>
        <p:cNvGrpSpPr/>
        <p:nvPr/>
      </p:nvGrpSpPr>
      <p:grpSpPr>
        <a:xfrm>
          <a:off x="0" y="0"/>
          <a:ext cx="0" cy="0"/>
          <a:chOff x="0" y="0"/>
          <a:chExt cx="0" cy="0"/>
        </a:xfrm>
      </p:grpSpPr>
      <p:sp>
        <p:nvSpPr>
          <p:cNvPr id="5" name="TextBox 20"/>
          <p:cNvSpPr txBox="1"/>
          <p:nvPr/>
        </p:nvSpPr>
        <p:spPr>
          <a:xfrm>
            <a:off x="4124410" y="649005"/>
            <a:ext cx="4212563" cy="830997"/>
          </a:xfrm>
          <a:prstGeom prst="rect">
            <a:avLst/>
          </a:prstGeom>
          <a:noFill/>
        </p:spPr>
        <p:txBody>
          <a:bodyPr wrap="none" lIns="0" tIns="0" rIns="0" bIns="0" rtlCol="0">
            <a:spAutoFit/>
          </a:bodyPr>
          <a:lstStyle/>
          <a:p>
            <a:r>
              <a:rPr lang="zh-CN" altLang="en-US" sz="5400" dirty="0">
                <a:solidFill>
                  <a:schemeClr val="bg1">
                    <a:lumMod val="95000"/>
                  </a:schemeClr>
                </a:solidFill>
                <a:latin typeface="微软雅黑" panose="020B0503020204020204" pitchFamily="34" charset="-122"/>
                <a:ea typeface="微软雅黑" panose="020B0503020204020204" pitchFamily="34" charset="-122"/>
              </a:rPr>
              <a:t>目录</a:t>
            </a:r>
            <a:r>
              <a:rPr lang="en-US" altLang="zh-CN" sz="4000" dirty="0">
                <a:solidFill>
                  <a:schemeClr val="bg1">
                    <a:lumMod val="95000"/>
                  </a:schemeClr>
                </a:solidFill>
                <a:latin typeface="微软雅黑" panose="020B0503020204020204" pitchFamily="34" charset="-122"/>
                <a:ea typeface="微软雅黑" panose="020B0503020204020204" pitchFamily="34" charset="-122"/>
              </a:rPr>
              <a:t> </a:t>
            </a:r>
            <a:r>
              <a:rPr lang="en-US" altLang="zh-CN" sz="3600" dirty="0">
                <a:solidFill>
                  <a:schemeClr val="bg1">
                    <a:lumMod val="95000"/>
                  </a:schemeClr>
                </a:solidFill>
                <a:latin typeface="微软雅黑" panose="020B0503020204020204" pitchFamily="34" charset="-122"/>
                <a:ea typeface="微软雅黑" panose="020B0503020204020204" pitchFamily="34" charset="-122"/>
              </a:rPr>
              <a:t>/CONTENTS</a:t>
            </a:r>
            <a:endParaRPr lang="zh-CN" altLang="en-US" sz="3600"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597066" y="6372133"/>
            <a:ext cx="714301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597066" y="1187558"/>
            <a:ext cx="7143012" cy="5184575"/>
            <a:chOff x="3215680" y="2140000"/>
            <a:chExt cx="5918876" cy="3690385"/>
          </a:xfrm>
        </p:grpSpPr>
        <p:cxnSp>
          <p:nvCxnSpPr>
            <p:cNvPr id="14" name="直接连接符 13"/>
            <p:cNvCxnSpPr/>
            <p:nvPr/>
          </p:nvCxnSpPr>
          <p:spPr>
            <a:xfrm flipV="1">
              <a:off x="3215680" y="2140000"/>
              <a:ext cx="0" cy="369038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9134556" y="2140000"/>
              <a:ext cx="0" cy="369038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a:off x="2594685" y="1189765"/>
            <a:ext cx="118259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616844" y="1182622"/>
            <a:ext cx="111822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7" name="TextBox 20"/>
          <p:cNvSpPr txBox="1"/>
          <p:nvPr/>
        </p:nvSpPr>
        <p:spPr>
          <a:xfrm>
            <a:off x="3730934" y="1982600"/>
            <a:ext cx="797848" cy="492443"/>
          </a:xfrm>
          <a:prstGeom prst="rect">
            <a:avLst/>
          </a:prstGeom>
          <a:noFill/>
        </p:spPr>
        <p:txBody>
          <a:bodyPr wrap="square" lIns="0" tIns="0" rIns="0" bIns="0" rtlCol="0" anchor="ctr">
            <a:spAutoFit/>
          </a:bodyPr>
          <a:lstStyle/>
          <a:p>
            <a:pPr algn="ctr"/>
            <a:r>
              <a:rPr lang="en-US" altLang="zh-CN" sz="3200" spc="400" dirty="0">
                <a:solidFill>
                  <a:schemeClr val="bg1">
                    <a:lumMod val="95000"/>
                  </a:schemeClr>
                </a:solidFill>
                <a:latin typeface="微软雅黑 Light" panose="020B0502040204020203" pitchFamily="34" charset="-122"/>
                <a:ea typeface="微软雅黑 Light" panose="020B0502040204020203" pitchFamily="34" charset="-122"/>
              </a:rPr>
              <a:t>01</a:t>
            </a:r>
            <a:endParaRPr lang="zh-CN" altLang="en-US" sz="3200" spc="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08" name="TextBox 20"/>
          <p:cNvSpPr txBox="1"/>
          <p:nvPr/>
        </p:nvSpPr>
        <p:spPr>
          <a:xfrm>
            <a:off x="3755965" y="2961936"/>
            <a:ext cx="772817" cy="492443"/>
          </a:xfrm>
          <a:prstGeom prst="rect">
            <a:avLst/>
          </a:prstGeom>
          <a:noFill/>
        </p:spPr>
        <p:txBody>
          <a:bodyPr wrap="square" lIns="0" tIns="0" rIns="0" bIns="0" rtlCol="0" anchor="ctr">
            <a:spAutoFit/>
          </a:bodyPr>
          <a:lstStyle/>
          <a:p>
            <a:pPr algn="ctr"/>
            <a:r>
              <a:rPr lang="en-US" altLang="zh-CN" sz="3200" spc="400" dirty="0">
                <a:solidFill>
                  <a:schemeClr val="bg1">
                    <a:lumMod val="95000"/>
                  </a:schemeClr>
                </a:solidFill>
                <a:latin typeface="微软雅黑 Light" panose="020B0502040204020203" pitchFamily="34" charset="-122"/>
                <a:ea typeface="微软雅黑 Light" panose="020B0502040204020203" pitchFamily="34" charset="-122"/>
              </a:rPr>
              <a:t>02</a:t>
            </a:r>
            <a:endParaRPr lang="zh-CN" altLang="en-US" sz="3200" spc="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09" name="TextBox 20"/>
          <p:cNvSpPr txBox="1"/>
          <p:nvPr/>
        </p:nvSpPr>
        <p:spPr>
          <a:xfrm>
            <a:off x="3727805" y="3962695"/>
            <a:ext cx="800977" cy="492443"/>
          </a:xfrm>
          <a:prstGeom prst="rect">
            <a:avLst/>
          </a:prstGeom>
          <a:noFill/>
        </p:spPr>
        <p:txBody>
          <a:bodyPr wrap="square" lIns="0" tIns="0" rIns="0" bIns="0" rtlCol="0" anchor="ctr">
            <a:spAutoFit/>
          </a:bodyPr>
          <a:lstStyle/>
          <a:p>
            <a:pPr algn="ctr"/>
            <a:r>
              <a:rPr lang="en-US" altLang="zh-CN" sz="3200" spc="400" dirty="0">
                <a:solidFill>
                  <a:schemeClr val="bg1">
                    <a:lumMod val="95000"/>
                  </a:schemeClr>
                </a:solidFill>
                <a:latin typeface="微软雅黑 Light" panose="020B0502040204020203" pitchFamily="34" charset="-122"/>
                <a:ea typeface="微软雅黑 Light" panose="020B0502040204020203" pitchFamily="34" charset="-122"/>
              </a:rPr>
              <a:t>03</a:t>
            </a:r>
            <a:endParaRPr lang="zh-CN" altLang="en-US" sz="3200" spc="400"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10" name="TextBox 20"/>
          <p:cNvSpPr txBox="1"/>
          <p:nvPr/>
        </p:nvSpPr>
        <p:spPr>
          <a:xfrm>
            <a:off x="3727805" y="5057724"/>
            <a:ext cx="793210" cy="492443"/>
          </a:xfrm>
          <a:prstGeom prst="rect">
            <a:avLst/>
          </a:prstGeom>
          <a:noFill/>
        </p:spPr>
        <p:txBody>
          <a:bodyPr wrap="square" lIns="0" tIns="0" rIns="0" bIns="0" rtlCol="0" anchor="ctr">
            <a:spAutoFit/>
          </a:bodyPr>
          <a:lstStyle/>
          <a:p>
            <a:pPr algn="ctr"/>
            <a:r>
              <a:rPr lang="en-US" altLang="zh-CN" sz="3200" spc="400" dirty="0">
                <a:solidFill>
                  <a:schemeClr val="bg1">
                    <a:lumMod val="95000"/>
                  </a:schemeClr>
                </a:solidFill>
                <a:latin typeface="微软雅黑 Light" panose="020B0502040204020203" pitchFamily="34" charset="-122"/>
                <a:ea typeface="微软雅黑 Light" panose="020B0502040204020203" pitchFamily="34" charset="-122"/>
              </a:rPr>
              <a:t>04</a:t>
            </a:r>
            <a:endParaRPr lang="zh-CN" altLang="en-US" sz="3200" spc="400" dirty="0">
              <a:solidFill>
                <a:schemeClr val="bg1">
                  <a:lumMod val="95000"/>
                </a:schemeClr>
              </a:solidFill>
              <a:latin typeface="微软雅黑 Light" panose="020B0502040204020203" pitchFamily="34" charset="-122"/>
              <a:ea typeface="微软雅黑 Light" panose="020B0502040204020203" pitchFamily="34" charset="-122"/>
            </a:endParaRPr>
          </a:p>
        </p:txBody>
      </p:sp>
      <p:grpSp>
        <p:nvGrpSpPr>
          <p:cNvPr id="111" name="组合 110"/>
          <p:cNvGrpSpPr/>
          <p:nvPr/>
        </p:nvGrpSpPr>
        <p:grpSpPr>
          <a:xfrm>
            <a:off x="4878860" y="1982602"/>
            <a:ext cx="4066827" cy="617724"/>
            <a:chOff x="4511824" y="1729826"/>
            <a:chExt cx="4032448" cy="566438"/>
          </a:xfrm>
        </p:grpSpPr>
        <p:sp>
          <p:nvSpPr>
            <p:cNvPr id="112" name="五边形 111"/>
            <p:cNvSpPr/>
            <p:nvPr/>
          </p:nvSpPr>
          <p:spPr>
            <a:xfrm flipH="1">
              <a:off x="4511824" y="1729826"/>
              <a:ext cx="4032448" cy="5664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33415B"/>
                </a:solidFill>
                <a:latin typeface="微软雅黑" panose="020B0503020204020204" pitchFamily="34" charset="-122"/>
                <a:ea typeface="微软雅黑" panose="020B0503020204020204" pitchFamily="34" charset="-122"/>
              </a:endParaRPr>
            </a:p>
          </p:txBody>
        </p:sp>
        <p:sp>
          <p:nvSpPr>
            <p:cNvPr id="113" name="文本框 9"/>
            <p:cNvSpPr txBox="1"/>
            <p:nvPr/>
          </p:nvSpPr>
          <p:spPr>
            <a:xfrm>
              <a:off x="5077531" y="1864170"/>
              <a:ext cx="2884883" cy="338669"/>
            </a:xfrm>
            <a:prstGeom prst="rect">
              <a:avLst/>
            </a:prstGeom>
            <a:noFill/>
          </p:spPr>
          <p:txBody>
            <a:bodyPr wrap="square" lIns="0" tIns="0" rIns="0" bIns="0" rtlCol="0">
              <a:spAutoFit/>
            </a:bodyPr>
            <a:lstStyle/>
            <a:p>
              <a:pPr marL="0" lvl="1" algn="ctr"/>
              <a:r>
                <a:rPr lang="zh-CN" altLang="en-US" sz="2400" dirty="0">
                  <a:solidFill>
                    <a:srgbClr val="33415B"/>
                  </a:solidFill>
                  <a:latin typeface="微软雅黑" panose="020B0503020204020204" pitchFamily="34" charset="-122"/>
                  <a:ea typeface="微软雅黑" panose="020B0503020204020204" pitchFamily="34" charset="-122"/>
                </a:rPr>
                <a:t>洁净区污染物的来源</a:t>
              </a:r>
            </a:p>
          </p:txBody>
        </p:sp>
      </p:grpSp>
      <p:grpSp>
        <p:nvGrpSpPr>
          <p:cNvPr id="25" name="组合 24"/>
          <p:cNvGrpSpPr/>
          <p:nvPr/>
        </p:nvGrpSpPr>
        <p:grpSpPr>
          <a:xfrm>
            <a:off x="4870715" y="2903330"/>
            <a:ext cx="4066827" cy="617724"/>
            <a:chOff x="4511824" y="1729826"/>
            <a:chExt cx="4032448" cy="566438"/>
          </a:xfrm>
        </p:grpSpPr>
        <p:sp>
          <p:nvSpPr>
            <p:cNvPr id="26" name="五边形 25"/>
            <p:cNvSpPr/>
            <p:nvPr/>
          </p:nvSpPr>
          <p:spPr>
            <a:xfrm flipH="1">
              <a:off x="4511824" y="1729826"/>
              <a:ext cx="4032448" cy="5664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33415B"/>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5077531" y="1864170"/>
              <a:ext cx="2884883" cy="338669"/>
            </a:xfrm>
            <a:prstGeom prst="rect">
              <a:avLst/>
            </a:prstGeom>
            <a:noFill/>
          </p:spPr>
          <p:txBody>
            <a:bodyPr wrap="square" lIns="0" tIns="0" rIns="0" bIns="0" rtlCol="0">
              <a:spAutoFit/>
            </a:bodyPr>
            <a:lstStyle/>
            <a:p>
              <a:pPr marL="0" lvl="1" algn="ctr"/>
              <a:r>
                <a:rPr lang="zh-CN" altLang="en-US" sz="2400" dirty="0">
                  <a:solidFill>
                    <a:srgbClr val="33415B"/>
                  </a:solidFill>
                  <a:latin typeface="微软雅黑" panose="020B0503020204020204" pitchFamily="34" charset="-122"/>
                  <a:ea typeface="微软雅黑" panose="020B0503020204020204" pitchFamily="34" charset="-122"/>
                </a:rPr>
                <a:t>洁净服以及更衣要求</a:t>
              </a:r>
            </a:p>
          </p:txBody>
        </p:sp>
      </p:grpSp>
      <p:grpSp>
        <p:nvGrpSpPr>
          <p:cNvPr id="29" name="组合 28"/>
          <p:cNvGrpSpPr/>
          <p:nvPr/>
        </p:nvGrpSpPr>
        <p:grpSpPr>
          <a:xfrm>
            <a:off x="4862570" y="3907993"/>
            <a:ext cx="4066827" cy="617724"/>
            <a:chOff x="4511824" y="1729826"/>
            <a:chExt cx="4032448" cy="566438"/>
          </a:xfrm>
        </p:grpSpPr>
        <p:sp>
          <p:nvSpPr>
            <p:cNvPr id="30" name="五边形 29"/>
            <p:cNvSpPr/>
            <p:nvPr/>
          </p:nvSpPr>
          <p:spPr>
            <a:xfrm flipH="1">
              <a:off x="4511824" y="1729826"/>
              <a:ext cx="4032448" cy="5664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33415B"/>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5077531" y="1864170"/>
              <a:ext cx="3075083" cy="338668"/>
            </a:xfrm>
            <a:prstGeom prst="rect">
              <a:avLst/>
            </a:prstGeom>
            <a:noFill/>
          </p:spPr>
          <p:txBody>
            <a:bodyPr wrap="square" lIns="0" tIns="0" rIns="0" bIns="0" rtlCol="0">
              <a:spAutoFit/>
            </a:bodyPr>
            <a:lstStyle/>
            <a:p>
              <a:pPr marL="0" lvl="1" algn="ctr"/>
              <a:r>
                <a:rPr lang="zh-CN" altLang="en-US" sz="2400" dirty="0">
                  <a:solidFill>
                    <a:srgbClr val="33415B"/>
                  </a:solidFill>
                  <a:latin typeface="微软雅黑" panose="020B0503020204020204" pitchFamily="34" charset="-122"/>
                  <a:ea typeface="微软雅黑" panose="020B0503020204020204" pitchFamily="34" charset="-122"/>
                </a:rPr>
                <a:t>洁净室内人员行为规范</a:t>
              </a:r>
            </a:p>
          </p:txBody>
        </p:sp>
      </p:grpSp>
      <p:grpSp>
        <p:nvGrpSpPr>
          <p:cNvPr id="32" name="组合 31"/>
          <p:cNvGrpSpPr/>
          <p:nvPr/>
        </p:nvGrpSpPr>
        <p:grpSpPr>
          <a:xfrm>
            <a:off x="4847938" y="4967063"/>
            <a:ext cx="4066827" cy="617724"/>
            <a:chOff x="4511824" y="1729826"/>
            <a:chExt cx="4032448" cy="566438"/>
          </a:xfrm>
        </p:grpSpPr>
        <p:sp>
          <p:nvSpPr>
            <p:cNvPr id="33" name="五边形 32"/>
            <p:cNvSpPr/>
            <p:nvPr/>
          </p:nvSpPr>
          <p:spPr>
            <a:xfrm flipH="1">
              <a:off x="4511824" y="1729826"/>
              <a:ext cx="4032448" cy="566438"/>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solidFill>
                  <a:srgbClr val="33415B"/>
                </a:solidFill>
                <a:latin typeface="微软雅黑" panose="020B0503020204020204" pitchFamily="34" charset="-122"/>
                <a:ea typeface="微软雅黑" panose="020B0503020204020204" pitchFamily="34" charset="-122"/>
              </a:endParaRPr>
            </a:p>
          </p:txBody>
        </p:sp>
        <p:sp>
          <p:nvSpPr>
            <p:cNvPr id="34" name="文本框 9"/>
            <p:cNvSpPr txBox="1"/>
            <p:nvPr/>
          </p:nvSpPr>
          <p:spPr>
            <a:xfrm>
              <a:off x="5077531" y="1864170"/>
              <a:ext cx="2884883" cy="338669"/>
            </a:xfrm>
            <a:prstGeom prst="rect">
              <a:avLst/>
            </a:prstGeom>
            <a:noFill/>
          </p:spPr>
          <p:txBody>
            <a:bodyPr wrap="square" lIns="0" tIns="0" rIns="0" bIns="0" rtlCol="0">
              <a:spAutoFit/>
            </a:bodyPr>
            <a:lstStyle/>
            <a:p>
              <a:pPr marL="0" lvl="1" algn="ctr"/>
              <a:r>
                <a:rPr lang="zh-CN" altLang="en-US" sz="2400" dirty="0">
                  <a:solidFill>
                    <a:srgbClr val="33415B"/>
                  </a:solidFill>
                  <a:latin typeface="微软雅黑" panose="020B0503020204020204" pitchFamily="34" charset="-122"/>
                  <a:ea typeface="微软雅黑" panose="020B0503020204020204" pitchFamily="34" charset="-122"/>
                </a:rPr>
                <a:t>洁净区域环境监测</a:t>
              </a: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12" presetClass="entr" presetSubtype="2" fill="hold" nodeType="withEffect">
                                  <p:stCondLst>
                                    <p:cond delay="0"/>
                                  </p:stCondLst>
                                  <p:childTnLst>
                                    <p:set>
                                      <p:cBhvr>
                                        <p:cTn id="32" dur="1" fill="hold">
                                          <p:stCondLst>
                                            <p:cond delay="0"/>
                                          </p:stCondLst>
                                        </p:cTn>
                                        <p:tgtEl>
                                          <p:spTgt spid="111"/>
                                        </p:tgtEl>
                                        <p:attrNameLst>
                                          <p:attrName>style.visibility</p:attrName>
                                        </p:attrNameLst>
                                      </p:cBhvr>
                                      <p:to>
                                        <p:strVal val="visible"/>
                                      </p:to>
                                    </p:set>
                                    <p:anim calcmode="lin" valueType="num">
                                      <p:cBhvr additive="base">
                                        <p:cTn id="33" dur="500"/>
                                        <p:tgtEl>
                                          <p:spTgt spid="111"/>
                                        </p:tgtEl>
                                        <p:attrNameLst>
                                          <p:attrName>ppt_x</p:attrName>
                                        </p:attrNameLst>
                                      </p:cBhvr>
                                      <p:tavLst>
                                        <p:tav tm="0">
                                          <p:val>
                                            <p:strVal val="#ppt_x+#ppt_w*1.125000"/>
                                          </p:val>
                                        </p:tav>
                                        <p:tav tm="100000">
                                          <p:val>
                                            <p:strVal val="#ppt_x"/>
                                          </p:val>
                                        </p:tav>
                                      </p:tavLst>
                                    </p:anim>
                                    <p:animEffect transition="in" filter="wipe(left)">
                                      <p:cBhvr>
                                        <p:cTn id="34" dur="500"/>
                                        <p:tgtEl>
                                          <p:spTgt spid="111"/>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 calcmode="lin" valueType="num">
                                      <p:cBhvr>
                                        <p:cTn id="38" dur="500" fill="hold"/>
                                        <p:tgtEl>
                                          <p:spTgt spid="108"/>
                                        </p:tgtEl>
                                        <p:attrNameLst>
                                          <p:attrName>ppt_w</p:attrName>
                                        </p:attrNameLst>
                                      </p:cBhvr>
                                      <p:tavLst>
                                        <p:tav tm="0">
                                          <p:val>
                                            <p:fltVal val="0"/>
                                          </p:val>
                                        </p:tav>
                                        <p:tav tm="100000">
                                          <p:val>
                                            <p:strVal val="#ppt_w"/>
                                          </p:val>
                                        </p:tav>
                                      </p:tavLst>
                                    </p:anim>
                                    <p:anim calcmode="lin" valueType="num">
                                      <p:cBhvr>
                                        <p:cTn id="39" dur="500" fill="hold"/>
                                        <p:tgtEl>
                                          <p:spTgt spid="108"/>
                                        </p:tgtEl>
                                        <p:attrNameLst>
                                          <p:attrName>ppt_h</p:attrName>
                                        </p:attrNameLst>
                                      </p:cBhvr>
                                      <p:tavLst>
                                        <p:tav tm="0">
                                          <p:val>
                                            <p:fltVal val="0"/>
                                          </p:val>
                                        </p:tav>
                                        <p:tav tm="100000">
                                          <p:val>
                                            <p:strVal val="#ppt_h"/>
                                          </p:val>
                                        </p:tav>
                                      </p:tavLst>
                                    </p:anim>
                                    <p:animEffect transition="in" filter="fade">
                                      <p:cBhvr>
                                        <p:cTn id="40" dur="500"/>
                                        <p:tgtEl>
                                          <p:spTgt spid="108"/>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p:cTn id="44" dur="500" fill="hold"/>
                                        <p:tgtEl>
                                          <p:spTgt spid="109"/>
                                        </p:tgtEl>
                                        <p:attrNameLst>
                                          <p:attrName>ppt_w</p:attrName>
                                        </p:attrNameLst>
                                      </p:cBhvr>
                                      <p:tavLst>
                                        <p:tav tm="0">
                                          <p:val>
                                            <p:fltVal val="0"/>
                                          </p:val>
                                        </p:tav>
                                        <p:tav tm="100000">
                                          <p:val>
                                            <p:strVal val="#ppt_w"/>
                                          </p:val>
                                        </p:tav>
                                      </p:tavLst>
                                    </p:anim>
                                    <p:anim calcmode="lin" valueType="num">
                                      <p:cBhvr>
                                        <p:cTn id="45" dur="500" fill="hold"/>
                                        <p:tgtEl>
                                          <p:spTgt spid="109"/>
                                        </p:tgtEl>
                                        <p:attrNameLst>
                                          <p:attrName>ppt_h</p:attrName>
                                        </p:attrNameLst>
                                      </p:cBhvr>
                                      <p:tavLst>
                                        <p:tav tm="0">
                                          <p:val>
                                            <p:fltVal val="0"/>
                                          </p:val>
                                        </p:tav>
                                        <p:tav tm="100000">
                                          <p:val>
                                            <p:strVal val="#ppt_h"/>
                                          </p:val>
                                        </p:tav>
                                      </p:tavLst>
                                    </p:anim>
                                    <p:animEffect transition="in" filter="fade">
                                      <p:cBhvr>
                                        <p:cTn id="46" dur="500"/>
                                        <p:tgtEl>
                                          <p:spTgt spid="109"/>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110"/>
                                        </p:tgtEl>
                                        <p:attrNameLst>
                                          <p:attrName>style.visibility</p:attrName>
                                        </p:attrNameLst>
                                      </p:cBhvr>
                                      <p:to>
                                        <p:strVal val="visible"/>
                                      </p:to>
                                    </p:set>
                                    <p:anim calcmode="lin" valueType="num">
                                      <p:cBhvr>
                                        <p:cTn id="50" dur="500" fill="hold"/>
                                        <p:tgtEl>
                                          <p:spTgt spid="110"/>
                                        </p:tgtEl>
                                        <p:attrNameLst>
                                          <p:attrName>ppt_w</p:attrName>
                                        </p:attrNameLst>
                                      </p:cBhvr>
                                      <p:tavLst>
                                        <p:tav tm="0">
                                          <p:val>
                                            <p:fltVal val="0"/>
                                          </p:val>
                                        </p:tav>
                                        <p:tav tm="100000">
                                          <p:val>
                                            <p:strVal val="#ppt_w"/>
                                          </p:val>
                                        </p:tav>
                                      </p:tavLst>
                                    </p:anim>
                                    <p:anim calcmode="lin" valueType="num">
                                      <p:cBhvr>
                                        <p:cTn id="51" dur="500" fill="hold"/>
                                        <p:tgtEl>
                                          <p:spTgt spid="110"/>
                                        </p:tgtEl>
                                        <p:attrNameLst>
                                          <p:attrName>ppt_h</p:attrName>
                                        </p:attrNameLst>
                                      </p:cBhvr>
                                      <p:tavLst>
                                        <p:tav tm="0">
                                          <p:val>
                                            <p:fltVal val="0"/>
                                          </p:val>
                                        </p:tav>
                                        <p:tav tm="100000">
                                          <p:val>
                                            <p:strVal val="#ppt_h"/>
                                          </p:val>
                                        </p:tav>
                                      </p:tavLst>
                                    </p:anim>
                                    <p:animEffect transition="in" filter="fade">
                                      <p:cBhvr>
                                        <p:cTn id="52" dur="500"/>
                                        <p:tgtEl>
                                          <p:spTgt spid="110"/>
                                        </p:tgtEl>
                                      </p:cBhvr>
                                    </p:animEffect>
                                  </p:childTnLst>
                                </p:cTn>
                              </p:par>
                              <p:par>
                                <p:cTn id="53" presetID="12" presetClass="entr" presetSubtype="2"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left)">
                                      <p:cBhvr>
                                        <p:cTn id="56" dur="500"/>
                                        <p:tgtEl>
                                          <p:spTgt spid="25"/>
                                        </p:tgtEl>
                                      </p:cBhvr>
                                    </p:animEffect>
                                  </p:childTnLst>
                                </p:cTn>
                              </p:par>
                              <p:par>
                                <p:cTn id="57" presetID="12" presetClass="entr" presetSubtype="2"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left)">
                                      <p:cBhvr>
                                        <p:cTn id="60" dur="500"/>
                                        <p:tgtEl>
                                          <p:spTgt spid="29"/>
                                        </p:tgtEl>
                                      </p:cBhvr>
                                    </p:animEffect>
                                  </p:childTnLst>
                                </p:cTn>
                              </p:par>
                              <p:par>
                                <p:cTn id="61" presetID="12" presetClass="entr" presetSubtype="2"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p:tgtEl>
                                          <p:spTgt spid="32"/>
                                        </p:tgtEl>
                                        <p:attrNameLst>
                                          <p:attrName>ppt_x</p:attrName>
                                        </p:attrNameLst>
                                      </p:cBhvr>
                                      <p:tavLst>
                                        <p:tav tm="0">
                                          <p:val>
                                            <p:strVal val="#ppt_x+#ppt_w*1.125000"/>
                                          </p:val>
                                        </p:tav>
                                        <p:tav tm="100000">
                                          <p:val>
                                            <p:strVal val="#ppt_x"/>
                                          </p:val>
                                        </p:tav>
                                      </p:tavLst>
                                    </p:anim>
                                    <p:animEffect transition="in" filter="wipe(left)">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7" grpId="0"/>
      <p:bldP spid="108" grpId="0"/>
      <p:bldP spid="109" grpId="0"/>
      <p:bldP spid="1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63" y="215384"/>
            <a:ext cx="2954655"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三、洁净室内人员行为规范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Rectangle 2"/>
          <p:cNvSpPr txBox="1"/>
          <p:nvPr/>
        </p:nvSpPr>
        <p:spPr>
          <a:xfrm>
            <a:off x="1029171" y="891860"/>
            <a:ext cx="9753601" cy="5355032"/>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Char char="l"/>
            </a:pPr>
            <a:r>
              <a:rPr lang="zh-CN" altLang="en-US" sz="2800" dirty="0" smtClean="0">
                <a:solidFill>
                  <a:srgbClr val="FF0000"/>
                </a:solidFill>
                <a:latin typeface="楷体" panose="02010609060101010101" pitchFamily="49" charset="-122"/>
                <a:ea typeface="楷体" panose="02010609060101010101" pitchFamily="49" charset="-122"/>
              </a:rPr>
              <a:t>移动要缓慢谨慎。</a:t>
            </a:r>
          </a:p>
          <a:p>
            <a:pPr indent="36195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a:solidFill>
                  <a:schemeClr val="tx1"/>
                </a:solidFill>
                <a:latin typeface="楷体" panose="02010609060101010101" pitchFamily="49" charset="-122"/>
                <a:ea typeface="楷体" panose="02010609060101010101" pitchFamily="49" charset="-122"/>
              </a:rPr>
              <a:t>1</a:t>
            </a:r>
            <a:r>
              <a:rPr lang="zh-CN" altLang="en-US" sz="2000" dirty="0">
                <a:solidFill>
                  <a:schemeClr val="tx1"/>
                </a:solidFill>
                <a:latin typeface="楷体" panose="02010609060101010101" pitchFamily="49" charset="-122"/>
                <a:ea typeface="楷体" panose="02010609060101010101" pitchFamily="49" charset="-122"/>
              </a:rPr>
              <a:t>）在关键区域快速的动作会产生不被接受的紊流，这种动作会破坏单向流，挑战预期洁净室设计和控制参数。</a:t>
            </a:r>
          </a:p>
          <a:p>
            <a:pPr indent="361950">
              <a:lnSpc>
                <a:spcPct val="150000"/>
              </a:lnSpc>
              <a:spcBef>
                <a:spcPts val="0"/>
              </a:spcBef>
            </a:pP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a:solidFill>
                  <a:schemeClr val="tx1"/>
                </a:solidFill>
                <a:latin typeface="楷体" panose="02010609060101010101" pitchFamily="49" charset="-122"/>
                <a:ea typeface="楷体" panose="02010609060101010101" pitchFamily="49" charset="-122"/>
              </a:rPr>
              <a:t>2</a:t>
            </a:r>
            <a:r>
              <a:rPr lang="zh-CN" altLang="en-US" sz="2000" dirty="0">
                <a:solidFill>
                  <a:schemeClr val="tx1"/>
                </a:solidFill>
                <a:latin typeface="楷体" panose="02010609060101010101" pitchFamily="49" charset="-122"/>
                <a:ea typeface="楷体" panose="02010609060101010101" pitchFamily="49" charset="-122"/>
              </a:rPr>
              <a:t>）整个洁净室都要遵循缓慢移动、避免气流破坏的原则</a:t>
            </a:r>
            <a:r>
              <a:rPr lang="zh-CN" altLang="en-US" sz="2000" dirty="0" smtClean="0">
                <a:solidFill>
                  <a:schemeClr val="tx1"/>
                </a:solidFill>
                <a:latin typeface="楷体" panose="02010609060101010101" pitchFamily="49" charset="-122"/>
                <a:ea typeface="楷体" panose="02010609060101010101" pitchFamily="49" charset="-122"/>
              </a:rPr>
              <a:t>。</a:t>
            </a:r>
            <a:endParaRPr lang="en-US" altLang="zh-CN" sz="2000" dirty="0" smtClean="0">
              <a:solidFill>
                <a:schemeClr val="tx1"/>
              </a:solidFill>
              <a:latin typeface="楷体" panose="02010609060101010101" pitchFamily="49" charset="-122"/>
              <a:ea typeface="楷体" panose="02010609060101010101" pitchFamily="49" charset="-122"/>
            </a:endParaRPr>
          </a:p>
          <a:p>
            <a:pPr>
              <a:lnSpc>
                <a:spcPct val="100000"/>
              </a:lnSpc>
              <a:spcBef>
                <a:spcPts val="1200"/>
              </a:spcBef>
              <a:buFont typeface="Wingdings" panose="05000000000000000000" pitchFamily="2" charset="2"/>
              <a:buChar char="l"/>
            </a:pPr>
            <a:r>
              <a:rPr lang="zh-CN" altLang="en-US" sz="2800" dirty="0">
                <a:solidFill>
                  <a:srgbClr val="FF0000"/>
                </a:solidFill>
                <a:latin typeface="楷体" panose="02010609060101010101" pitchFamily="49" charset="-122"/>
                <a:ea typeface="楷体" panose="02010609060101010101" pitchFamily="49" charset="-122"/>
              </a:rPr>
              <a:t>相关法规要求</a:t>
            </a:r>
            <a:r>
              <a:rPr lang="zh-CN" altLang="en-US" sz="2800" dirty="0" smtClean="0">
                <a:solidFill>
                  <a:srgbClr val="FF0000"/>
                </a:solidFill>
                <a:latin typeface="楷体" panose="02010609060101010101" pitchFamily="49" charset="-122"/>
                <a:ea typeface="楷体" panose="02010609060101010101" pitchFamily="49" charset="-122"/>
              </a:rPr>
              <a:t>：</a:t>
            </a:r>
            <a:endParaRPr lang="en-US" altLang="zh-CN" sz="2800" dirty="0" smtClean="0">
              <a:solidFill>
                <a:srgbClr val="FF0000"/>
              </a:solidFill>
              <a:latin typeface="楷体" panose="02010609060101010101" pitchFamily="49" charset="-122"/>
              <a:ea typeface="楷体" panose="02010609060101010101" pitchFamily="49" charset="-122"/>
            </a:endParaRPr>
          </a:p>
          <a:p>
            <a:pPr indent="361950">
              <a:lnSpc>
                <a:spcPct val="150000"/>
              </a:lnSpc>
              <a:spcBef>
                <a:spcPts val="0"/>
              </a:spcBef>
            </a:pPr>
            <a:r>
              <a:rPr lang="zh-CN" altLang="en-US" sz="2000" dirty="0">
                <a:solidFill>
                  <a:schemeClr val="tx1"/>
                </a:solidFill>
                <a:latin typeface="楷体" panose="02010609060101010101" pitchFamily="49" charset="-122"/>
                <a:ea typeface="楷体" panose="02010609060101010101" pitchFamily="49" charset="-122"/>
              </a:rPr>
              <a:t>（</a:t>
            </a:r>
            <a:r>
              <a:rPr lang="en-US" altLang="zh-CN" sz="2000" dirty="0">
                <a:solidFill>
                  <a:schemeClr val="tx1"/>
                </a:solidFill>
                <a:latin typeface="楷体" panose="02010609060101010101" pitchFamily="49" charset="-122"/>
                <a:ea typeface="楷体" panose="02010609060101010101" pitchFamily="49" charset="-122"/>
              </a:rPr>
              <a:t>1</a:t>
            </a: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000" dirty="0" smtClean="0">
                <a:solidFill>
                  <a:schemeClr val="tx1"/>
                </a:solidFill>
                <a:latin typeface="楷体" panose="02010609060101010101" pitchFamily="49" charset="-122"/>
                <a:ea typeface="楷体" panose="02010609060101010101" pitchFamily="49" charset="-122"/>
              </a:rPr>
              <a:t>裸手接触产品的操作人员每隔</a:t>
            </a:r>
            <a:r>
              <a:rPr lang="en-US" altLang="zh-CN" sz="2000" dirty="0">
                <a:solidFill>
                  <a:schemeClr val="tx1"/>
                </a:solidFill>
                <a:latin typeface="楷体" panose="02010609060101010101" pitchFamily="49" charset="-122"/>
                <a:ea typeface="楷体" panose="02010609060101010101" pitchFamily="49" charset="-122"/>
              </a:rPr>
              <a:t>2h应当对手再次进行消毒。裸手消毒剂的种类应当定期更换。查看消毒剂配制或领用记录，是否按要求定期更换裸手消毒剂的种类</a:t>
            </a:r>
            <a:r>
              <a:rPr lang="en-US" altLang="zh-CN" sz="2000" dirty="0" smtClean="0">
                <a:solidFill>
                  <a:schemeClr val="tx1"/>
                </a:solidFill>
                <a:latin typeface="楷体" panose="02010609060101010101" pitchFamily="49" charset="-122"/>
                <a:ea typeface="楷体" panose="02010609060101010101" pitchFamily="49" charset="-122"/>
              </a:rPr>
              <a:t>。</a:t>
            </a:r>
          </a:p>
          <a:p>
            <a:pPr indent="361950">
              <a:lnSpc>
                <a:spcPct val="150000"/>
              </a:lnSpc>
              <a:spcBef>
                <a:spcPts val="0"/>
              </a:spcBef>
            </a:pPr>
            <a:r>
              <a:rPr lang="zh-CN" altLang="en-US" sz="2000" dirty="0">
                <a:solidFill>
                  <a:schemeClr val="tx1"/>
                </a:solidFill>
                <a:latin typeface="楷体" panose="02010609060101010101" pitchFamily="49" charset="-122"/>
                <a:ea typeface="楷体" panose="02010609060101010101" pitchFamily="49" charset="-122"/>
              </a:rPr>
              <a:t>（</a:t>
            </a:r>
            <a:r>
              <a:rPr lang="en-US" altLang="zh-CN" sz="2000" dirty="0">
                <a:solidFill>
                  <a:schemeClr val="tx1"/>
                </a:solidFill>
                <a:latin typeface="楷体" panose="02010609060101010101" pitchFamily="49" charset="-122"/>
                <a:ea typeface="楷体" panose="02010609060101010101" pitchFamily="49" charset="-122"/>
              </a:rPr>
              <a:t>2</a:t>
            </a:r>
            <a:r>
              <a:rPr lang="zh-CN" altLang="en-US" sz="2000" dirty="0" smtClean="0">
                <a:solidFill>
                  <a:schemeClr val="tx1"/>
                </a:solidFill>
                <a:latin typeface="楷体" panose="02010609060101010101" pitchFamily="49" charset="-122"/>
                <a:ea typeface="楷体" panose="02010609060101010101" pitchFamily="49" charset="-122"/>
              </a:rPr>
              <a:t>）</a:t>
            </a:r>
            <a:r>
              <a:rPr lang="en-US" altLang="zh-CN" sz="2100" dirty="0" smtClean="0">
                <a:solidFill>
                  <a:schemeClr val="tx1"/>
                </a:solidFill>
                <a:latin typeface="楷体" panose="02010609060101010101" pitchFamily="49" charset="-122"/>
                <a:ea typeface="楷体" panose="02010609060101010101" pitchFamily="49" charset="-122"/>
              </a:rPr>
              <a:t>工作服及其质量应当与生产操作的要求及操作区的洁净度级别相适应</a:t>
            </a:r>
            <a:r>
              <a:rPr lang="en-US" altLang="zh-CN" sz="2100" dirty="0">
                <a:solidFill>
                  <a:schemeClr val="tx1"/>
                </a:solidFill>
                <a:latin typeface="楷体" panose="02010609060101010101" pitchFamily="49" charset="-122"/>
                <a:ea typeface="楷体" panose="02010609060101010101" pitchFamily="49" charset="-122"/>
              </a:rPr>
              <a:t>，其式样和穿着方式应当能够满足保护产品和人员的要求。无菌工作服应当能够包盖全部头发、胡须及脚部，并能阻留人体脱落物</a:t>
            </a:r>
            <a:r>
              <a:rPr lang="en-US" altLang="zh-CN" sz="2100" dirty="0" smtClean="0">
                <a:solidFill>
                  <a:schemeClr val="tx1"/>
                </a:solidFill>
                <a:latin typeface="楷体" panose="02010609060101010101" pitchFamily="49" charset="-122"/>
                <a:ea typeface="楷体" panose="02010609060101010101" pitchFamily="49" charset="-122"/>
              </a:rPr>
              <a:t>。</a:t>
            </a:r>
          </a:p>
          <a:p>
            <a:pPr indent="361950">
              <a:lnSpc>
                <a:spcPct val="150000"/>
              </a:lnSpc>
              <a:spcBef>
                <a:spcPts val="0"/>
              </a:spcBef>
            </a:pPr>
            <a:r>
              <a:rPr lang="zh-CN" altLang="en-US" sz="2100" dirty="0" smtClean="0">
                <a:solidFill>
                  <a:schemeClr val="tx1"/>
                </a:solidFill>
                <a:latin typeface="楷体" panose="02010609060101010101" pitchFamily="49" charset="-122"/>
                <a:ea typeface="楷体" panose="02010609060101010101" pitchFamily="49" charset="-122"/>
              </a:rPr>
              <a:t>（</a:t>
            </a:r>
            <a:r>
              <a:rPr lang="en-US" altLang="zh-CN" sz="2100" dirty="0">
                <a:solidFill>
                  <a:schemeClr val="tx1"/>
                </a:solidFill>
                <a:latin typeface="楷体" panose="02010609060101010101" pitchFamily="49" charset="-122"/>
                <a:ea typeface="楷体" panose="02010609060101010101" pitchFamily="49" charset="-122"/>
              </a:rPr>
              <a:t>3</a:t>
            </a:r>
            <a:r>
              <a:rPr lang="zh-CN" altLang="en-US" sz="2100" dirty="0" smtClean="0">
                <a:solidFill>
                  <a:schemeClr val="tx1"/>
                </a:solidFill>
                <a:latin typeface="楷体" panose="02010609060101010101" pitchFamily="49" charset="-122"/>
                <a:ea typeface="楷体" panose="02010609060101010101" pitchFamily="49" charset="-122"/>
              </a:rPr>
              <a:t>）</a:t>
            </a:r>
            <a:r>
              <a:rPr lang="en-US" altLang="zh-CN" sz="2100" dirty="0" err="1" smtClean="0">
                <a:solidFill>
                  <a:schemeClr val="tx1"/>
                </a:solidFill>
                <a:latin typeface="楷体" panose="02010609060101010101" pitchFamily="49" charset="-122"/>
                <a:ea typeface="楷体" panose="02010609060101010101" pitchFamily="49" charset="-122"/>
              </a:rPr>
              <a:t>临时进入洁净室的人员</a:t>
            </a:r>
            <a:r>
              <a:rPr lang="zh-CN" altLang="en-US" sz="2100" dirty="0" smtClean="0">
                <a:solidFill>
                  <a:schemeClr val="tx1"/>
                </a:solidFill>
                <a:latin typeface="楷体" panose="02010609060101010101" pitchFamily="49" charset="-122"/>
                <a:ea typeface="楷体" panose="02010609060101010101" pitchFamily="49" charset="-122"/>
              </a:rPr>
              <a:t>，</a:t>
            </a:r>
            <a:r>
              <a:rPr lang="en-US" altLang="zh-CN" sz="2100" dirty="0" err="1" smtClean="0">
                <a:solidFill>
                  <a:schemeClr val="tx1"/>
                </a:solidFill>
                <a:latin typeface="楷体" panose="02010609060101010101" pitchFamily="49" charset="-122"/>
                <a:ea typeface="楷体" panose="02010609060101010101" pitchFamily="49" charset="-122"/>
              </a:rPr>
              <a:t>应当对其进行指导和监督</a:t>
            </a:r>
            <a:r>
              <a:rPr lang="en-US" altLang="zh-CN" sz="21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rgbClr val="FF0000"/>
              </a:solidFill>
              <a:latin typeface="楷体" panose="02010609060101010101" pitchFamily="49" charset="-122"/>
              <a:ea typeface="楷体" panose="02010609060101010101" pitchFamily="49" charset="-122"/>
            </a:endParaRPr>
          </a:p>
          <a:p>
            <a:pPr indent="361950">
              <a:lnSpc>
                <a:spcPct val="150000"/>
              </a:lnSpc>
              <a:spcBef>
                <a:spcPts val="0"/>
              </a:spcBef>
            </a:pPr>
            <a:endParaRPr lang="zh-CN" altLang="en-US" sz="20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90563" y="2038350"/>
            <a:ext cx="7501437" cy="2868071"/>
          </a:xfrm>
          <a:prstGeom prst="rect">
            <a:avLst/>
          </a:prstGeom>
          <a:solidFill>
            <a:srgbClr val="46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文本框 9"/>
          <p:cNvSpPr txBox="1"/>
          <p:nvPr/>
        </p:nvSpPr>
        <p:spPr>
          <a:xfrm>
            <a:off x="5504711" y="3019611"/>
            <a:ext cx="6163413" cy="738664"/>
          </a:xfrm>
          <a:prstGeom prst="rect">
            <a:avLst/>
          </a:prstGeom>
          <a:noFill/>
        </p:spPr>
        <p:txBody>
          <a:bodyPr wrap="square" lIns="0" tIns="0" rIns="0" bIns="0" rtlCol="0">
            <a:spAutoFit/>
          </a:bodyPr>
          <a:lstStyle/>
          <a:p>
            <a:pPr marL="0" lvl="1" algn="ctr"/>
            <a:r>
              <a:rPr lang="zh-CN" altLang="en-US" sz="4800" dirty="0">
                <a:solidFill>
                  <a:schemeClr val="bg1"/>
                </a:solidFill>
                <a:latin typeface="微软雅黑" panose="020B0503020204020204" pitchFamily="34" charset="-122"/>
                <a:ea typeface="微软雅黑" panose="020B0503020204020204" pitchFamily="34" charset="-122"/>
              </a:rPr>
              <a:t>洁净区域环境监测</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8350"/>
            <a:ext cx="4690563" cy="2868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114"/>
                                        </p:tgtEl>
                                        <p:attrNameLst>
                                          <p:attrName>style.visibility</p:attrName>
                                        </p:attrNameLst>
                                      </p:cBhvr>
                                      <p:to>
                                        <p:strVal val="visible"/>
                                      </p:to>
                                    </p:set>
                                    <p:set>
                                      <p:cBhvr>
                                        <p:cTn id="12" dur="455" fill="hold">
                                          <p:stCondLst>
                                            <p:cond delay="0"/>
                                          </p:stCondLst>
                                        </p:cTn>
                                        <p:tgtEl>
                                          <p:spTgt spid="114"/>
                                        </p:tgtEl>
                                        <p:attrNameLst>
                                          <p:attrName>style.rotation</p:attrName>
                                        </p:attrNameLst>
                                      </p:cBhvr>
                                      <p:to>
                                        <p:strVal val="-45.0"/>
                                      </p:to>
                                    </p:set>
                                    <p:anim calcmode="lin" valueType="num">
                                      <p:cBhvr>
                                        <p:cTn id="13" dur="455" fill="hold">
                                          <p:stCondLst>
                                            <p:cond delay="455"/>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63" y="215384"/>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四</a:t>
            </a:r>
            <a:r>
              <a:rPr lang="zh-CN" altLang="en-US" dirty="0" smtClean="0">
                <a:solidFill>
                  <a:schemeClr val="bg1"/>
                </a:solidFill>
                <a:latin typeface="微软雅黑" panose="020B0503020204020204" pitchFamily="34" charset="-122"/>
                <a:ea typeface="微软雅黑" panose="020B0503020204020204" pitchFamily="34" charset="-122"/>
              </a:rPr>
              <a:t>、洁净区域环境监测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Rectangle 2"/>
          <p:cNvSpPr txBox="1"/>
          <p:nvPr/>
        </p:nvSpPr>
        <p:spPr>
          <a:xfrm>
            <a:off x="676275" y="714374"/>
            <a:ext cx="10210800" cy="2743201"/>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70000"/>
              </a:lnSpc>
              <a:spcBef>
                <a:spcPts val="600"/>
              </a:spcBef>
              <a:buFont typeface="Wingdings" panose="05000000000000000000" pitchFamily="2" charset="2"/>
              <a:buChar char="l"/>
            </a:pPr>
            <a:r>
              <a:rPr lang="zh-CN" altLang="en-US" dirty="0" smtClean="0">
                <a:solidFill>
                  <a:srgbClr val="FF0000"/>
                </a:solidFill>
                <a:latin typeface="楷体" panose="02010609060101010101" pitchFamily="49" charset="-122"/>
                <a:ea typeface="楷体" panose="02010609060101010101" pitchFamily="49" charset="-122"/>
              </a:rPr>
              <a:t>日常监测：</a:t>
            </a:r>
          </a:p>
          <a:p>
            <a:pPr>
              <a:lnSpc>
                <a:spcPct val="120000"/>
              </a:lnSpc>
              <a:spcBef>
                <a:spcPts val="600"/>
              </a:spcBef>
              <a:buFont typeface="Wingdings" panose="05000000000000000000" pitchFamily="2" charset="2"/>
              <a:buChar char="Ø"/>
            </a:pPr>
            <a:r>
              <a:rPr lang="zh-CN" altLang="en-US" dirty="0" smtClean="0">
                <a:solidFill>
                  <a:schemeClr val="tx1"/>
                </a:solidFill>
                <a:latin typeface="楷体" panose="02010609060101010101" pitchFamily="49" charset="-122"/>
                <a:ea typeface="楷体" panose="02010609060101010101" pitchFamily="49" charset="-122"/>
              </a:rPr>
              <a:t>表面微生物</a:t>
            </a:r>
          </a:p>
          <a:p>
            <a:pPr>
              <a:lnSpc>
                <a:spcPct val="120000"/>
              </a:lnSpc>
              <a:spcBef>
                <a:spcPts val="0"/>
              </a:spcBef>
            </a:pPr>
            <a:r>
              <a:rPr lang="zh-CN" altLang="en-US" dirty="0" smtClean="0">
                <a:latin typeface="楷体" panose="02010609060101010101" pitchFamily="49" charset="-122"/>
                <a:ea typeface="楷体" panose="02010609060101010101" pitchFamily="49" charset="-122"/>
              </a:rPr>
              <a:t>  </a:t>
            </a:r>
            <a:r>
              <a:rPr lang="zh-CN" altLang="en-US" sz="2000" dirty="0" smtClean="0">
                <a:solidFill>
                  <a:srgbClr val="FF0000"/>
                </a:solidFill>
                <a:latin typeface="楷体" panose="02010609060101010101" pitchFamily="49" charset="-122"/>
                <a:ea typeface="楷体" panose="02010609060101010101" pitchFamily="49" charset="-122"/>
              </a:rPr>
              <a:t>每日对进入洁净室人员进行表面微生物取样测试，结果均应符合标准。</a:t>
            </a:r>
          </a:p>
          <a:p>
            <a:pPr>
              <a:lnSpc>
                <a:spcPct val="120000"/>
              </a:lnSpc>
              <a:spcBef>
                <a:spcPts val="600"/>
              </a:spcBef>
              <a:buFont typeface="Wingdings" panose="05000000000000000000" pitchFamily="2" charset="2"/>
              <a:buChar char="Ø"/>
            </a:pPr>
            <a:r>
              <a:rPr lang="zh-CN" altLang="en-US" dirty="0">
                <a:solidFill>
                  <a:schemeClr val="tx1"/>
                </a:solidFill>
                <a:latin typeface="楷体" panose="02010609060101010101" pitchFamily="49" charset="-122"/>
                <a:ea typeface="楷体" panose="02010609060101010101" pitchFamily="49" charset="-122"/>
              </a:rPr>
              <a:t>无菌操作</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洁净室行为的确认</a:t>
            </a:r>
            <a:endParaRPr lang="en-US" altLang="zh-CN" dirty="0">
              <a:solidFill>
                <a:schemeClr val="tx1"/>
              </a:solidFill>
              <a:latin typeface="楷体" panose="02010609060101010101" pitchFamily="49" charset="-122"/>
              <a:ea typeface="楷体" panose="02010609060101010101" pitchFamily="49" charset="-122"/>
            </a:endParaRPr>
          </a:p>
          <a:p>
            <a:pPr>
              <a:lnSpc>
                <a:spcPct val="120000"/>
              </a:lnSpc>
              <a:spcBef>
                <a:spcPts val="0"/>
              </a:spcBef>
            </a:pPr>
            <a:r>
              <a:rPr lang="en-US" altLang="zh-CN" sz="2000" dirty="0">
                <a:solidFill>
                  <a:schemeClr val="tx1"/>
                </a:solidFill>
                <a:latin typeface="楷体" panose="02010609060101010101" pitchFamily="49" charset="-122"/>
                <a:ea typeface="楷体" panose="02010609060101010101" pitchFamily="49" charset="-122"/>
              </a:rPr>
              <a:t> </a:t>
            </a:r>
            <a:r>
              <a:rPr lang="en-US" altLang="zh-CN" sz="2000" dirty="0" smtClean="0">
                <a:solidFill>
                  <a:schemeClr val="tx1"/>
                </a:solidFill>
                <a:latin typeface="楷体" panose="02010609060101010101" pitchFamily="49" charset="-122"/>
                <a:ea typeface="楷体" panose="02010609060101010101" pitchFamily="49" charset="-122"/>
              </a:rPr>
              <a:t> </a:t>
            </a:r>
            <a:r>
              <a:rPr lang="zh-CN" altLang="en-US" sz="2000" dirty="0" smtClean="0">
                <a:solidFill>
                  <a:srgbClr val="FF0000"/>
                </a:solidFill>
                <a:latin typeface="楷体" panose="02010609060101010101" pitchFamily="49" charset="-122"/>
                <a:ea typeface="楷体" panose="02010609060101010101" pitchFamily="49" charset="-122"/>
              </a:rPr>
              <a:t>观察人员现场操作的行为是否有违反洁净室行为的情况。</a:t>
            </a:r>
            <a:endParaRPr lang="en-US" altLang="zh-CN" sz="2000" dirty="0" smtClean="0">
              <a:solidFill>
                <a:srgbClr val="FF0000"/>
              </a:solidFill>
              <a:latin typeface="楷体" panose="02010609060101010101" pitchFamily="49" charset="-122"/>
              <a:ea typeface="楷体" panose="02010609060101010101" pitchFamily="49" charset="-122"/>
            </a:endParaRPr>
          </a:p>
        </p:txBody>
      </p:sp>
      <p:sp>
        <p:nvSpPr>
          <p:cNvPr id="3" name="矩形 2"/>
          <p:cNvSpPr/>
          <p:nvPr/>
        </p:nvSpPr>
        <p:spPr>
          <a:xfrm>
            <a:off x="676275" y="3219449"/>
            <a:ext cx="10029825" cy="2566857"/>
          </a:xfrm>
          <a:prstGeom prst="rect">
            <a:avLst/>
          </a:prstGeom>
        </p:spPr>
        <p:txBody>
          <a:bodyPr wrap="square">
            <a:spAutoFit/>
          </a:bodyPr>
          <a:lstStyle/>
          <a:p>
            <a:pPr marL="342900" indent="-342900">
              <a:lnSpc>
                <a:spcPct val="170000"/>
              </a:lnSpc>
              <a:spcBef>
                <a:spcPts val="600"/>
              </a:spcBef>
              <a:buFont typeface="Wingdings" panose="05000000000000000000" pitchFamily="2" charset="2"/>
              <a:buChar char="l"/>
            </a:pPr>
            <a:r>
              <a:rPr lang="zh-CN" altLang="en-US" sz="2400" dirty="0">
                <a:solidFill>
                  <a:srgbClr val="FF0000"/>
                </a:solidFill>
                <a:latin typeface="楷体" panose="02010609060101010101" pitchFamily="49" charset="-122"/>
                <a:ea typeface="楷体" panose="02010609060101010101" pitchFamily="49" charset="-122"/>
              </a:rPr>
              <a:t>行业标准</a:t>
            </a:r>
            <a:r>
              <a:rPr lang="en-US" altLang="zh-CN" sz="2400" dirty="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法规要求：</a:t>
            </a:r>
            <a:endParaRPr lang="en-US" altLang="zh-CN" sz="2400" dirty="0">
              <a:solidFill>
                <a:srgbClr val="FF0000"/>
              </a:solidFill>
              <a:latin typeface="楷体" panose="02010609060101010101" pitchFamily="49" charset="-122"/>
              <a:ea typeface="楷体" panose="02010609060101010101" pitchFamily="49" charset="-122"/>
            </a:endParaRPr>
          </a:p>
          <a:p>
            <a:pPr indent="266700">
              <a:lnSpc>
                <a:spcPct val="150000"/>
              </a:lnSpc>
              <a:buNone/>
            </a:pPr>
            <a:r>
              <a:rPr lang="zh-CN" altLang="en-US" sz="2000" dirty="0" smtClean="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a:t>
            </a:r>
            <a:r>
              <a:rPr lang="en-US" altLang="zh-CN"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无菌医疗器具生产管理规范</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indent="266700">
              <a:lnSpc>
                <a:spcPct val="150000"/>
              </a:lnSpc>
              <a:buNone/>
            </a:pPr>
            <a:r>
              <a:rPr lang="zh-CN" altLang="en-US" sz="2000" dirty="0" smtClean="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医疗器械生产质量管理规范附录体外诊断试剂</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indent="266700">
              <a:lnSpc>
                <a:spcPct val="150000"/>
              </a:lnSpc>
              <a:buNone/>
            </a:pPr>
            <a:r>
              <a:rPr lang="zh-CN" altLang="en-US" sz="2000" dirty="0" smtClean="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3</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医疗器械生产质量管理规范附录植入性医疗</a:t>
            </a:r>
            <a:r>
              <a:rPr lang="zh-CN" altLang="en-US" sz="2000" dirty="0" smtClean="0">
                <a:latin typeface="楷体" panose="02010609060101010101" pitchFamily="49" charset="-122"/>
                <a:ea typeface="楷体" panose="02010609060101010101" pitchFamily="49" charset="-122"/>
              </a:rPr>
              <a:t>器械</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a:p>
            <a:pPr indent="266700">
              <a:lnSpc>
                <a:spcPct val="150000"/>
              </a:lnSpc>
              <a:buNone/>
            </a:pPr>
            <a:r>
              <a:rPr lang="zh-CN" altLang="en-US" sz="2000" dirty="0" smtClean="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4</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医疗器械生产质量管理规范附录无菌医疗器械</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a:t>
            </a:r>
            <a:endParaRPr lang="en-US" altLang="zh-CN" sz="2000" dirty="0">
              <a:solidFill>
                <a:srgbClr val="0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2898" y="825797"/>
            <a:ext cx="9458352" cy="1705082"/>
          </a:xfrm>
          <a:prstGeom prst="rect">
            <a:avLst/>
          </a:prstGeom>
        </p:spPr>
        <p:txBody>
          <a:bodyPr wrap="square">
            <a:spAutoFit/>
          </a:bodyPr>
          <a:lstStyle/>
          <a:p>
            <a:pPr>
              <a:lnSpc>
                <a:spcPct val="100000"/>
              </a:lnSpc>
              <a:spcBef>
                <a:spcPts val="600"/>
              </a:spcBef>
              <a:buFont typeface="Wingdings" panose="05000000000000000000" pitchFamily="2" charset="2"/>
              <a:buChar char="l"/>
            </a:pPr>
            <a:r>
              <a:rPr lang="zh-CN" altLang="en-US" sz="2800" dirty="0">
                <a:solidFill>
                  <a:srgbClr val="FF0000"/>
                </a:solidFill>
                <a:latin typeface="楷体" panose="02010609060101010101" pitchFamily="49" charset="-122"/>
                <a:ea typeface="楷体" panose="02010609060101010101" pitchFamily="49" charset="-122"/>
              </a:rPr>
              <a:t>环境</a:t>
            </a:r>
          </a:p>
          <a:p>
            <a:pPr indent="266700">
              <a:lnSpc>
                <a:spcPct val="160000"/>
              </a:lnSpc>
              <a:spcBef>
                <a:spcPts val="0"/>
              </a:spcBef>
            </a:pPr>
            <a:r>
              <a:rPr lang="zh-CN" altLang="en-US" sz="2400" dirty="0">
                <a:latin typeface="楷体" panose="02010609060101010101" pitchFamily="49" charset="-122"/>
                <a:ea typeface="楷体" panose="02010609060101010101" pitchFamily="49" charset="-122"/>
                <a:sym typeface="Wingdings" panose="05000000000000000000" pitchFamily="2" charset="2"/>
              </a:rPr>
              <a:t>沉降菌的监测</a:t>
            </a:r>
            <a:r>
              <a:rPr lang="zh-CN" altLang="en-US" sz="2400" dirty="0" smtClean="0">
                <a:latin typeface="楷体" panose="02010609060101010101" pitchFamily="49" charset="-122"/>
                <a:ea typeface="楷体" panose="02010609060101010101" pitchFamily="49" charset="-122"/>
                <a:sym typeface="Wingdings" panose="05000000000000000000" pitchFamily="2" charset="2"/>
              </a:rPr>
              <a:t>方法             </a:t>
            </a:r>
            <a:r>
              <a:rPr lang="zh-CN" altLang="en-US" sz="2400" dirty="0">
                <a:latin typeface="楷体" panose="02010609060101010101" pitchFamily="49" charset="-122"/>
                <a:ea typeface="楷体" panose="02010609060101010101" pitchFamily="49" charset="-122"/>
                <a:sym typeface="Wingdings" panose="05000000000000000000" pitchFamily="2" charset="2"/>
              </a:rPr>
              <a:t>浮游菌的监测方法</a:t>
            </a:r>
          </a:p>
          <a:p>
            <a:pPr indent="266700">
              <a:lnSpc>
                <a:spcPct val="160000"/>
              </a:lnSpc>
              <a:spcBef>
                <a:spcPts val="0"/>
              </a:spcBef>
            </a:pPr>
            <a:r>
              <a:rPr lang="zh-CN" altLang="en-US" sz="2400" dirty="0">
                <a:latin typeface="楷体" panose="02010609060101010101" pitchFamily="49" charset="-122"/>
                <a:ea typeface="楷体" panose="02010609060101010101" pitchFamily="49" charset="-122"/>
                <a:sym typeface="Wingdings" panose="05000000000000000000" pitchFamily="2" charset="2"/>
              </a:rPr>
              <a:t>换气次数的监测</a:t>
            </a:r>
            <a:r>
              <a:rPr lang="zh-CN" altLang="en-US" sz="2400" dirty="0" smtClean="0">
                <a:latin typeface="楷体" panose="02010609060101010101" pitchFamily="49" charset="-122"/>
                <a:ea typeface="楷体" panose="02010609060101010101" pitchFamily="49" charset="-122"/>
                <a:sym typeface="Wingdings" panose="05000000000000000000" pitchFamily="2" charset="2"/>
              </a:rPr>
              <a:t>方法           </a:t>
            </a:r>
            <a:r>
              <a:rPr lang="zh-CN" altLang="en-US" sz="2400" dirty="0">
                <a:latin typeface="楷体" panose="02010609060101010101" pitchFamily="49" charset="-122"/>
                <a:ea typeface="楷体" panose="02010609060101010101" pitchFamily="49" charset="-122"/>
                <a:sym typeface="Wingdings" panose="05000000000000000000" pitchFamily="2" charset="2"/>
              </a:rPr>
              <a:t>空气悬浮粒子监测方法</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34" name="内容占位符 2"/>
          <p:cNvSpPr txBox="1"/>
          <p:nvPr/>
        </p:nvSpPr>
        <p:spPr>
          <a:xfrm>
            <a:off x="542898" y="2771960"/>
            <a:ext cx="8382027" cy="3957645"/>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61950" indent="-361950">
              <a:buFont typeface="Wingdings" panose="05000000000000000000" pitchFamily="2" charset="2"/>
              <a:buChar char="l"/>
              <a:tabLst>
                <a:tab pos="266700" algn="l"/>
              </a:tabLst>
            </a:pPr>
            <a:r>
              <a:rPr lang="zh-CN" altLang="en-US" sz="4000" dirty="0" smtClean="0">
                <a:solidFill>
                  <a:srgbClr val="FF0000"/>
                </a:solidFill>
                <a:latin typeface="楷体" panose="02010609060101010101" pitchFamily="49" charset="-122"/>
                <a:ea typeface="楷体" panose="02010609060101010101" pitchFamily="49" charset="-122"/>
              </a:rPr>
              <a:t>国家标准：</a:t>
            </a:r>
            <a:endParaRPr lang="en-US" altLang="zh-CN" sz="4000" dirty="0" smtClean="0">
              <a:solidFill>
                <a:srgbClr val="FF0000"/>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1</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GB/T 16292-2010《</a:t>
            </a:r>
            <a:r>
              <a:rPr lang="zh-CN" altLang="en-US" sz="2900" dirty="0" smtClean="0">
                <a:solidFill>
                  <a:schemeClr val="tx1"/>
                </a:solidFill>
                <a:latin typeface="楷体" panose="02010609060101010101" pitchFamily="49" charset="-122"/>
                <a:ea typeface="楷体" panose="02010609060101010101" pitchFamily="49" charset="-122"/>
              </a:rPr>
              <a:t>医药工业洁净室（区）悬浮粒子的测试方式</a:t>
            </a:r>
            <a:r>
              <a:rPr lang="en-US" altLang="zh-CN" sz="2900" dirty="0" smtClean="0">
                <a:solidFill>
                  <a:schemeClr val="tx1"/>
                </a:solidFill>
                <a:latin typeface="楷体" panose="02010609060101010101" pitchFamily="49" charset="-122"/>
                <a:ea typeface="楷体" panose="02010609060101010101" pitchFamily="49" charset="-122"/>
              </a:rPr>
              <a:t>》</a:t>
            </a:r>
            <a:r>
              <a:rPr lang="zh-CN" altLang="en-US" sz="2900" dirty="0" smtClean="0">
                <a:solidFill>
                  <a:schemeClr val="tx1"/>
                </a:solidFill>
                <a:latin typeface="楷体" panose="02010609060101010101" pitchFamily="49" charset="-122"/>
                <a:ea typeface="楷体" panose="02010609060101010101" pitchFamily="49" charset="-122"/>
              </a:rPr>
              <a:t>；</a:t>
            </a:r>
            <a:endParaRPr lang="en-US" altLang="zh-CN" sz="2900" dirty="0" smtClean="0">
              <a:solidFill>
                <a:schemeClr val="tx1"/>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2</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GB/T 16293-2010《</a:t>
            </a:r>
            <a:r>
              <a:rPr lang="zh-CN" altLang="en-US" sz="2900" dirty="0" smtClean="0">
                <a:solidFill>
                  <a:schemeClr val="tx1"/>
                </a:solidFill>
                <a:latin typeface="楷体" panose="02010609060101010101" pitchFamily="49" charset="-122"/>
                <a:ea typeface="楷体" panose="02010609060101010101" pitchFamily="49" charset="-122"/>
              </a:rPr>
              <a:t>医药工业洁净室（区）浮游菌的测试方式</a:t>
            </a:r>
            <a:r>
              <a:rPr lang="en-US" altLang="zh-CN" sz="2900" dirty="0" smtClean="0">
                <a:solidFill>
                  <a:schemeClr val="tx1"/>
                </a:solidFill>
                <a:latin typeface="楷体" panose="02010609060101010101" pitchFamily="49" charset="-122"/>
                <a:ea typeface="楷体" panose="02010609060101010101" pitchFamily="49" charset="-122"/>
              </a:rPr>
              <a:t>》</a:t>
            </a:r>
            <a:r>
              <a:rPr lang="zh-CN" altLang="en-US" sz="2900" dirty="0" smtClean="0">
                <a:solidFill>
                  <a:schemeClr val="tx1"/>
                </a:solidFill>
                <a:latin typeface="楷体" panose="02010609060101010101" pitchFamily="49" charset="-122"/>
                <a:ea typeface="楷体" panose="02010609060101010101" pitchFamily="49" charset="-122"/>
              </a:rPr>
              <a:t>；</a:t>
            </a:r>
            <a:endParaRPr lang="en-US" altLang="zh-CN" sz="2900" dirty="0" smtClean="0">
              <a:solidFill>
                <a:schemeClr val="tx1"/>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3</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GB/T 16294-2010《</a:t>
            </a:r>
            <a:r>
              <a:rPr lang="zh-CN" altLang="en-US" sz="2900" dirty="0" smtClean="0">
                <a:solidFill>
                  <a:schemeClr val="tx1"/>
                </a:solidFill>
                <a:latin typeface="楷体" panose="02010609060101010101" pitchFamily="49" charset="-122"/>
                <a:ea typeface="楷体" panose="02010609060101010101" pitchFamily="49" charset="-122"/>
              </a:rPr>
              <a:t>医药工业洁净室（区）沉降菌的测试方式</a:t>
            </a:r>
            <a:r>
              <a:rPr lang="en-US" altLang="zh-CN" sz="2900" dirty="0" smtClean="0">
                <a:solidFill>
                  <a:schemeClr val="tx1"/>
                </a:solidFill>
                <a:latin typeface="楷体" panose="02010609060101010101" pitchFamily="49" charset="-122"/>
                <a:ea typeface="楷体" panose="02010609060101010101" pitchFamily="49" charset="-122"/>
              </a:rPr>
              <a:t>》</a:t>
            </a:r>
            <a:r>
              <a:rPr lang="zh-CN" altLang="en-US" sz="2900" dirty="0" smtClean="0">
                <a:solidFill>
                  <a:schemeClr val="tx1"/>
                </a:solidFill>
                <a:latin typeface="楷体" panose="02010609060101010101" pitchFamily="49" charset="-122"/>
                <a:ea typeface="楷体" panose="02010609060101010101" pitchFamily="49" charset="-122"/>
              </a:rPr>
              <a:t>。</a:t>
            </a:r>
            <a:endParaRPr lang="en-US" altLang="zh-CN" sz="2900" dirty="0" smtClean="0">
              <a:solidFill>
                <a:schemeClr val="tx1"/>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4</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 </a:t>
            </a:r>
            <a:r>
              <a:rPr lang="en-US" altLang="zh-CN" sz="2900" dirty="0">
                <a:solidFill>
                  <a:schemeClr val="tx1"/>
                </a:solidFill>
                <a:latin typeface="楷体" panose="02010609060101010101" pitchFamily="49" charset="-122"/>
                <a:ea typeface="楷体" panose="02010609060101010101" pitchFamily="49" charset="-122"/>
              </a:rPr>
              <a:t>50591-2010《</a:t>
            </a:r>
            <a:r>
              <a:rPr lang="zh-CN" altLang="en-US" sz="2900" dirty="0">
                <a:solidFill>
                  <a:schemeClr val="tx1"/>
                </a:solidFill>
                <a:latin typeface="楷体" panose="02010609060101010101" pitchFamily="49" charset="-122"/>
                <a:ea typeface="楷体" panose="02010609060101010101" pitchFamily="49" charset="-122"/>
              </a:rPr>
              <a:t>洁净室施工及验收规范</a:t>
            </a:r>
            <a:r>
              <a:rPr lang="en-US" altLang="zh-CN" sz="2900" dirty="0">
                <a:solidFill>
                  <a:schemeClr val="tx1"/>
                </a:solidFill>
                <a:latin typeface="楷体" panose="02010609060101010101" pitchFamily="49" charset="-122"/>
                <a:ea typeface="楷体" panose="02010609060101010101" pitchFamily="49" charset="-122"/>
              </a:rPr>
              <a:t>》</a:t>
            </a:r>
            <a:r>
              <a:rPr lang="zh-CN" altLang="en-US" sz="2900" dirty="0">
                <a:solidFill>
                  <a:schemeClr val="tx1"/>
                </a:solidFill>
                <a:latin typeface="楷体" panose="02010609060101010101" pitchFamily="49" charset="-122"/>
                <a:ea typeface="楷体" panose="02010609060101010101" pitchFamily="49" charset="-122"/>
              </a:rPr>
              <a:t>；</a:t>
            </a:r>
            <a:endParaRPr lang="en-US" altLang="zh-CN" sz="2900" dirty="0">
              <a:solidFill>
                <a:schemeClr val="tx1"/>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5</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 </a:t>
            </a:r>
            <a:r>
              <a:rPr lang="en-US" altLang="zh-CN" sz="2900" dirty="0">
                <a:solidFill>
                  <a:schemeClr val="tx1"/>
                </a:solidFill>
                <a:latin typeface="楷体" panose="02010609060101010101" pitchFamily="49" charset="-122"/>
                <a:ea typeface="楷体" panose="02010609060101010101" pitchFamily="49" charset="-122"/>
              </a:rPr>
              <a:t>50073-2001《</a:t>
            </a:r>
            <a:r>
              <a:rPr lang="zh-CN" altLang="en-US" sz="2900" dirty="0">
                <a:solidFill>
                  <a:schemeClr val="tx1"/>
                </a:solidFill>
                <a:latin typeface="楷体" panose="02010609060101010101" pitchFamily="49" charset="-122"/>
                <a:ea typeface="楷体" panose="02010609060101010101" pitchFamily="49" charset="-122"/>
              </a:rPr>
              <a:t>洁净厂房设计规范</a:t>
            </a:r>
            <a:r>
              <a:rPr lang="en-US" altLang="zh-CN" sz="2900" dirty="0">
                <a:solidFill>
                  <a:schemeClr val="tx1"/>
                </a:solidFill>
                <a:latin typeface="楷体" panose="02010609060101010101" pitchFamily="49" charset="-122"/>
                <a:ea typeface="楷体" panose="02010609060101010101" pitchFamily="49" charset="-122"/>
              </a:rPr>
              <a:t>》</a:t>
            </a:r>
            <a:r>
              <a:rPr lang="zh-CN" altLang="en-US" sz="2900" dirty="0">
                <a:solidFill>
                  <a:schemeClr val="tx1"/>
                </a:solidFill>
                <a:latin typeface="楷体" panose="02010609060101010101" pitchFamily="49" charset="-122"/>
                <a:ea typeface="楷体" panose="02010609060101010101" pitchFamily="49" charset="-122"/>
              </a:rPr>
              <a:t>；</a:t>
            </a:r>
            <a:endParaRPr lang="en-US" altLang="zh-CN" sz="2900" dirty="0">
              <a:solidFill>
                <a:schemeClr val="tx1"/>
              </a:solidFill>
              <a:latin typeface="楷体" panose="02010609060101010101" pitchFamily="49" charset="-122"/>
              <a:ea typeface="楷体" panose="02010609060101010101" pitchFamily="49" charset="-122"/>
            </a:endParaRPr>
          </a:p>
          <a:p>
            <a:pPr>
              <a:lnSpc>
                <a:spcPct val="170000"/>
              </a:lnSpc>
              <a:tabLst>
                <a:tab pos="266700" algn="l"/>
              </a:tabLst>
            </a:pP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6</a:t>
            </a:r>
            <a:r>
              <a:rPr lang="zh-CN" altLang="en-US" sz="2900" dirty="0" smtClean="0">
                <a:solidFill>
                  <a:schemeClr val="tx1"/>
                </a:solidFill>
                <a:latin typeface="楷体" panose="02010609060101010101" pitchFamily="49" charset="-122"/>
                <a:ea typeface="楷体" panose="02010609060101010101" pitchFamily="49" charset="-122"/>
              </a:rPr>
              <a:t>）</a:t>
            </a:r>
            <a:r>
              <a:rPr lang="en-US" altLang="zh-CN" sz="2900" dirty="0" smtClean="0">
                <a:solidFill>
                  <a:schemeClr val="tx1"/>
                </a:solidFill>
                <a:latin typeface="楷体" panose="02010609060101010101" pitchFamily="49" charset="-122"/>
                <a:ea typeface="楷体" panose="02010609060101010101" pitchFamily="49" charset="-122"/>
              </a:rPr>
              <a:t>GB </a:t>
            </a:r>
            <a:r>
              <a:rPr lang="en-US" altLang="zh-CN" sz="2900" dirty="0">
                <a:solidFill>
                  <a:schemeClr val="tx1"/>
                </a:solidFill>
                <a:latin typeface="楷体" panose="02010609060101010101" pitchFamily="49" charset="-122"/>
                <a:ea typeface="楷体" panose="02010609060101010101" pitchFamily="49" charset="-122"/>
              </a:rPr>
              <a:t>50457-2008《</a:t>
            </a:r>
            <a:r>
              <a:rPr lang="zh-CN" altLang="en-US" sz="2900" dirty="0">
                <a:solidFill>
                  <a:schemeClr val="tx1"/>
                </a:solidFill>
                <a:latin typeface="楷体" panose="02010609060101010101" pitchFamily="49" charset="-122"/>
                <a:ea typeface="楷体" panose="02010609060101010101" pitchFamily="49" charset="-122"/>
              </a:rPr>
              <a:t>医药工业洁净厂房</a:t>
            </a:r>
            <a:r>
              <a:rPr lang="zh-CN" altLang="en-US" sz="2900" dirty="0" smtClean="0">
                <a:solidFill>
                  <a:schemeClr val="tx1"/>
                </a:solidFill>
                <a:latin typeface="楷体" panose="02010609060101010101" pitchFamily="49" charset="-122"/>
                <a:ea typeface="楷体" panose="02010609060101010101" pitchFamily="49" charset="-122"/>
              </a:rPr>
              <a:t>设计规范</a:t>
            </a:r>
            <a:r>
              <a:rPr lang="en-US" altLang="zh-CN" sz="2900" dirty="0" smtClean="0">
                <a:solidFill>
                  <a:schemeClr val="tx1"/>
                </a:solidFill>
                <a:latin typeface="楷体" panose="02010609060101010101" pitchFamily="49" charset="-122"/>
                <a:ea typeface="楷体" panose="02010609060101010101" pitchFamily="49" charset="-122"/>
              </a:rPr>
              <a:t>》</a:t>
            </a:r>
            <a:r>
              <a:rPr lang="zh-CN" altLang="en-US" sz="2900" dirty="0" smtClean="0">
                <a:solidFill>
                  <a:schemeClr val="tx1"/>
                </a:solidFill>
                <a:latin typeface="楷体" panose="02010609060101010101" pitchFamily="49" charset="-122"/>
                <a:ea typeface="楷体" panose="02010609060101010101" pitchFamily="49" charset="-122"/>
              </a:rPr>
              <a:t>。</a:t>
            </a:r>
            <a:endParaRPr lang="zh-CN" altLang="en-US" sz="2900" dirty="0">
              <a:solidFill>
                <a:schemeClr val="tx1"/>
              </a:solidFill>
              <a:latin typeface="楷体" panose="02010609060101010101" pitchFamily="49" charset="-122"/>
              <a:ea typeface="楷体" panose="02010609060101010101" pitchFamily="49" charset="-122"/>
            </a:endParaRPr>
          </a:p>
        </p:txBody>
      </p:sp>
      <p:sp>
        <p:nvSpPr>
          <p:cNvPr id="35" name="矩形 34"/>
          <p:cNvSpPr/>
          <p:nvPr/>
        </p:nvSpPr>
        <p:spPr>
          <a:xfrm>
            <a:off x="-25063" y="215384"/>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四</a:t>
            </a:r>
            <a:r>
              <a:rPr lang="zh-CN" altLang="en-US" dirty="0" smtClean="0">
                <a:solidFill>
                  <a:schemeClr val="bg1"/>
                </a:solidFill>
                <a:latin typeface="微软雅黑" panose="020B0503020204020204" pitchFamily="34" charset="-122"/>
                <a:ea typeface="微软雅黑" panose="020B0503020204020204" pitchFamily="34" charset="-122"/>
              </a:rPr>
              <a:t>、洁净区域环境监测</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221432" y="1104883"/>
            <a:ext cx="9826580" cy="5481048"/>
          </a:xfrm>
          <a:prstGeom prst="rect">
            <a:avLst/>
          </a:prstGeom>
          <a:noFill/>
          <a:ln w="9525">
            <a:noFill/>
            <a:miter lim="800000"/>
            <a:headEnd/>
            <a:tailEnd/>
          </a:ln>
          <a:effectLst/>
        </p:spPr>
      </p:pic>
      <p:sp>
        <p:nvSpPr>
          <p:cNvPr id="4" name="矩形 3"/>
          <p:cNvSpPr/>
          <p:nvPr/>
        </p:nvSpPr>
        <p:spPr>
          <a:xfrm>
            <a:off x="-25063" y="215384"/>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四</a:t>
            </a:r>
            <a:r>
              <a:rPr lang="zh-CN" altLang="en-US" dirty="0" smtClean="0">
                <a:solidFill>
                  <a:schemeClr val="bg1"/>
                </a:solidFill>
                <a:latin typeface="微软雅黑" panose="020B0503020204020204" pitchFamily="34" charset="-122"/>
                <a:ea typeface="微软雅黑" panose="020B0503020204020204" pitchFamily="34" charset="-122"/>
              </a:rPr>
              <a:t>、洁净区域环境监测</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657225" y="962024"/>
            <a:ext cx="11210925" cy="5667375"/>
          </a:xfrm>
          <a:prstGeom prst="rect">
            <a:avLst/>
          </a:prstGeom>
        </p:spPr>
        <p:txBody>
          <a:bodyPr vert="horz" wrap="square"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Font typeface="Wingdings" panose="05000000000000000000" pitchFamily="2" charset="2"/>
              <a:buChar char="l"/>
            </a:pPr>
            <a:r>
              <a:rPr lang="zh-CN" altLang="en-US" sz="2800" dirty="0" smtClean="0">
                <a:solidFill>
                  <a:srgbClr val="FF0000"/>
                </a:solidFill>
                <a:latin typeface="楷体" panose="02010609060101010101" pitchFamily="49" charset="-122"/>
                <a:ea typeface="楷体" panose="02010609060101010101" pitchFamily="49" charset="-122"/>
              </a:rPr>
              <a:t>环境超标的处理</a:t>
            </a:r>
          </a:p>
          <a:p>
            <a:pPr marL="457200" indent="-457200">
              <a:buFont typeface="Wingdings" panose="05000000000000000000" pitchFamily="2" charset="2"/>
              <a:buChar char="Ø"/>
            </a:pPr>
            <a:r>
              <a:rPr lang="zh-CN" altLang="zh-CN" dirty="0" smtClean="0">
                <a:solidFill>
                  <a:schemeClr val="tx1"/>
                </a:solidFill>
                <a:latin typeface="楷体" panose="02010609060101010101" pitchFamily="49" charset="-122"/>
                <a:ea typeface="楷体" panose="02010609060101010101" pitchFamily="49" charset="-122"/>
              </a:rPr>
              <a:t>向</a:t>
            </a:r>
            <a:r>
              <a:rPr lang="zh-CN" altLang="en-US" dirty="0" smtClean="0">
                <a:solidFill>
                  <a:schemeClr val="tx1"/>
                </a:solidFill>
                <a:latin typeface="楷体" panose="02010609060101010101" pitchFamily="49" charset="-122"/>
                <a:ea typeface="楷体" panose="02010609060101010101" pitchFamily="49" charset="-122"/>
              </a:rPr>
              <a:t>主管上级</a:t>
            </a:r>
            <a:r>
              <a:rPr lang="zh-CN" altLang="zh-CN" dirty="0" smtClean="0">
                <a:solidFill>
                  <a:schemeClr val="tx1"/>
                </a:solidFill>
                <a:latin typeface="楷体" panose="02010609060101010101" pitchFamily="49" charset="-122"/>
                <a:ea typeface="楷体" panose="02010609060101010101" pitchFamily="49" charset="-122"/>
              </a:rPr>
              <a:t>汇报</a:t>
            </a:r>
            <a:r>
              <a:rPr lang="zh-CN" altLang="en-US" dirty="0" smtClean="0">
                <a:solidFill>
                  <a:schemeClr val="tx1"/>
                </a:solidFill>
                <a:latin typeface="楷体" panose="02010609060101010101" pitchFamily="49" charset="-122"/>
                <a:ea typeface="楷体" panose="02010609060101010101" pitchFamily="49" charset="-122"/>
              </a:rPr>
              <a:t>，并采取相应措施如：</a:t>
            </a:r>
          </a:p>
          <a:p>
            <a:pPr marL="447675">
              <a:lnSpc>
                <a:spcPct val="160000"/>
              </a:lnSpc>
              <a:spcBef>
                <a:spcPts val="600"/>
              </a:spcBef>
            </a:pP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增加取样频率，至少在连续的工作日进行</a:t>
            </a:r>
            <a:r>
              <a:rPr lang="en-US" altLang="zh-CN" sz="2000" dirty="0">
                <a:solidFill>
                  <a:schemeClr val="tx1"/>
                </a:solidFill>
                <a:latin typeface="楷体" panose="02010609060101010101" pitchFamily="49" charset="-122"/>
                <a:ea typeface="楷体" panose="02010609060101010101" pitchFamily="49" charset="-122"/>
              </a:rPr>
              <a:t>3</a:t>
            </a:r>
            <a:r>
              <a:rPr lang="zh-CN" altLang="en-US" sz="2000" dirty="0">
                <a:solidFill>
                  <a:schemeClr val="tx1"/>
                </a:solidFill>
                <a:latin typeface="楷体" panose="02010609060101010101" pitchFamily="49" charset="-122"/>
                <a:ea typeface="楷体" panose="02010609060101010101" pitchFamily="49" charset="-122"/>
              </a:rPr>
              <a:t>次取样，取样结果若有一次超标，需立即采取行动。</a:t>
            </a:r>
          </a:p>
          <a:p>
            <a:pPr marL="447675">
              <a:lnSpc>
                <a:spcPct val="160000"/>
              </a:lnSpc>
              <a:spcBef>
                <a:spcPts val="600"/>
              </a:spcBef>
            </a:pP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重新对环境进行清洁，重新取样测试。</a:t>
            </a:r>
            <a:endParaRPr lang="en-US" altLang="zh-CN" sz="2000" dirty="0">
              <a:solidFill>
                <a:schemeClr val="tx1"/>
              </a:solidFill>
              <a:latin typeface="楷体" panose="02010609060101010101" pitchFamily="49" charset="-122"/>
              <a:ea typeface="楷体" panose="02010609060101010101" pitchFamily="49" charset="-122"/>
            </a:endParaRPr>
          </a:p>
          <a:p>
            <a:pPr marL="457200" indent="-457200">
              <a:buFont typeface="Wingdings" panose="05000000000000000000" pitchFamily="2" charset="2"/>
              <a:buChar char="Ø"/>
            </a:pPr>
            <a:r>
              <a:rPr lang="zh-CN" altLang="en-US" dirty="0">
                <a:solidFill>
                  <a:schemeClr val="tx1"/>
                </a:solidFill>
                <a:latin typeface="楷体" panose="02010609060101010101" pitchFamily="49" charset="-122"/>
                <a:ea typeface="楷体" panose="02010609060101010101" pitchFamily="49" charset="-122"/>
              </a:rPr>
              <a:t>启动相应的调查如：</a:t>
            </a:r>
          </a:p>
          <a:p>
            <a:pPr marL="447675">
              <a:lnSpc>
                <a:spcPct val="150000"/>
              </a:lnSpc>
              <a:spcBef>
                <a:spcPts val="600"/>
              </a:spcBef>
            </a:pP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空调系统的调查（检查是否有泄露情况，是否断电等）；</a:t>
            </a:r>
            <a:br>
              <a:rPr lang="zh-CN" altLang="en-US" sz="2000" dirty="0">
                <a:solidFill>
                  <a:schemeClr val="tx1"/>
                </a:solidFill>
                <a:latin typeface="楷体" panose="02010609060101010101" pitchFamily="49" charset="-122"/>
                <a:ea typeface="楷体" panose="02010609060101010101" pitchFamily="49" charset="-122"/>
              </a:rPr>
            </a:b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实验室方面的调查：人员情况、仪器情况、监测方法；</a:t>
            </a:r>
            <a:br>
              <a:rPr lang="zh-CN" altLang="en-US" sz="2000" dirty="0">
                <a:solidFill>
                  <a:schemeClr val="tx1"/>
                </a:solidFill>
                <a:latin typeface="楷体" panose="02010609060101010101" pitchFamily="49" charset="-122"/>
                <a:ea typeface="楷体" panose="02010609060101010101" pitchFamily="49" charset="-122"/>
              </a:rPr>
            </a:b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生产方面的调查：人员情况、设备情况、操作方法。</a:t>
            </a:r>
            <a:endParaRPr lang="en-US" altLang="zh-CN" sz="2000" dirty="0">
              <a:solidFill>
                <a:schemeClr val="tx1"/>
              </a:solidFill>
              <a:latin typeface="楷体" panose="02010609060101010101" pitchFamily="49" charset="-122"/>
              <a:ea typeface="楷体" panose="02010609060101010101" pitchFamily="49" charset="-122"/>
            </a:endParaRPr>
          </a:p>
          <a:p>
            <a:pPr marL="447675" indent="-447675">
              <a:lnSpc>
                <a:spcPct val="150000"/>
              </a:lnSpc>
              <a:spcBef>
                <a:spcPts val="600"/>
              </a:spcBef>
              <a:buFont typeface="Wingdings" panose="05000000000000000000" pitchFamily="2" charset="2"/>
              <a:buChar char="Ø"/>
            </a:pPr>
            <a:r>
              <a:rPr lang="en-US" altLang="zh-CN" dirty="0" err="1" smtClean="0">
                <a:solidFill>
                  <a:schemeClr val="tx1"/>
                </a:solidFill>
                <a:latin typeface="楷体" panose="02010609060101010101" pitchFamily="49" charset="-122"/>
                <a:ea typeface="楷体" panose="02010609060101010101" pitchFamily="49" charset="-122"/>
              </a:rPr>
              <a:t>对出现</a:t>
            </a:r>
            <a:r>
              <a:rPr lang="zh-CN" altLang="en-US" dirty="0">
                <a:solidFill>
                  <a:schemeClr val="tx1"/>
                </a:solidFill>
                <a:latin typeface="楷体" panose="02010609060101010101" pitchFamily="49" charset="-122"/>
                <a:ea typeface="楷体" panose="02010609060101010101" pitchFamily="49" charset="-122"/>
              </a:rPr>
              <a:t>的偏差采取相应的措施，包括：</a:t>
            </a:r>
            <a:r>
              <a:rPr lang="zh-CN" altLang="en-US" sz="2000" dirty="0">
                <a:solidFill>
                  <a:schemeClr val="tx1"/>
                </a:solidFill>
                <a:latin typeface="楷体" panose="02010609060101010101" pitchFamily="49" charset="-122"/>
                <a:ea typeface="楷体" panose="02010609060101010101" pitchFamily="49" charset="-122"/>
              </a:rPr>
              <a:t/>
            </a:r>
            <a:br>
              <a:rPr lang="zh-CN" altLang="en-US" sz="2000" dirty="0">
                <a:solidFill>
                  <a:schemeClr val="tx1"/>
                </a:solidFill>
                <a:latin typeface="楷体" panose="02010609060101010101" pitchFamily="49" charset="-122"/>
                <a:ea typeface="楷体" panose="02010609060101010101" pitchFamily="49" charset="-122"/>
              </a:rPr>
            </a:b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人员的再培训，强调无菌操作和洁净区微生物控制等；</a:t>
            </a:r>
            <a:br>
              <a:rPr lang="zh-CN" altLang="en-US" sz="2000" dirty="0">
                <a:solidFill>
                  <a:schemeClr val="tx1"/>
                </a:solidFill>
                <a:latin typeface="楷体" panose="02010609060101010101" pitchFamily="49" charset="-122"/>
                <a:ea typeface="楷体" panose="02010609060101010101" pitchFamily="49" charset="-122"/>
              </a:rPr>
            </a:b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评估现行</a:t>
            </a:r>
            <a:r>
              <a:rPr lang="en-US" altLang="zh-CN" sz="2000" dirty="0">
                <a:solidFill>
                  <a:schemeClr val="tx1"/>
                </a:solidFill>
                <a:latin typeface="楷体" panose="02010609060101010101" pitchFamily="49" charset="-122"/>
                <a:ea typeface="楷体" panose="02010609060101010101" pitchFamily="49" charset="-122"/>
              </a:rPr>
              <a:t>SOP</a:t>
            </a:r>
            <a:r>
              <a:rPr lang="zh-CN" altLang="en-US" sz="2000" dirty="0">
                <a:solidFill>
                  <a:schemeClr val="tx1"/>
                </a:solidFill>
                <a:latin typeface="楷体" panose="02010609060101010101" pitchFamily="49" charset="-122"/>
                <a:ea typeface="楷体" panose="02010609060101010101" pitchFamily="49" charset="-122"/>
              </a:rPr>
              <a:t>是否需要进行修订；</a:t>
            </a:r>
            <a:br>
              <a:rPr lang="zh-CN" altLang="en-US" sz="2000" dirty="0">
                <a:solidFill>
                  <a:schemeClr val="tx1"/>
                </a:solidFill>
                <a:latin typeface="楷体" panose="02010609060101010101" pitchFamily="49" charset="-122"/>
                <a:ea typeface="楷体" panose="02010609060101010101" pitchFamily="49" charset="-122"/>
              </a:rPr>
            </a:br>
            <a:r>
              <a:rPr lang="zh-CN" altLang="en-US" sz="2000"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a:solidFill>
                  <a:schemeClr val="tx1"/>
                </a:solidFill>
                <a:latin typeface="楷体" panose="02010609060101010101" pitchFamily="49" charset="-122"/>
                <a:ea typeface="楷体" panose="02010609060101010101" pitchFamily="49" charset="-122"/>
              </a:rPr>
              <a:t>评估是否需要再验证，比如培养基模拟试验等</a:t>
            </a:r>
            <a:r>
              <a:rPr lang="zh-CN" altLang="en-US" sz="2000" dirty="0" smtClean="0">
                <a:solidFill>
                  <a:schemeClr val="tx1"/>
                </a:solidFill>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endParaRPr lang="zh-CN" altLang="en-US" sz="2800" dirty="0">
              <a:latin typeface="楷体" panose="02010609060101010101" pitchFamily="49" charset="-122"/>
              <a:ea typeface="楷体" panose="02010609060101010101" pitchFamily="49" charset="-122"/>
            </a:endParaRPr>
          </a:p>
        </p:txBody>
      </p:sp>
      <p:sp>
        <p:nvSpPr>
          <p:cNvPr id="6" name="矩形 5"/>
          <p:cNvSpPr/>
          <p:nvPr/>
        </p:nvSpPr>
        <p:spPr>
          <a:xfrm>
            <a:off x="-25063" y="215384"/>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四</a:t>
            </a:r>
            <a:r>
              <a:rPr lang="zh-CN" altLang="en-US" dirty="0" smtClean="0">
                <a:solidFill>
                  <a:schemeClr val="bg1"/>
                </a:solidFill>
                <a:latin typeface="微软雅黑" panose="020B0503020204020204" pitchFamily="34" charset="-122"/>
                <a:ea typeface="微软雅黑" panose="020B0503020204020204" pitchFamily="34" charset="-122"/>
              </a:rPr>
              <a:t>、洁净区域环境监测</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E:\平面素材\商务\png\9885883_115000918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9297" y="-33148"/>
            <a:ext cx="12192000" cy="6870171"/>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167"/>
          <p:cNvSpPr txBox="1"/>
          <p:nvPr/>
        </p:nvSpPr>
        <p:spPr>
          <a:xfrm>
            <a:off x="4175787" y="2756925"/>
            <a:ext cx="3456384" cy="995209"/>
          </a:xfrm>
          <a:prstGeom prst="rect">
            <a:avLst/>
          </a:prstGeom>
          <a:noFill/>
        </p:spPr>
        <p:txBody>
          <a:bodyPr wrap="square" rtlCol="0">
            <a:spAutoFit/>
          </a:bodyPr>
          <a:lstStyle/>
          <a:p>
            <a:pPr algn="ctr"/>
            <a:r>
              <a:rPr lang="zh-CN" altLang="en-US" sz="5865" b="1" dirty="0">
                <a:solidFill>
                  <a:srgbClr val="4681A3"/>
                </a:solidFill>
                <a:latin typeface="微软雅黑" panose="020B0503020204020204" pitchFamily="34" charset="-122"/>
                <a:ea typeface="微软雅黑" panose="020B0503020204020204" pitchFamily="34" charset="-122"/>
              </a:rPr>
              <a:t>感谢收看</a:t>
            </a: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850"/>
                                        <p:tgtEl>
                                          <p:spTgt spid="20484"/>
                                        </p:tgtEl>
                                      </p:cBhvr>
                                    </p:animEffect>
                                  </p:childTnLst>
                                </p:cTn>
                              </p:par>
                              <p:par>
                                <p:cTn id="8" presetID="56" presetClass="entr" presetSubtype="0" fill="hold" grpId="0" nodeType="withEffect">
                                  <p:stCondLst>
                                    <p:cond delay="90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90563" y="2095500"/>
            <a:ext cx="7501437" cy="2868071"/>
          </a:xfrm>
          <a:prstGeom prst="rect">
            <a:avLst/>
          </a:prstGeom>
          <a:solidFill>
            <a:srgbClr val="468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文本框 9"/>
          <p:cNvSpPr txBox="1"/>
          <p:nvPr/>
        </p:nvSpPr>
        <p:spPr>
          <a:xfrm>
            <a:off x="5504712" y="3019611"/>
            <a:ext cx="5602786" cy="738664"/>
          </a:xfrm>
          <a:prstGeom prst="rect">
            <a:avLst/>
          </a:prstGeom>
          <a:noFill/>
        </p:spPr>
        <p:txBody>
          <a:bodyPr wrap="square" lIns="0" tIns="0" rIns="0" bIns="0" rtlCol="0">
            <a:spAutoFit/>
          </a:bodyPr>
          <a:lstStyle/>
          <a:p>
            <a:pPr marL="0" lvl="1" algn="ctr"/>
            <a:r>
              <a:rPr lang="zh-CN" altLang="en-US" sz="4800" dirty="0" smtClean="0">
                <a:solidFill>
                  <a:schemeClr val="bg1"/>
                </a:solidFill>
                <a:latin typeface="微软雅黑" panose="020B0503020204020204" pitchFamily="34" charset="-122"/>
                <a:ea typeface="微软雅黑" panose="020B0503020204020204" pitchFamily="34" charset="-122"/>
              </a:rPr>
              <a:t>洁净区</a:t>
            </a:r>
            <a:r>
              <a:rPr lang="zh-CN" altLang="en-US" sz="4800" dirty="0">
                <a:solidFill>
                  <a:schemeClr val="bg1"/>
                </a:solidFill>
                <a:latin typeface="微软雅黑" panose="020B0503020204020204" pitchFamily="34" charset="-122"/>
                <a:ea typeface="微软雅黑" panose="020B0503020204020204" pitchFamily="34" charset="-122"/>
              </a:rPr>
              <a:t>污染物的来源</a:t>
            </a: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2152" b="8726"/>
          <a:stretch>
            <a:fillRect/>
          </a:stretch>
        </p:blipFill>
        <p:spPr>
          <a:xfrm>
            <a:off x="0" y="2095500"/>
            <a:ext cx="4690563" cy="28680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8" presetClass="entr" presetSubtype="0" accel="50000" fill="hold" grpId="0" nodeType="afterEffect">
                                  <p:stCondLst>
                                    <p:cond delay="0"/>
                                  </p:stCondLst>
                                  <p:iterate type="lt">
                                    <p:tmPct val="50000"/>
                                  </p:iterate>
                                  <p:childTnLst>
                                    <p:set>
                                      <p:cBhvr>
                                        <p:cTn id="11" dur="1" fill="hold">
                                          <p:stCondLst>
                                            <p:cond delay="0"/>
                                          </p:stCondLst>
                                        </p:cTn>
                                        <p:tgtEl>
                                          <p:spTgt spid="114"/>
                                        </p:tgtEl>
                                        <p:attrNameLst>
                                          <p:attrName>style.visibility</p:attrName>
                                        </p:attrNameLst>
                                      </p:cBhvr>
                                      <p:to>
                                        <p:strVal val="visible"/>
                                      </p:to>
                                    </p:set>
                                    <p:set>
                                      <p:cBhvr>
                                        <p:cTn id="12" dur="455" fill="hold">
                                          <p:stCondLst>
                                            <p:cond delay="0"/>
                                          </p:stCondLst>
                                        </p:cTn>
                                        <p:tgtEl>
                                          <p:spTgt spid="114"/>
                                        </p:tgtEl>
                                        <p:attrNameLst>
                                          <p:attrName>style.rotation</p:attrName>
                                        </p:attrNameLst>
                                      </p:cBhvr>
                                      <p:to>
                                        <p:strVal val="-45.0"/>
                                      </p:to>
                                    </p:set>
                                    <p:anim calcmode="lin" valueType="num">
                                      <p:cBhvr>
                                        <p:cTn id="13" dur="455" fill="hold">
                                          <p:stCondLst>
                                            <p:cond delay="455"/>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pic>
        <p:nvPicPr>
          <p:cNvPr id="16" name="Picture 3"/>
          <p:cNvPicPr>
            <a:picLocks noChangeAspect="1"/>
          </p:cNvPicPr>
          <p:nvPr/>
        </p:nvPicPr>
        <p:blipFill>
          <a:blip r:embed="rId4"/>
          <a:stretch>
            <a:fillRect/>
          </a:stretch>
        </p:blipFill>
        <p:spPr>
          <a:xfrm>
            <a:off x="1200149" y="1266747"/>
            <a:ext cx="9629775" cy="4953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sp>
        <p:nvSpPr>
          <p:cNvPr id="6" name="Rectangle 3"/>
          <p:cNvSpPr txBox="1"/>
          <p:nvPr/>
        </p:nvSpPr>
        <p:spPr>
          <a:xfrm>
            <a:off x="600074" y="1044575"/>
            <a:ext cx="10525125" cy="5146675"/>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00000"/>
              </a:lnSpc>
              <a:spcAft>
                <a:spcPts val="600"/>
              </a:spcAft>
              <a:buFont typeface="Arial" panose="020B0604020202020204" pitchFamily="34" charset="0"/>
              <a:buChar char="•"/>
            </a:pPr>
            <a:r>
              <a:rPr lang="zh-CN" altLang="en-US" sz="2800" dirty="0" smtClean="0">
                <a:latin typeface="楷体" panose="02010609060101010101" pitchFamily="49" charset="-122"/>
                <a:ea typeface="楷体" panose="02010609060101010101" pitchFamily="49" charset="-122"/>
              </a:rPr>
              <a:t>洁净室是产品在生产过程中环境被控制的房间，洁净室内的污染物包括</a:t>
            </a:r>
            <a:r>
              <a:rPr lang="zh-CN" altLang="en-US" sz="2800" dirty="0" smtClean="0">
                <a:solidFill>
                  <a:srgbClr val="FF0000"/>
                </a:solidFill>
                <a:latin typeface="楷体" panose="02010609060101010101" pitchFamily="49" charset="-122"/>
                <a:ea typeface="楷体" panose="02010609060101010101" pitchFamily="49" charset="-122"/>
              </a:rPr>
              <a:t>微粒</a:t>
            </a:r>
            <a:r>
              <a:rPr lang="zh-CN" altLang="en-US" sz="2800" dirty="0" smtClean="0">
                <a:latin typeface="楷体" panose="02010609060101010101" pitchFamily="49" charset="-122"/>
                <a:ea typeface="楷体" panose="02010609060101010101" pitchFamily="49" charset="-122"/>
              </a:rPr>
              <a:t>和</a:t>
            </a:r>
            <a:r>
              <a:rPr lang="zh-CN" altLang="en-US" sz="2800" dirty="0" smtClean="0">
                <a:solidFill>
                  <a:srgbClr val="FF0000"/>
                </a:solidFill>
                <a:latin typeface="楷体" panose="02010609060101010101" pitchFamily="49" charset="-122"/>
                <a:ea typeface="楷体" panose="02010609060101010101" pitchFamily="49" charset="-122"/>
              </a:rPr>
              <a:t>微生物</a:t>
            </a:r>
            <a:r>
              <a:rPr lang="zh-CN" altLang="en-US" sz="2800" dirty="0" smtClean="0">
                <a:latin typeface="楷体" panose="02010609060101010101" pitchFamily="49" charset="-122"/>
                <a:ea typeface="楷体" panose="02010609060101010101" pitchFamily="49" charset="-122"/>
              </a:rPr>
              <a:t>。</a:t>
            </a:r>
          </a:p>
          <a:p>
            <a:pPr marL="342900" indent="-342900">
              <a:lnSpc>
                <a:spcPct val="100000"/>
              </a:lnSpc>
              <a:buFont typeface="Arial" panose="020B0604020202020204" pitchFamily="34" charset="0"/>
              <a:buChar char="•"/>
            </a:pPr>
            <a:r>
              <a:rPr lang="zh-CN" altLang="en-US" sz="2800" dirty="0" smtClean="0">
                <a:latin typeface="楷体" panose="02010609060101010101" pitchFamily="49" charset="-122"/>
                <a:ea typeface="楷体" panose="02010609060101010101" pitchFamily="49" charset="-122"/>
              </a:rPr>
              <a:t>污染物在洁净区的传播途径主要有：</a:t>
            </a:r>
          </a:p>
          <a:p>
            <a:pPr marL="990600" indent="-628650">
              <a:lnSpc>
                <a:spcPct val="100000"/>
              </a:lnSpc>
              <a:buFont typeface="+mj-lt"/>
              <a:buAutoNum type="alphaLcParenR"/>
              <a:tabLst>
                <a:tab pos="990600" algn="l"/>
              </a:tabLst>
            </a:pPr>
            <a:r>
              <a:rPr lang="zh-CN" altLang="en-US" sz="2800" dirty="0" smtClean="0">
                <a:solidFill>
                  <a:srgbClr val="FF0000"/>
                </a:solidFill>
                <a:latin typeface="楷体" panose="02010609060101010101" pitchFamily="49" charset="-122"/>
                <a:ea typeface="楷体" panose="02010609060101010101" pitchFamily="49" charset="-122"/>
              </a:rPr>
              <a:t>未按要求清洁消毒的设备</a:t>
            </a:r>
          </a:p>
          <a:p>
            <a:pPr marL="990600" indent="-628650">
              <a:lnSpc>
                <a:spcPct val="100000"/>
              </a:lnSpc>
              <a:buFont typeface="+mj-lt"/>
              <a:buAutoNum type="alphaLcParenR"/>
              <a:tabLst>
                <a:tab pos="990600" algn="l"/>
              </a:tabLst>
            </a:pPr>
            <a:r>
              <a:rPr lang="zh-CN" altLang="en-US" sz="2800" dirty="0" smtClean="0">
                <a:solidFill>
                  <a:srgbClr val="FF0000"/>
                </a:solidFill>
                <a:latin typeface="楷体" panose="02010609060101010101" pitchFamily="49" charset="-122"/>
                <a:ea typeface="楷体" panose="02010609060101010101" pitchFamily="49" charset="-122"/>
              </a:rPr>
              <a:t>不正确转运和使用物料</a:t>
            </a:r>
          </a:p>
          <a:p>
            <a:pPr marL="990600" indent="-628650">
              <a:lnSpc>
                <a:spcPct val="100000"/>
              </a:lnSpc>
              <a:buFont typeface="+mj-lt"/>
              <a:buAutoNum type="alphaLcParenR"/>
              <a:tabLst>
                <a:tab pos="990600" algn="l"/>
              </a:tabLst>
            </a:pPr>
            <a:r>
              <a:rPr lang="zh-CN" altLang="en-US" sz="2800" dirty="0" smtClean="0">
                <a:solidFill>
                  <a:srgbClr val="FF0000"/>
                </a:solidFill>
                <a:latin typeface="楷体" panose="02010609060101010101" pitchFamily="49" charset="-122"/>
                <a:ea typeface="楷体" panose="02010609060101010101" pitchFamily="49" charset="-122"/>
              </a:rPr>
              <a:t>洁净室未按要求清洁和消毒的表面</a:t>
            </a:r>
          </a:p>
          <a:p>
            <a:pPr marL="990600" indent="-628650">
              <a:lnSpc>
                <a:spcPct val="100000"/>
              </a:lnSpc>
              <a:buFont typeface="+mj-lt"/>
              <a:buAutoNum type="alphaLcParenR"/>
              <a:tabLst>
                <a:tab pos="990600" algn="l"/>
              </a:tabLst>
            </a:pPr>
            <a:r>
              <a:rPr lang="zh-CN" altLang="en-US" sz="2800" dirty="0" smtClean="0">
                <a:solidFill>
                  <a:srgbClr val="FF0000"/>
                </a:solidFill>
                <a:latin typeface="楷体" panose="02010609060101010101" pitchFamily="49" charset="-122"/>
                <a:ea typeface="楷体" panose="02010609060101010101" pitchFamily="49" charset="-122"/>
              </a:rPr>
              <a:t>洁净空气、工艺用水的污染</a:t>
            </a:r>
          </a:p>
          <a:p>
            <a:pPr marL="990600" indent="-628650">
              <a:lnSpc>
                <a:spcPct val="100000"/>
              </a:lnSpc>
              <a:buFont typeface="+mj-lt"/>
              <a:buAutoNum type="alphaLcParenR"/>
              <a:tabLst>
                <a:tab pos="990600" algn="l"/>
              </a:tabLst>
            </a:pPr>
            <a:r>
              <a:rPr lang="zh-CN" altLang="en-US" sz="2800" dirty="0" smtClean="0">
                <a:solidFill>
                  <a:srgbClr val="FF0000"/>
                </a:solidFill>
                <a:latin typeface="楷体" panose="02010609060101010101" pitchFamily="49" charset="-122"/>
                <a:ea typeface="楷体" panose="02010609060101010101" pitchFamily="49" charset="-122"/>
              </a:rPr>
              <a:t>未按规程进行净化和操作的人</a:t>
            </a:r>
            <a:endParaRPr lang="zh-CN" altLang="en-US" sz="2800" dirty="0">
              <a:solidFill>
                <a:srgbClr val="FF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graphicFrame>
        <p:nvGraphicFramePr>
          <p:cNvPr id="4" name="Object 7"/>
          <p:cNvGraphicFramePr>
            <a:graphicFrameLocks noChangeAspect="1"/>
          </p:cNvGraphicFramePr>
          <p:nvPr/>
        </p:nvGraphicFramePr>
        <p:xfrm>
          <a:off x="1250007" y="1857375"/>
          <a:ext cx="2357437" cy="2314575"/>
        </p:xfrm>
        <a:graphic>
          <a:graphicData uri="http://schemas.openxmlformats.org/presentationml/2006/ole">
            <mc:AlternateContent xmlns:mc="http://schemas.openxmlformats.org/markup-compatibility/2006">
              <mc:Choice xmlns:v="urn:schemas-microsoft-com:vml" Requires="v">
                <p:oleObj spid="_x0000_s1056" r:id="rId4" imgW="861060" imgH="845185" progId="MS_ClipArt_Gallery.5">
                  <p:embed/>
                </p:oleObj>
              </mc:Choice>
              <mc:Fallback>
                <p:oleObj r:id="rId4" imgW="861060" imgH="845185" progId="MS_ClipArt_Gallery.5">
                  <p:embed/>
                  <p:pic>
                    <p:nvPicPr>
                      <p:cNvPr id="0" name="图片 1043"/>
                      <p:cNvPicPr/>
                      <p:nvPr/>
                    </p:nvPicPr>
                    <p:blipFill>
                      <a:blip r:embed="rId5"/>
                      <a:stretch>
                        <a:fillRect/>
                      </a:stretch>
                    </p:blipFill>
                    <p:spPr>
                      <a:xfrm>
                        <a:off x="1250007" y="1857375"/>
                        <a:ext cx="2357437" cy="2314575"/>
                      </a:xfrm>
                      <a:prstGeom prst="rect">
                        <a:avLst/>
                      </a:prstGeom>
                      <a:noFill/>
                      <a:ln w="38100">
                        <a:miter/>
                      </a:ln>
                    </p:spPr>
                  </p:pic>
                </p:oleObj>
              </mc:Fallback>
            </mc:AlternateContent>
          </a:graphicData>
        </a:graphic>
      </p:graphicFrame>
      <p:sp>
        <p:nvSpPr>
          <p:cNvPr id="7" name="Rectangle 7"/>
          <p:cNvSpPr/>
          <p:nvPr/>
        </p:nvSpPr>
        <p:spPr>
          <a:xfrm>
            <a:off x="4305299" y="1747837"/>
            <a:ext cx="5838826" cy="2700338"/>
          </a:xfrm>
          <a:prstGeom prst="rect">
            <a:avLst/>
          </a:prstGeom>
          <a:noFill/>
          <a:ln w="9525">
            <a:noFill/>
          </a:ln>
        </p:spPr>
        <p:txBody>
          <a:bodyPr anchor="ctr"/>
          <a:lstStyle/>
          <a:p>
            <a:pPr algn="ctr" eaLnBrk="0" hangingPunct="0"/>
            <a:r>
              <a:rPr lang="zh-CN" altLang="en-US" sz="6000" dirty="0">
                <a:solidFill>
                  <a:srgbClr val="FF0000"/>
                </a:solidFill>
                <a:ea typeface="楷体" panose="02010609060101010101" pitchFamily="49" charset="-122"/>
              </a:rPr>
              <a:t>谁是洁净区最主要的污染源？</a:t>
            </a:r>
          </a:p>
        </p:txBody>
      </p:sp>
      <p:pic>
        <p:nvPicPr>
          <p:cNvPr id="8" name="Picture 6" descr="0190100116"/>
          <p:cNvPicPr>
            <a:picLocks noGrp="1" noChangeAspect="1"/>
          </p:cNvPicPr>
          <p:nvPr>
            <p:ph type="body" idx="4294967295"/>
          </p:nvPr>
        </p:nvPicPr>
        <p:blipFill>
          <a:blip r:embed="rId6"/>
          <a:stretch>
            <a:fillRect/>
          </a:stretch>
        </p:blipFill>
        <p:spPr>
          <a:xfrm>
            <a:off x="9296400" y="4764087"/>
            <a:ext cx="2895600" cy="20939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strVal val="#ppt_w"/>
                                          </p:val>
                                        </p:tav>
                                        <p:tav tm="100000">
                                          <p:val>
                                            <p:strVal val="#ppt_w"/>
                                          </p:val>
                                        </p:tav>
                                      </p:tavLst>
                                    </p:anim>
                                    <p:anim calcmode="lin" valueType="num">
                                      <p:cBhvr>
                                        <p:cTn id="8" dur="5000" fill="hold"/>
                                        <p:tgtEl>
                                          <p:spTgt spid="4"/>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sp>
        <p:nvSpPr>
          <p:cNvPr id="6" name="Rectangle 5"/>
          <p:cNvSpPr/>
          <p:nvPr/>
        </p:nvSpPr>
        <p:spPr>
          <a:xfrm>
            <a:off x="2717173" y="509945"/>
            <a:ext cx="7788901" cy="1644134"/>
          </a:xfrm>
          <a:prstGeom prst="rect">
            <a:avLst/>
          </a:prstGeom>
          <a:noFill/>
          <a:ln w="9525">
            <a:noFill/>
          </a:ln>
        </p:spPr>
        <p:txBody>
          <a:bodyPr anchor="ctr"/>
          <a:lstStyle/>
          <a:p>
            <a:r>
              <a:rPr lang="zh-CN" altLang="en-US" sz="9600" dirty="0" smtClean="0">
                <a:solidFill>
                  <a:srgbClr val="FF0000"/>
                </a:solidFill>
                <a:latin typeface="楷体" panose="02010609060101010101" pitchFamily="49" charset="-122"/>
                <a:ea typeface="楷体" panose="02010609060101010101" pitchFamily="49" charset="-122"/>
              </a:rPr>
              <a:t>人</a:t>
            </a:r>
            <a:r>
              <a:rPr lang="zh-CN" altLang="en-US" sz="4000" dirty="0">
                <a:latin typeface="楷体" panose="02010609060101010101" pitchFamily="49" charset="-122"/>
                <a:ea typeface="楷体" panose="02010609060101010101" pitchFamily="49" charset="-122"/>
              </a:rPr>
              <a:t>洁净区最大的</a:t>
            </a:r>
            <a:r>
              <a:rPr lang="zh-CN" altLang="en-US" sz="4000" dirty="0">
                <a:solidFill>
                  <a:srgbClr val="FF0000"/>
                </a:solidFill>
                <a:latin typeface="楷体" panose="02010609060101010101" pitchFamily="49" charset="-122"/>
                <a:ea typeface="楷体" panose="02010609060101010101" pitchFamily="49" charset="-122"/>
              </a:rPr>
              <a:t>污染源</a:t>
            </a:r>
            <a:r>
              <a:rPr lang="zh-CN" altLang="en-US" sz="4800" dirty="0">
                <a:solidFill>
                  <a:srgbClr val="FF0000"/>
                </a:solidFill>
                <a:latin typeface="楷体" panose="02010609060101010101" pitchFamily="49" charset="-122"/>
                <a:ea typeface="楷体" panose="02010609060101010101" pitchFamily="49" charset="-122"/>
              </a:rPr>
              <a:t>！</a:t>
            </a:r>
          </a:p>
          <a:p>
            <a:endParaRPr lang="zh-CN" altLang="en-US" sz="4800" dirty="0">
              <a:solidFill>
                <a:srgbClr val="FF0000"/>
              </a:solidFill>
              <a:latin typeface="楷体" panose="02010609060101010101" pitchFamily="49" charset="-122"/>
              <a:ea typeface="楷体" panose="02010609060101010101" pitchFamily="49" charset="-122"/>
            </a:endParaRPr>
          </a:p>
        </p:txBody>
      </p:sp>
      <p:sp>
        <p:nvSpPr>
          <p:cNvPr id="2" name="矩形 1"/>
          <p:cNvSpPr/>
          <p:nvPr/>
        </p:nvSpPr>
        <p:spPr>
          <a:xfrm>
            <a:off x="454829" y="6175057"/>
            <a:ext cx="3495675" cy="369332"/>
          </a:xfrm>
          <a:prstGeom prst="rect">
            <a:avLst/>
          </a:prstGeom>
        </p:spPr>
        <p:txBody>
          <a:bodyPr wrap="square">
            <a:spAutoFit/>
          </a:bodyPr>
          <a:lstStyle/>
          <a:p>
            <a:r>
              <a:rPr lang="fr-FR" altLang="en-US" dirty="0" smtClean="0">
                <a:solidFill>
                  <a:srgbClr val="FF0000"/>
                </a:solidFill>
                <a:latin typeface="楷体" panose="02010609060101010101" pitchFamily="49" charset="-122"/>
                <a:ea typeface="楷体" panose="02010609060101010101" pitchFamily="49" charset="-122"/>
              </a:rPr>
              <a:t>坐着不动能产生100,000个颗粒</a:t>
            </a:r>
            <a:endParaRPr lang="zh-CN" altLang="en-US" dirty="0">
              <a:solidFill>
                <a:srgbClr val="FF0000"/>
              </a:solidFill>
            </a:endParaRPr>
          </a:p>
        </p:txBody>
      </p:sp>
      <p:pic>
        <p:nvPicPr>
          <p:cNvPr id="9" name="Picture 4"/>
          <p:cNvPicPr>
            <a:picLocks noChangeAspect="1"/>
          </p:cNvPicPr>
          <p:nvPr/>
        </p:nvPicPr>
        <p:blipFill>
          <a:blip r:embed="rId3"/>
          <a:stretch>
            <a:fillRect/>
          </a:stretch>
        </p:blipFill>
        <p:spPr>
          <a:xfrm>
            <a:off x="595322" y="1808201"/>
            <a:ext cx="2986077" cy="4261817"/>
          </a:xfrm>
          <a:prstGeom prst="rect">
            <a:avLst/>
          </a:prstGeom>
        </p:spPr>
      </p:pic>
      <p:pic>
        <p:nvPicPr>
          <p:cNvPr id="10" name="Picture 3"/>
          <p:cNvPicPr>
            <a:picLocks noChangeAspect="1"/>
          </p:cNvPicPr>
          <p:nvPr/>
        </p:nvPicPr>
        <p:blipFill>
          <a:blip r:embed="rId4"/>
          <a:stretch>
            <a:fillRect/>
          </a:stretch>
        </p:blipFill>
        <p:spPr>
          <a:xfrm>
            <a:off x="4412213" y="1808201"/>
            <a:ext cx="2946734" cy="4035743"/>
          </a:xfrm>
          <a:prstGeom prst="rect">
            <a:avLst/>
          </a:prstGeom>
        </p:spPr>
      </p:pic>
      <p:sp>
        <p:nvSpPr>
          <p:cNvPr id="11" name="矩形 10"/>
          <p:cNvSpPr/>
          <p:nvPr/>
        </p:nvSpPr>
        <p:spPr>
          <a:xfrm>
            <a:off x="4307438" y="6175057"/>
            <a:ext cx="2864887" cy="369332"/>
          </a:xfrm>
          <a:prstGeom prst="rect">
            <a:avLst/>
          </a:prstGeom>
        </p:spPr>
        <p:txBody>
          <a:bodyPr wrap="none">
            <a:spAutoFit/>
          </a:bodyPr>
          <a:lstStyle/>
          <a:p>
            <a:r>
              <a:rPr lang="fr-FR" altLang="en-US" dirty="0">
                <a:solidFill>
                  <a:srgbClr val="FF0000"/>
                </a:solidFill>
                <a:latin typeface="楷体" panose="02010609060101010101" pitchFamily="49" charset="-122"/>
                <a:ea typeface="楷体" panose="02010609060101010101" pitchFamily="49" charset="-122"/>
              </a:rPr>
              <a:t>走能产生5,000,000个颗粒</a:t>
            </a:r>
            <a:endParaRPr lang="zh-CN" altLang="en-US" dirty="0">
              <a:solidFill>
                <a:srgbClr val="FF0000"/>
              </a:solidFill>
            </a:endParaRPr>
          </a:p>
        </p:txBody>
      </p:sp>
      <p:pic>
        <p:nvPicPr>
          <p:cNvPr id="12" name="Picture 3"/>
          <p:cNvPicPr>
            <a:picLocks noChangeAspect="1"/>
          </p:cNvPicPr>
          <p:nvPr/>
        </p:nvPicPr>
        <p:blipFill>
          <a:blip r:embed="rId5"/>
          <a:stretch>
            <a:fillRect/>
          </a:stretch>
        </p:blipFill>
        <p:spPr>
          <a:xfrm>
            <a:off x="8255195" y="1700927"/>
            <a:ext cx="3058364" cy="4369091"/>
          </a:xfrm>
          <a:prstGeom prst="rect">
            <a:avLst/>
          </a:prstGeom>
        </p:spPr>
      </p:pic>
      <p:sp>
        <p:nvSpPr>
          <p:cNvPr id="13" name="矩形 12"/>
          <p:cNvSpPr/>
          <p:nvPr/>
        </p:nvSpPr>
        <p:spPr>
          <a:xfrm>
            <a:off x="8586496" y="6175057"/>
            <a:ext cx="2981907" cy="369332"/>
          </a:xfrm>
          <a:prstGeom prst="rect">
            <a:avLst/>
          </a:prstGeom>
        </p:spPr>
        <p:txBody>
          <a:bodyPr wrap="none">
            <a:spAutoFit/>
          </a:bodyPr>
          <a:lstStyle/>
          <a:p>
            <a:r>
              <a:rPr lang="fr-FR" altLang="en-US" dirty="0">
                <a:solidFill>
                  <a:srgbClr val="FF0000"/>
                </a:solidFill>
                <a:latin typeface="楷体" panose="02010609060101010101" pitchFamily="49" charset="-122"/>
                <a:ea typeface="楷体" panose="02010609060101010101" pitchFamily="49" charset="-122"/>
              </a:rPr>
              <a:t>跑能产生15,000,000个颗粒</a:t>
            </a:r>
            <a:endParaRPr lang="zh-CN"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sp>
        <p:nvSpPr>
          <p:cNvPr id="2" name="矩形 1"/>
          <p:cNvSpPr/>
          <p:nvPr/>
        </p:nvSpPr>
        <p:spPr>
          <a:xfrm>
            <a:off x="762942" y="783355"/>
            <a:ext cx="10420351" cy="5632311"/>
          </a:xfrm>
          <a:prstGeom prst="rect">
            <a:avLst/>
          </a:prstGeom>
        </p:spPr>
        <p:txBody>
          <a:bodyPr wrap="square">
            <a:spAutoFit/>
          </a:bodyPr>
          <a:lstStyle/>
          <a:p>
            <a:pPr marL="542925" indent="-457200">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为保证产品质量以及检验结果的可靠性，减少人员所带来的污染，人员必须严格遵守洁净区行为</a:t>
            </a:r>
            <a:r>
              <a:rPr lang="zh-CN" altLang="en-US" sz="2800" dirty="0" smtClean="0">
                <a:latin typeface="楷体" panose="02010609060101010101" pitchFamily="49" charset="-122"/>
                <a:ea typeface="楷体" panose="02010609060101010101" pitchFamily="49" charset="-122"/>
              </a:rPr>
              <a:t>规范：</a:t>
            </a:r>
            <a:endParaRPr lang="zh-CN" altLang="en-US" sz="2800" dirty="0">
              <a:latin typeface="楷体" panose="02010609060101010101" pitchFamily="49" charset="-122"/>
              <a:ea typeface="楷体" panose="02010609060101010101" pitchFamily="49" charset="-122"/>
            </a:endParaRPr>
          </a:p>
          <a:p>
            <a:pPr marL="1162050" indent="-533400">
              <a:lnSpc>
                <a:spcPct val="150000"/>
              </a:lnSpc>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严格的洗手程序</a:t>
            </a:r>
          </a:p>
          <a:p>
            <a:pPr marL="1162050" indent="-533400">
              <a:lnSpc>
                <a:spcPct val="150000"/>
              </a:lnSpc>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严格的洁净服穿戴</a:t>
            </a:r>
          </a:p>
          <a:p>
            <a:pPr marL="1162050" indent="-533400">
              <a:lnSpc>
                <a:spcPct val="150000"/>
              </a:lnSpc>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洁净区域内操作行为</a:t>
            </a:r>
            <a:r>
              <a:rPr lang="zh-CN" altLang="en-US" sz="2400" dirty="0" smtClean="0">
                <a:solidFill>
                  <a:srgbClr val="FF0000"/>
                </a:solidFill>
                <a:latin typeface="楷体" panose="02010609060101010101" pitchFamily="49" charset="-122"/>
                <a:ea typeface="楷体" panose="02010609060101010101" pitchFamily="49" charset="-122"/>
              </a:rPr>
              <a:t>规范</a:t>
            </a:r>
            <a:endParaRPr lang="en-US" altLang="zh-CN" sz="2400" dirty="0">
              <a:solidFill>
                <a:srgbClr val="FF0000"/>
              </a:solidFill>
              <a:latin typeface="楷体" panose="02010609060101010101" pitchFamily="49" charset="-122"/>
              <a:ea typeface="楷体" panose="02010609060101010101" pitchFamily="49" charset="-122"/>
            </a:endParaRPr>
          </a:p>
          <a:p>
            <a:pPr marL="625475" indent="-534988">
              <a:lnSpc>
                <a:spcPct val="150000"/>
              </a:lnSpc>
              <a:spcBef>
                <a:spcPts val="600"/>
              </a:spcBef>
              <a:buFont typeface="Wingdings" panose="05000000000000000000" pitchFamily="2" charset="2"/>
              <a:buChar char="Ø"/>
            </a:pPr>
            <a:r>
              <a:rPr lang="zh-CN" altLang="en-US" sz="2800" dirty="0" smtClean="0">
                <a:latin typeface="楷体" panose="02010609060101010101" pitchFamily="49" charset="-122"/>
                <a:ea typeface="楷体" panose="02010609060101010101" pitchFamily="49" charset="-122"/>
              </a:rPr>
              <a:t>进入车间换</a:t>
            </a:r>
            <a:r>
              <a:rPr lang="zh-CN" altLang="en-US" sz="2800" dirty="0">
                <a:latin typeface="楷体" panose="02010609060101010101" pitchFamily="49" charset="-122"/>
                <a:ea typeface="楷体" panose="02010609060101010101" pitchFamily="49" charset="-122"/>
              </a:rPr>
              <a:t>鞋</a:t>
            </a:r>
            <a:r>
              <a:rPr lang="zh-CN" altLang="en-US" sz="2800" dirty="0" smtClean="0">
                <a:latin typeface="楷体" panose="02010609060101010101" pitchFamily="49" charset="-122"/>
                <a:ea typeface="楷体" panose="02010609060101010101" pitchFamily="49" charset="-122"/>
              </a:rPr>
              <a:t>要求：</a:t>
            </a:r>
            <a:endParaRPr lang="en-US" altLang="zh-CN" sz="2800" dirty="0">
              <a:latin typeface="楷体" panose="02010609060101010101" pitchFamily="49" charset="-122"/>
              <a:ea typeface="楷体" panose="02010609060101010101" pitchFamily="49" charset="-122"/>
            </a:endParaRPr>
          </a:p>
          <a:p>
            <a:pPr marL="1162050" indent="-533400">
              <a:lnSpc>
                <a:spcPct val="150000"/>
              </a:lnSpc>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外部走廊换拖鞋</a:t>
            </a:r>
          </a:p>
          <a:p>
            <a:pPr marL="1162050" indent="-533400">
              <a:lnSpc>
                <a:spcPct val="150000"/>
              </a:lnSpc>
              <a:buFont typeface="Arial" panose="020B0604020202020204" pitchFamily="34" charset="0"/>
              <a:buChar char="•"/>
            </a:pPr>
            <a:r>
              <a:rPr lang="zh-CN" altLang="en-US" sz="2400" dirty="0">
                <a:solidFill>
                  <a:srgbClr val="FF0000"/>
                </a:solidFill>
                <a:latin typeface="楷体" panose="02010609060101010101" pitchFamily="49" charset="-122"/>
                <a:ea typeface="楷体" panose="02010609060101010101" pitchFamily="49" charset="-122"/>
              </a:rPr>
              <a:t>洁净室换鞋间换静电</a:t>
            </a:r>
            <a:r>
              <a:rPr lang="zh-CN" altLang="en-US" sz="2400" dirty="0" smtClean="0">
                <a:solidFill>
                  <a:srgbClr val="FF0000"/>
                </a:solidFill>
                <a:latin typeface="楷体" panose="02010609060101010101" pitchFamily="49" charset="-122"/>
                <a:ea typeface="楷体" panose="02010609060101010101" pitchFamily="49" charset="-122"/>
              </a:rPr>
              <a:t>鞋</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脚套</a:t>
            </a:r>
          </a:p>
          <a:p>
            <a:pPr marL="628650">
              <a:lnSpc>
                <a:spcPct val="150000"/>
              </a:lnSpc>
            </a:pPr>
            <a:endParaRPr lang="en-US" altLang="zh-CN" sz="28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12" y="215384"/>
            <a:ext cx="2492990" cy="369332"/>
          </a:xfrm>
          <a:prstGeom prst="rect">
            <a:avLst/>
          </a:prstGeom>
        </p:spPr>
        <p:txBody>
          <a:bodyPr wrap="none">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一、洁净区</a:t>
            </a:r>
            <a:r>
              <a:rPr lang="zh-CN" altLang="en-US" dirty="0">
                <a:solidFill>
                  <a:schemeClr val="bg1"/>
                </a:solidFill>
                <a:latin typeface="微软雅黑" panose="020B0503020204020204" pitchFamily="34" charset="-122"/>
                <a:ea typeface="微软雅黑" panose="020B0503020204020204" pitchFamily="34" charset="-122"/>
              </a:rPr>
              <a:t>污染的来源</a:t>
            </a:r>
          </a:p>
        </p:txBody>
      </p:sp>
      <p:pic>
        <p:nvPicPr>
          <p:cNvPr id="6" name="Picture 5" descr="B693-4"/>
          <p:cNvPicPr>
            <a:picLocks noChangeAspect="1"/>
          </p:cNvPicPr>
          <p:nvPr/>
        </p:nvPicPr>
        <p:blipFill>
          <a:blip r:embed="rId3"/>
          <a:stretch>
            <a:fillRect/>
          </a:stretch>
        </p:blipFill>
        <p:spPr>
          <a:xfrm>
            <a:off x="3528812" y="2552700"/>
            <a:ext cx="2150000" cy="2160000"/>
          </a:xfrm>
          <a:prstGeom prst="rect">
            <a:avLst/>
          </a:prstGeom>
          <a:noFill/>
          <a:ln w="9525">
            <a:noFill/>
          </a:ln>
        </p:spPr>
      </p:pic>
      <p:pic>
        <p:nvPicPr>
          <p:cNvPr id="7" name="Picture 6" descr="B693-5"/>
          <p:cNvPicPr>
            <a:picLocks noChangeAspect="1"/>
          </p:cNvPicPr>
          <p:nvPr/>
        </p:nvPicPr>
        <p:blipFill>
          <a:blip r:embed="rId4"/>
          <a:stretch>
            <a:fillRect/>
          </a:stretch>
        </p:blipFill>
        <p:spPr>
          <a:xfrm>
            <a:off x="6530970" y="2501900"/>
            <a:ext cx="2138983" cy="2160000"/>
          </a:xfrm>
          <a:prstGeom prst="rect">
            <a:avLst/>
          </a:prstGeom>
          <a:noFill/>
          <a:ln w="9525">
            <a:noFill/>
          </a:ln>
        </p:spPr>
      </p:pic>
      <p:pic>
        <p:nvPicPr>
          <p:cNvPr id="9" name="Picture 4" descr="B693-3"/>
          <p:cNvPicPr>
            <a:picLocks noChangeAspect="1"/>
          </p:cNvPicPr>
          <p:nvPr/>
        </p:nvPicPr>
        <p:blipFill>
          <a:blip r:embed="rId5"/>
          <a:stretch>
            <a:fillRect/>
          </a:stretch>
        </p:blipFill>
        <p:spPr>
          <a:xfrm>
            <a:off x="526656" y="2514600"/>
            <a:ext cx="2150357" cy="2160000"/>
          </a:xfrm>
          <a:prstGeom prst="rect">
            <a:avLst/>
          </a:prstGeom>
          <a:noFill/>
          <a:ln w="9525">
            <a:noFill/>
          </a:ln>
        </p:spPr>
      </p:pic>
      <p:pic>
        <p:nvPicPr>
          <p:cNvPr id="12" name="Picture 7" descr="B693-7"/>
          <p:cNvPicPr>
            <a:picLocks noChangeAspect="1"/>
          </p:cNvPicPr>
          <p:nvPr/>
        </p:nvPicPr>
        <p:blipFill>
          <a:blip r:embed="rId6"/>
          <a:stretch>
            <a:fillRect/>
          </a:stretch>
        </p:blipFill>
        <p:spPr>
          <a:xfrm>
            <a:off x="9465070" y="2460625"/>
            <a:ext cx="2127665" cy="2160000"/>
          </a:xfrm>
          <a:prstGeom prst="rect">
            <a:avLst/>
          </a:prstGeom>
          <a:noFill/>
          <a:ln w="9525">
            <a:noFill/>
          </a:ln>
        </p:spPr>
      </p:pic>
      <p:sp>
        <p:nvSpPr>
          <p:cNvPr id="2" name="文本框 1"/>
          <p:cNvSpPr txBox="1"/>
          <p:nvPr/>
        </p:nvSpPr>
        <p:spPr>
          <a:xfrm>
            <a:off x="3335332" y="939751"/>
            <a:ext cx="6257925" cy="769441"/>
          </a:xfrm>
          <a:prstGeom prst="rect">
            <a:avLst/>
          </a:prstGeom>
          <a:noFill/>
        </p:spPr>
        <p:txBody>
          <a:bodyPr wrap="square" rtlCol="0">
            <a:spAutoFit/>
          </a:bodyPr>
          <a:lstStyle/>
          <a:p>
            <a:pPr algn="ctr"/>
            <a:r>
              <a:rPr lang="zh-CN" altLang="en-US" sz="4400" dirty="0" smtClean="0">
                <a:latin typeface="楷体" panose="02010609060101010101" pitchFamily="49" charset="-122"/>
                <a:ea typeface="楷体" panose="02010609060101010101" pitchFamily="49" charset="-122"/>
              </a:rPr>
              <a:t>手部清洁的差异</a:t>
            </a:r>
            <a:endParaRPr lang="zh-CN" altLang="en-US" sz="4400" dirty="0">
              <a:latin typeface="楷体" panose="02010609060101010101" pitchFamily="49" charset="-122"/>
              <a:ea typeface="楷体" panose="02010609060101010101" pitchFamily="49" charset="-122"/>
            </a:endParaRPr>
          </a:p>
        </p:txBody>
      </p:sp>
      <p:sp>
        <p:nvSpPr>
          <p:cNvPr id="13" name="矩形 12"/>
          <p:cNvSpPr/>
          <p:nvPr/>
        </p:nvSpPr>
        <p:spPr>
          <a:xfrm>
            <a:off x="891262" y="5187960"/>
            <a:ext cx="1326004" cy="400110"/>
          </a:xfrm>
          <a:prstGeom prst="rect">
            <a:avLst/>
          </a:prstGeom>
        </p:spPr>
        <p:txBody>
          <a:bodyPr wrap="none">
            <a:spAutoFit/>
          </a:bodyPr>
          <a:lstStyle/>
          <a:p>
            <a:r>
              <a:rPr lang="zh-CN" altLang="en-US" sz="2000" dirty="0">
                <a:latin typeface="楷体" panose="02010609060101010101" pitchFamily="49" charset="-122"/>
                <a:ea typeface="楷体" panose="02010609060101010101" pitchFamily="49" charset="-122"/>
              </a:rPr>
              <a:t>未清洗手</a:t>
            </a:r>
            <a:r>
              <a:rPr lang="zh-CN" altLang="en-US" dirty="0">
                <a:latin typeface="楷体" panose="02010609060101010101" pitchFamily="49" charset="-122"/>
                <a:ea typeface="楷体" panose="02010609060101010101" pitchFamily="49" charset="-122"/>
              </a:rPr>
              <a:t> </a:t>
            </a:r>
            <a:endParaRPr lang="zh-CN" altLang="en-US" dirty="0"/>
          </a:p>
        </p:txBody>
      </p:sp>
      <p:sp>
        <p:nvSpPr>
          <p:cNvPr id="14" name="矩形 13"/>
          <p:cNvSpPr/>
          <p:nvPr/>
        </p:nvSpPr>
        <p:spPr>
          <a:xfrm>
            <a:off x="3421437" y="5187960"/>
            <a:ext cx="2364750" cy="400110"/>
          </a:xfrm>
          <a:prstGeom prst="rect">
            <a:avLst/>
          </a:prstGeom>
        </p:spPr>
        <p:txBody>
          <a:bodyPr wrap="none">
            <a:spAutoFit/>
          </a:bodyPr>
          <a:lstStyle/>
          <a:p>
            <a:r>
              <a:rPr lang="zh-CN" altLang="en-US" sz="2000" dirty="0">
                <a:latin typeface="楷体" panose="02010609060101010101" pitchFamily="49" charset="-122"/>
                <a:ea typeface="楷体" panose="02010609060101010101" pitchFamily="49" charset="-122"/>
              </a:rPr>
              <a:t>仅用清水洗过的手 </a:t>
            </a:r>
          </a:p>
        </p:txBody>
      </p:sp>
      <p:sp>
        <p:nvSpPr>
          <p:cNvPr id="15" name="矩形 14"/>
          <p:cNvSpPr/>
          <p:nvPr/>
        </p:nvSpPr>
        <p:spPr>
          <a:xfrm>
            <a:off x="6610446" y="5187960"/>
            <a:ext cx="1980029" cy="400110"/>
          </a:xfrm>
          <a:prstGeom prst="rect">
            <a:avLst/>
          </a:prstGeom>
        </p:spPr>
        <p:txBody>
          <a:bodyPr wrap="none">
            <a:spAutoFit/>
          </a:bodyPr>
          <a:lstStyle/>
          <a:p>
            <a:r>
              <a:rPr lang="zh-CN" altLang="en-US" sz="2000" dirty="0">
                <a:latin typeface="楷体" panose="02010609060101010101" pitchFamily="49" charset="-122"/>
                <a:ea typeface="楷体" panose="02010609060101010101" pitchFamily="49" charset="-122"/>
              </a:rPr>
              <a:t>用皂液清洗的手</a:t>
            </a:r>
            <a:endParaRPr lang="zh-CN" altLang="en-US" sz="2000" dirty="0"/>
          </a:p>
        </p:txBody>
      </p:sp>
      <p:sp>
        <p:nvSpPr>
          <p:cNvPr id="16" name="矩形 15"/>
          <p:cNvSpPr/>
          <p:nvPr/>
        </p:nvSpPr>
        <p:spPr>
          <a:xfrm>
            <a:off x="9025926" y="5187960"/>
            <a:ext cx="3005951" cy="400110"/>
          </a:xfrm>
          <a:prstGeom prst="rect">
            <a:avLst/>
          </a:prstGeom>
        </p:spPr>
        <p:txBody>
          <a:bodyPr wrap="none">
            <a:spAutoFit/>
          </a:bodyPr>
          <a:lstStyle/>
          <a:p>
            <a:r>
              <a:rPr lang="zh-CN" altLang="en-US" sz="2000" dirty="0">
                <a:latin typeface="楷体" panose="02010609060101010101" pitchFamily="49" charset="-122"/>
                <a:ea typeface="楷体" panose="02010609060101010101" pitchFamily="49" charset="-122"/>
              </a:rPr>
              <a:t>按要求清洗后消毒过的手</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190"/>
</p:tagLst>
</file>

<file path=ppt/theme/theme1.xml><?xml version="1.0" encoding="utf-8"?>
<a:theme xmlns:a="http://schemas.openxmlformats.org/drawingml/2006/main" name="Office 主题">
  <a:themeElements>
    <a:clrScheme name="自定义 472">
      <a:dk1>
        <a:srgbClr val="000000"/>
      </a:dk1>
      <a:lt1>
        <a:srgbClr val="FFFFFF"/>
      </a:lt1>
      <a:dk2>
        <a:srgbClr val="778495"/>
      </a:dk2>
      <a:lt2>
        <a:srgbClr val="F0F0F0"/>
      </a:lt2>
      <a:accent1>
        <a:srgbClr val="216AA9"/>
      </a:accent1>
      <a:accent2>
        <a:srgbClr val="19507F"/>
      </a:accent2>
      <a:accent3>
        <a:srgbClr val="216AA9"/>
      </a:accent3>
      <a:accent4>
        <a:srgbClr val="64A7E1"/>
      </a:accent4>
      <a:accent5>
        <a:srgbClr val="ADB5BF"/>
      </a:accent5>
      <a:accent6>
        <a:srgbClr val="586371"/>
      </a:accent6>
      <a:hlink>
        <a:srgbClr val="216AA9"/>
      </a:hlink>
      <a:folHlink>
        <a:srgbClr val="BFBF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681A3"/>
        </a:solidFill>
        <a:ln>
          <a:noFill/>
        </a:ln>
      </a:spPr>
      <a:bodyPr rtlCol="0" anchor="ctr"/>
      <a:lstStyle>
        <a:defPPr algn="ctr">
          <a:defRPr sz="20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72">
    <a:dk1>
      <a:srgbClr val="000000"/>
    </a:dk1>
    <a:lt1>
      <a:srgbClr val="FFFFFF"/>
    </a:lt1>
    <a:dk2>
      <a:srgbClr val="778495"/>
    </a:dk2>
    <a:lt2>
      <a:srgbClr val="F0F0F0"/>
    </a:lt2>
    <a:accent1>
      <a:srgbClr val="216AA9"/>
    </a:accent1>
    <a:accent2>
      <a:srgbClr val="19507F"/>
    </a:accent2>
    <a:accent3>
      <a:srgbClr val="216AA9"/>
    </a:accent3>
    <a:accent4>
      <a:srgbClr val="64A7E1"/>
    </a:accent4>
    <a:accent5>
      <a:srgbClr val="ADB5BF"/>
    </a:accent5>
    <a:accent6>
      <a:srgbClr val="586371"/>
    </a:accent6>
    <a:hlink>
      <a:srgbClr val="216AA9"/>
    </a:hlink>
    <a:folHlink>
      <a:srgbClr val="BFBFBF"/>
    </a:folHlink>
  </a:clrScheme>
</a:themeOverride>
</file>

<file path=ppt/theme/themeOverride2.xml><?xml version="1.0" encoding="utf-8"?>
<a:themeOverride xmlns:a="http://schemas.openxmlformats.org/drawingml/2006/main">
  <a:clrScheme name="自定义 472">
    <a:dk1>
      <a:srgbClr val="000000"/>
    </a:dk1>
    <a:lt1>
      <a:srgbClr val="FFFFFF"/>
    </a:lt1>
    <a:dk2>
      <a:srgbClr val="778495"/>
    </a:dk2>
    <a:lt2>
      <a:srgbClr val="F0F0F0"/>
    </a:lt2>
    <a:accent1>
      <a:srgbClr val="216AA9"/>
    </a:accent1>
    <a:accent2>
      <a:srgbClr val="19507F"/>
    </a:accent2>
    <a:accent3>
      <a:srgbClr val="216AA9"/>
    </a:accent3>
    <a:accent4>
      <a:srgbClr val="64A7E1"/>
    </a:accent4>
    <a:accent5>
      <a:srgbClr val="ADB5BF"/>
    </a:accent5>
    <a:accent6>
      <a:srgbClr val="586371"/>
    </a:accent6>
    <a:hlink>
      <a:srgbClr val="216AA9"/>
    </a:hlink>
    <a:folHlink>
      <a:srgbClr val="BFBFBF"/>
    </a:folHlink>
  </a:clrScheme>
</a:themeOverride>
</file>

<file path=ppt/theme/themeOverride3.xml><?xml version="1.0" encoding="utf-8"?>
<a:themeOverride xmlns:a="http://schemas.openxmlformats.org/drawingml/2006/main">
  <a:clrScheme name="自定义 472">
    <a:dk1>
      <a:srgbClr val="000000"/>
    </a:dk1>
    <a:lt1>
      <a:srgbClr val="FFFFFF"/>
    </a:lt1>
    <a:dk2>
      <a:srgbClr val="778495"/>
    </a:dk2>
    <a:lt2>
      <a:srgbClr val="F0F0F0"/>
    </a:lt2>
    <a:accent1>
      <a:srgbClr val="216AA9"/>
    </a:accent1>
    <a:accent2>
      <a:srgbClr val="19507F"/>
    </a:accent2>
    <a:accent3>
      <a:srgbClr val="216AA9"/>
    </a:accent3>
    <a:accent4>
      <a:srgbClr val="64A7E1"/>
    </a:accent4>
    <a:accent5>
      <a:srgbClr val="ADB5BF"/>
    </a:accent5>
    <a:accent6>
      <a:srgbClr val="586371"/>
    </a:accent6>
    <a:hlink>
      <a:srgbClr val="216AA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宽屏</PresentationFormat>
  <Paragraphs>178</Paragraphs>
  <Slides>26</Slides>
  <Notes>26</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36" baseType="lpstr">
      <vt:lpstr>楷体</vt:lpstr>
      <vt:lpstr>宋体</vt:lpstr>
      <vt:lpstr>微软雅黑</vt:lpstr>
      <vt:lpstr>微软雅黑 Light</vt:lpstr>
      <vt:lpstr>Arial</vt:lpstr>
      <vt:lpstr>Calibri</vt:lpstr>
      <vt:lpstr>Calibri Light</vt:lpstr>
      <vt:lpstr>Wingdings</vt:lpstr>
      <vt:lpstr>Office 主题</vt:lpstr>
      <vt:lpstr>MS_ClipArt_Gallery.5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5190</dc:title>
  <dc:creator/>
  <cp:lastModifiedBy/>
  <cp:revision>4</cp:revision>
  <dcterms:created xsi:type="dcterms:W3CDTF">2017-04-13T12:49:00Z</dcterms:created>
  <dcterms:modified xsi:type="dcterms:W3CDTF">2020-06-19T05:46:02Z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2052-11.1.0.9145</vt:lpwstr>
  </property>
</Properties>
</file>