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3"/>
  </p:notesMasterIdLst>
  <p:sldIdLst>
    <p:sldId id="256" r:id="rId3"/>
    <p:sldId id="257" r:id="rId4"/>
    <p:sldId id="370" r:id="rId5"/>
    <p:sldId id="369" r:id="rId6"/>
    <p:sldId id="371" r:id="rId7"/>
    <p:sldId id="372" r:id="rId8"/>
    <p:sldId id="388" r:id="rId9"/>
    <p:sldId id="389" r:id="rId10"/>
    <p:sldId id="373" r:id="rId11"/>
    <p:sldId id="374" r:id="rId12"/>
    <p:sldId id="375" r:id="rId13"/>
    <p:sldId id="376" r:id="rId14"/>
    <p:sldId id="377" r:id="rId15"/>
    <p:sldId id="378" r:id="rId16"/>
    <p:sldId id="379" r:id="rId17"/>
    <p:sldId id="380" r:id="rId18"/>
    <p:sldId id="386" r:id="rId19"/>
    <p:sldId id="381" r:id="rId20"/>
    <p:sldId id="383" r:id="rId21"/>
    <p:sldId id="387" r:id="rId22"/>
    <p:sldId id="384" r:id="rId23"/>
    <p:sldId id="385" r:id="rId24"/>
    <p:sldId id="390" r:id="rId25"/>
    <p:sldId id="391" r:id="rId26"/>
    <p:sldId id="392" r:id="rId27"/>
    <p:sldId id="393" r:id="rId28"/>
    <p:sldId id="394" r:id="rId29"/>
    <p:sldId id="395" r:id="rId30"/>
    <p:sldId id="396" r:id="rId31"/>
    <p:sldId id="397" r:id="rId32"/>
    <p:sldId id="398" r:id="rId33"/>
    <p:sldId id="399" r:id="rId34"/>
    <p:sldId id="400" r:id="rId35"/>
    <p:sldId id="401" r:id="rId36"/>
    <p:sldId id="402" r:id="rId37"/>
    <p:sldId id="404" r:id="rId38"/>
    <p:sldId id="405" r:id="rId39"/>
    <p:sldId id="406" r:id="rId40"/>
    <p:sldId id="407" r:id="rId41"/>
    <p:sldId id="408" r:id="rId42"/>
    <p:sldId id="409" r:id="rId43"/>
    <p:sldId id="410" r:id="rId44"/>
    <p:sldId id="411" r:id="rId45"/>
    <p:sldId id="412" r:id="rId46"/>
    <p:sldId id="414" r:id="rId47"/>
    <p:sldId id="413" r:id="rId48"/>
    <p:sldId id="415" r:id="rId49"/>
    <p:sldId id="416" r:id="rId50"/>
    <p:sldId id="418" r:id="rId51"/>
    <p:sldId id="419" r:id="rId52"/>
    <p:sldId id="420" r:id="rId53"/>
    <p:sldId id="421" r:id="rId54"/>
    <p:sldId id="417" r:id="rId55"/>
    <p:sldId id="422" r:id="rId56"/>
    <p:sldId id="423" r:id="rId57"/>
    <p:sldId id="424" r:id="rId58"/>
    <p:sldId id="425" r:id="rId59"/>
    <p:sldId id="426" r:id="rId60"/>
    <p:sldId id="427" r:id="rId61"/>
    <p:sldId id="428" r:id="rId62"/>
    <p:sldId id="429" r:id="rId63"/>
    <p:sldId id="444" r:id="rId64"/>
    <p:sldId id="430" r:id="rId65"/>
    <p:sldId id="431" r:id="rId66"/>
    <p:sldId id="432" r:id="rId67"/>
    <p:sldId id="433" r:id="rId68"/>
    <p:sldId id="434" r:id="rId69"/>
    <p:sldId id="437" r:id="rId70"/>
    <p:sldId id="438" r:id="rId71"/>
    <p:sldId id="439" r:id="rId72"/>
    <p:sldId id="436" r:id="rId73"/>
    <p:sldId id="440" r:id="rId74"/>
    <p:sldId id="441" r:id="rId75"/>
    <p:sldId id="443" r:id="rId76"/>
    <p:sldId id="446" r:id="rId77"/>
    <p:sldId id="445" r:id="rId78"/>
    <p:sldId id="447" r:id="rId79"/>
    <p:sldId id="448" r:id="rId80"/>
    <p:sldId id="449" r:id="rId81"/>
    <p:sldId id="450" r:id="rId82"/>
    <p:sldId id="451" r:id="rId83"/>
    <p:sldId id="452" r:id="rId84"/>
    <p:sldId id="453" r:id="rId85"/>
    <p:sldId id="454" r:id="rId86"/>
    <p:sldId id="455" r:id="rId87"/>
    <p:sldId id="456" r:id="rId88"/>
    <p:sldId id="457" r:id="rId89"/>
    <p:sldId id="458" r:id="rId90"/>
    <p:sldId id="459" r:id="rId91"/>
    <p:sldId id="460" r:id="rId92"/>
    <p:sldId id="461" r:id="rId93"/>
    <p:sldId id="462" r:id="rId94"/>
    <p:sldId id="464" r:id="rId95"/>
    <p:sldId id="465" r:id="rId96"/>
    <p:sldId id="467" r:id="rId97"/>
    <p:sldId id="468" r:id="rId98"/>
    <p:sldId id="463" r:id="rId99"/>
    <p:sldId id="469" r:id="rId100"/>
    <p:sldId id="471" r:id="rId101"/>
    <p:sldId id="470" r:id="rId102"/>
    <p:sldId id="472" r:id="rId104"/>
    <p:sldId id="473" r:id="rId105"/>
    <p:sldId id="474" r:id="rId106"/>
    <p:sldId id="475" r:id="rId107"/>
    <p:sldId id="476" r:id="rId108"/>
    <p:sldId id="477" r:id="rId109"/>
    <p:sldId id="479" r:id="rId110"/>
    <p:sldId id="480" r:id="rId111"/>
    <p:sldId id="481" r:id="rId112"/>
    <p:sldId id="478" r:id="rId113"/>
    <p:sldId id="482" r:id="rId114"/>
    <p:sldId id="483" r:id="rId115"/>
    <p:sldId id="484" r:id="rId116"/>
    <p:sldId id="486" r:id="rId117"/>
    <p:sldId id="487" r:id="rId118"/>
    <p:sldId id="488" r:id="rId119"/>
    <p:sldId id="489" r:id="rId120"/>
    <p:sldId id="490" r:id="rId121"/>
    <p:sldId id="491" r:id="rId122"/>
    <p:sldId id="493" r:id="rId123"/>
    <p:sldId id="544" r:id="rId124"/>
    <p:sldId id="545" r:id="rId125"/>
    <p:sldId id="546" r:id="rId126"/>
    <p:sldId id="547" r:id="rId127"/>
    <p:sldId id="548" r:id="rId128"/>
    <p:sldId id="549" r:id="rId129"/>
    <p:sldId id="550" r:id="rId130"/>
    <p:sldId id="551" r:id="rId131"/>
    <p:sldId id="552" r:id="rId132"/>
    <p:sldId id="553" r:id="rId133"/>
    <p:sldId id="554" r:id="rId134"/>
    <p:sldId id="555" r:id="rId135"/>
    <p:sldId id="556" r:id="rId136"/>
    <p:sldId id="557" r:id="rId137"/>
    <p:sldId id="494" r:id="rId138"/>
    <p:sldId id="492" r:id="rId139"/>
    <p:sldId id="497" r:id="rId140"/>
    <p:sldId id="498" r:id="rId141"/>
    <p:sldId id="495" r:id="rId142"/>
    <p:sldId id="500" r:id="rId143"/>
    <p:sldId id="502" r:id="rId144"/>
    <p:sldId id="499" r:id="rId145"/>
    <p:sldId id="508" r:id="rId146"/>
    <p:sldId id="510" r:id="rId147"/>
    <p:sldId id="503" r:id="rId148"/>
    <p:sldId id="504" r:id="rId149"/>
    <p:sldId id="505" r:id="rId150"/>
    <p:sldId id="506" r:id="rId151"/>
    <p:sldId id="511" r:id="rId152"/>
    <p:sldId id="512" r:id="rId153"/>
    <p:sldId id="514" r:id="rId154"/>
    <p:sldId id="515" r:id="rId155"/>
    <p:sldId id="517" r:id="rId156"/>
    <p:sldId id="518" r:id="rId157"/>
    <p:sldId id="519" r:id="rId158"/>
    <p:sldId id="520" r:id="rId159"/>
    <p:sldId id="521" r:id="rId160"/>
    <p:sldId id="522" r:id="rId161"/>
    <p:sldId id="523" r:id="rId162"/>
    <p:sldId id="524" r:id="rId163"/>
    <p:sldId id="525" r:id="rId164"/>
    <p:sldId id="526" r:id="rId165"/>
    <p:sldId id="527" r:id="rId166"/>
    <p:sldId id="528" r:id="rId167"/>
    <p:sldId id="529" r:id="rId168"/>
    <p:sldId id="530" r:id="rId169"/>
    <p:sldId id="531" r:id="rId170"/>
    <p:sldId id="532" r:id="rId171"/>
    <p:sldId id="533" r:id="rId172"/>
    <p:sldId id="534" r:id="rId173"/>
    <p:sldId id="535" r:id="rId174"/>
    <p:sldId id="536" r:id="rId175"/>
    <p:sldId id="537" r:id="rId176"/>
    <p:sldId id="538" r:id="rId177"/>
    <p:sldId id="539" r:id="rId178"/>
    <p:sldId id="540" r:id="rId179"/>
    <p:sldId id="541" r:id="rId180"/>
    <p:sldId id="558" r:id="rId18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49" autoAdjust="0"/>
  </p:normalViewPr>
  <p:slideViewPr>
    <p:cSldViewPr>
      <p:cViewPr varScale="1">
        <p:scale>
          <a:sx n="108" d="100"/>
          <a:sy n="108" d="100"/>
        </p:scale>
        <p:origin x="17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260"/>
    </p:cViewPr>
  </p:sorterViewPr>
  <p:gridSpacing cx="72008" cy="72008"/>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4" Type="http://schemas.openxmlformats.org/officeDocument/2006/relationships/tableStyles" Target="tableStyles.xml"/><Relationship Id="rId183" Type="http://schemas.openxmlformats.org/officeDocument/2006/relationships/viewProps" Target="viewProps.xml"/><Relationship Id="rId182" Type="http://schemas.openxmlformats.org/officeDocument/2006/relationships/presProps" Target="presProps.xml"/><Relationship Id="rId181" Type="http://schemas.openxmlformats.org/officeDocument/2006/relationships/slide" Target="slides/slide178.xml"/><Relationship Id="rId180" Type="http://schemas.openxmlformats.org/officeDocument/2006/relationships/slide" Target="slides/slide177.xml"/><Relationship Id="rId18" Type="http://schemas.openxmlformats.org/officeDocument/2006/relationships/slide" Target="slides/slide16.xml"/><Relationship Id="rId179" Type="http://schemas.openxmlformats.org/officeDocument/2006/relationships/slide" Target="slides/slide176.xml"/><Relationship Id="rId178" Type="http://schemas.openxmlformats.org/officeDocument/2006/relationships/slide" Target="slides/slide175.xml"/><Relationship Id="rId177" Type="http://schemas.openxmlformats.org/officeDocument/2006/relationships/slide" Target="slides/slide174.xml"/><Relationship Id="rId176" Type="http://schemas.openxmlformats.org/officeDocument/2006/relationships/slide" Target="slides/slide173.xml"/><Relationship Id="rId175" Type="http://schemas.openxmlformats.org/officeDocument/2006/relationships/slide" Target="slides/slide172.xml"/><Relationship Id="rId174" Type="http://schemas.openxmlformats.org/officeDocument/2006/relationships/slide" Target="slides/slide171.xml"/><Relationship Id="rId173" Type="http://schemas.openxmlformats.org/officeDocument/2006/relationships/slide" Target="slides/slide170.xml"/><Relationship Id="rId172" Type="http://schemas.openxmlformats.org/officeDocument/2006/relationships/slide" Target="slides/slide169.xml"/><Relationship Id="rId171" Type="http://schemas.openxmlformats.org/officeDocument/2006/relationships/slide" Target="slides/slide168.xml"/><Relationship Id="rId170" Type="http://schemas.openxmlformats.org/officeDocument/2006/relationships/slide" Target="slides/slide167.xml"/><Relationship Id="rId17" Type="http://schemas.openxmlformats.org/officeDocument/2006/relationships/slide" Target="slides/slide15.xml"/><Relationship Id="rId169" Type="http://schemas.openxmlformats.org/officeDocument/2006/relationships/slide" Target="slides/slide166.xml"/><Relationship Id="rId168" Type="http://schemas.openxmlformats.org/officeDocument/2006/relationships/slide" Target="slides/slide165.xml"/><Relationship Id="rId167" Type="http://schemas.openxmlformats.org/officeDocument/2006/relationships/slide" Target="slides/slide164.xml"/><Relationship Id="rId166" Type="http://schemas.openxmlformats.org/officeDocument/2006/relationships/slide" Target="slides/slide163.xml"/><Relationship Id="rId165" Type="http://schemas.openxmlformats.org/officeDocument/2006/relationships/slide" Target="slides/slide162.xml"/><Relationship Id="rId164" Type="http://schemas.openxmlformats.org/officeDocument/2006/relationships/slide" Target="slides/slide161.xml"/><Relationship Id="rId163" Type="http://schemas.openxmlformats.org/officeDocument/2006/relationships/slide" Target="slides/slide160.xml"/><Relationship Id="rId162" Type="http://schemas.openxmlformats.org/officeDocument/2006/relationships/slide" Target="slides/slide159.xml"/><Relationship Id="rId161" Type="http://schemas.openxmlformats.org/officeDocument/2006/relationships/slide" Target="slides/slide158.xml"/><Relationship Id="rId160" Type="http://schemas.openxmlformats.org/officeDocument/2006/relationships/slide" Target="slides/slide157.xml"/><Relationship Id="rId16" Type="http://schemas.openxmlformats.org/officeDocument/2006/relationships/slide" Target="slides/slide14.xml"/><Relationship Id="rId159" Type="http://schemas.openxmlformats.org/officeDocument/2006/relationships/slide" Target="slides/slide156.xml"/><Relationship Id="rId158" Type="http://schemas.openxmlformats.org/officeDocument/2006/relationships/slide" Target="slides/slide155.xml"/><Relationship Id="rId157" Type="http://schemas.openxmlformats.org/officeDocument/2006/relationships/slide" Target="slides/slide154.xml"/><Relationship Id="rId156" Type="http://schemas.openxmlformats.org/officeDocument/2006/relationships/slide" Target="slides/slide153.xml"/><Relationship Id="rId155" Type="http://schemas.openxmlformats.org/officeDocument/2006/relationships/slide" Target="slides/slide152.xml"/><Relationship Id="rId154" Type="http://schemas.openxmlformats.org/officeDocument/2006/relationships/slide" Target="slides/slide151.xml"/><Relationship Id="rId153" Type="http://schemas.openxmlformats.org/officeDocument/2006/relationships/slide" Target="slides/slide150.xml"/><Relationship Id="rId152" Type="http://schemas.openxmlformats.org/officeDocument/2006/relationships/slide" Target="slides/slide149.xml"/><Relationship Id="rId151" Type="http://schemas.openxmlformats.org/officeDocument/2006/relationships/slide" Target="slides/slide148.xml"/><Relationship Id="rId150" Type="http://schemas.openxmlformats.org/officeDocument/2006/relationships/slide" Target="slides/slide147.xml"/><Relationship Id="rId15" Type="http://schemas.openxmlformats.org/officeDocument/2006/relationships/slide" Target="slides/slide13.xml"/><Relationship Id="rId149" Type="http://schemas.openxmlformats.org/officeDocument/2006/relationships/slide" Target="slides/slide146.xml"/><Relationship Id="rId148" Type="http://schemas.openxmlformats.org/officeDocument/2006/relationships/slide" Target="slides/slide145.xml"/><Relationship Id="rId147" Type="http://schemas.openxmlformats.org/officeDocument/2006/relationships/slide" Target="slides/slide144.xml"/><Relationship Id="rId146" Type="http://schemas.openxmlformats.org/officeDocument/2006/relationships/slide" Target="slides/slide143.xml"/><Relationship Id="rId145" Type="http://schemas.openxmlformats.org/officeDocument/2006/relationships/slide" Target="slides/slide142.xml"/><Relationship Id="rId144" Type="http://schemas.openxmlformats.org/officeDocument/2006/relationships/slide" Target="slides/slide141.xml"/><Relationship Id="rId143" Type="http://schemas.openxmlformats.org/officeDocument/2006/relationships/slide" Target="slides/slide140.xml"/><Relationship Id="rId142" Type="http://schemas.openxmlformats.org/officeDocument/2006/relationships/slide" Target="slides/slide139.xml"/><Relationship Id="rId141" Type="http://schemas.openxmlformats.org/officeDocument/2006/relationships/slide" Target="slides/slide138.xml"/><Relationship Id="rId140" Type="http://schemas.openxmlformats.org/officeDocument/2006/relationships/slide" Target="slides/slide137.xml"/><Relationship Id="rId14" Type="http://schemas.openxmlformats.org/officeDocument/2006/relationships/slide" Target="slides/slide12.xml"/><Relationship Id="rId139" Type="http://schemas.openxmlformats.org/officeDocument/2006/relationships/slide" Target="slides/slide136.xml"/><Relationship Id="rId138" Type="http://schemas.openxmlformats.org/officeDocument/2006/relationships/slide" Target="slides/slide135.xml"/><Relationship Id="rId137" Type="http://schemas.openxmlformats.org/officeDocument/2006/relationships/slide" Target="slides/slide134.xml"/><Relationship Id="rId136" Type="http://schemas.openxmlformats.org/officeDocument/2006/relationships/slide" Target="slides/slide133.xml"/><Relationship Id="rId135" Type="http://schemas.openxmlformats.org/officeDocument/2006/relationships/slide" Target="slides/slide132.xml"/><Relationship Id="rId134" Type="http://schemas.openxmlformats.org/officeDocument/2006/relationships/slide" Target="slides/slide131.xml"/><Relationship Id="rId133" Type="http://schemas.openxmlformats.org/officeDocument/2006/relationships/slide" Target="slides/slide130.xml"/><Relationship Id="rId132" Type="http://schemas.openxmlformats.org/officeDocument/2006/relationships/slide" Target="slides/slide129.xml"/><Relationship Id="rId131" Type="http://schemas.openxmlformats.org/officeDocument/2006/relationships/slide" Target="slides/slide128.xml"/><Relationship Id="rId130" Type="http://schemas.openxmlformats.org/officeDocument/2006/relationships/slide" Target="slides/slide127.xml"/><Relationship Id="rId13" Type="http://schemas.openxmlformats.org/officeDocument/2006/relationships/slide" Target="slides/slide11.xml"/><Relationship Id="rId129" Type="http://schemas.openxmlformats.org/officeDocument/2006/relationships/slide" Target="slides/slide126.xml"/><Relationship Id="rId128" Type="http://schemas.openxmlformats.org/officeDocument/2006/relationships/slide" Target="slides/slide125.xml"/><Relationship Id="rId127" Type="http://schemas.openxmlformats.org/officeDocument/2006/relationships/slide" Target="slides/slide124.xml"/><Relationship Id="rId126" Type="http://schemas.openxmlformats.org/officeDocument/2006/relationships/slide" Target="slides/slide123.xml"/><Relationship Id="rId125" Type="http://schemas.openxmlformats.org/officeDocument/2006/relationships/slide" Target="slides/slide122.xml"/><Relationship Id="rId124" Type="http://schemas.openxmlformats.org/officeDocument/2006/relationships/slide" Target="slides/slide121.xml"/><Relationship Id="rId123" Type="http://schemas.openxmlformats.org/officeDocument/2006/relationships/slide" Target="slides/slide120.xml"/><Relationship Id="rId122" Type="http://schemas.openxmlformats.org/officeDocument/2006/relationships/slide" Target="slides/slide119.xml"/><Relationship Id="rId121" Type="http://schemas.openxmlformats.org/officeDocument/2006/relationships/slide" Target="slides/slide118.xml"/><Relationship Id="rId120" Type="http://schemas.openxmlformats.org/officeDocument/2006/relationships/slide" Target="slides/slide117.xml"/><Relationship Id="rId12" Type="http://schemas.openxmlformats.org/officeDocument/2006/relationships/slide" Target="slides/slide10.xml"/><Relationship Id="rId119" Type="http://schemas.openxmlformats.org/officeDocument/2006/relationships/slide" Target="slides/slide116.xml"/><Relationship Id="rId118" Type="http://schemas.openxmlformats.org/officeDocument/2006/relationships/slide" Target="slides/slide115.xml"/><Relationship Id="rId117" Type="http://schemas.openxmlformats.org/officeDocument/2006/relationships/slide" Target="slides/slide114.xml"/><Relationship Id="rId116" Type="http://schemas.openxmlformats.org/officeDocument/2006/relationships/slide" Target="slides/slide113.xml"/><Relationship Id="rId115" Type="http://schemas.openxmlformats.org/officeDocument/2006/relationships/slide" Target="slides/slide112.xml"/><Relationship Id="rId114" Type="http://schemas.openxmlformats.org/officeDocument/2006/relationships/slide" Target="slides/slide111.xml"/><Relationship Id="rId113" Type="http://schemas.openxmlformats.org/officeDocument/2006/relationships/slide" Target="slides/slide110.xml"/><Relationship Id="rId112" Type="http://schemas.openxmlformats.org/officeDocument/2006/relationships/slide" Target="slides/slide109.xml"/><Relationship Id="rId111" Type="http://schemas.openxmlformats.org/officeDocument/2006/relationships/slide" Target="slides/slide108.xml"/><Relationship Id="rId110" Type="http://schemas.openxmlformats.org/officeDocument/2006/relationships/slide" Target="slides/slide107.xml"/><Relationship Id="rId11" Type="http://schemas.openxmlformats.org/officeDocument/2006/relationships/slide" Target="slides/slide9.xml"/><Relationship Id="rId109" Type="http://schemas.openxmlformats.org/officeDocument/2006/relationships/slide" Target="slides/slide106.xml"/><Relationship Id="rId108" Type="http://schemas.openxmlformats.org/officeDocument/2006/relationships/slide" Target="slides/slide105.xml"/><Relationship Id="rId107" Type="http://schemas.openxmlformats.org/officeDocument/2006/relationships/slide" Target="slides/slide104.xml"/><Relationship Id="rId106" Type="http://schemas.openxmlformats.org/officeDocument/2006/relationships/slide" Target="slides/slide103.xml"/><Relationship Id="rId105" Type="http://schemas.openxmlformats.org/officeDocument/2006/relationships/slide" Target="slides/slide102.xml"/><Relationship Id="rId104" Type="http://schemas.openxmlformats.org/officeDocument/2006/relationships/slide" Target="slides/slide101.xml"/><Relationship Id="rId103" Type="http://schemas.openxmlformats.org/officeDocument/2006/relationships/notesMaster" Target="notesMasters/notesMaster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TM\Desktop\&#19981;&#21512;&#26684;&#39033;&#30446;&#32479;&#3574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0"/>
          <c:dPt>
            <c:idx val="0"/>
            <c:bubble3D val="0"/>
          </c:dPt>
          <c:dPt>
            <c:idx val="1"/>
            <c:bubble3D val="0"/>
          </c:dPt>
          <c:dPt>
            <c:idx val="2"/>
            <c:bubble3D val="0"/>
          </c:dPt>
          <c:dPt>
            <c:idx val="3"/>
            <c:bubble3D val="0"/>
          </c:dPt>
          <c:dPt>
            <c:idx val="4"/>
            <c:bubble3D val="0"/>
          </c:dPt>
          <c:dPt>
            <c:idx val="5"/>
            <c:bubble3D val="0"/>
          </c:dPt>
          <c:dPt>
            <c:idx val="6"/>
            <c:bubble3D val="0"/>
          </c:dPt>
          <c:dPt>
            <c:idx val="7"/>
            <c:bubble3D val="0"/>
          </c:dPt>
          <c:dPt>
            <c:idx val="8"/>
            <c:bubble3D val="0"/>
          </c:dPt>
          <c:dPt>
            <c:idx val="9"/>
            <c:bubble3D val="0"/>
          </c:dPt>
          <c:dPt>
            <c:idx val="10"/>
            <c:bubble3D val="0"/>
          </c:dPt>
          <c:dLbls>
            <c:spPr>
              <a:noFill/>
              <a:ln>
                <a:noFill/>
              </a:ln>
              <a:effectLst/>
            </c:spPr>
            <c:txPr>
              <a:bodyPr rot="0" spcFirstLastPara="0" vertOverflow="ellipsis" vert="horz" wrap="square" lIns="38100" tIns="19050" rIns="38100" bIns="19050" anchor="ctr" anchorCtr="1"/>
              <a:lstStyle/>
              <a:p>
                <a:pPr>
                  <a:defRPr lang="zh-CN" sz="1000" b="0" i="0" u="none" strike="noStrike" kern="1200" baseline="0">
                    <a:solidFill>
                      <a:schemeClr val="tx1"/>
                    </a:solidFill>
                    <a:latin typeface="+mn-lt"/>
                    <a:ea typeface="+mn-ea"/>
                    <a:cs typeface="+mn-cs"/>
                  </a:defRPr>
                </a:pPr>
              </a:p>
            </c:txPr>
            <c:dLblPos val="bestFit"/>
            <c:showLegendKey val="0"/>
            <c:showVal val="1"/>
            <c:showCatName val="0"/>
            <c:showSerName val="0"/>
            <c:showPercent val="0"/>
            <c:showBubbleSize val="0"/>
            <c:showLeaderLines val="1"/>
            <c:extLst>
              <c:ext xmlns:c15="http://schemas.microsoft.com/office/drawing/2012/chart" uri="{CE6537A1-D6FC-4f65-9D91-7224C49458BB}">
                <c15:layout/>
                <c15:showLeaderLines val="1"/>
                <c15:leaderLines/>
              </c:ext>
            </c:extLst>
          </c:dLbls>
          <c:cat>
            <c:strRef>
              <c:f>Sheet1!$B$2:$B$12</c:f>
              <c:strCache>
                <c:ptCount val="11"/>
                <c:pt idx="0">
                  <c:v>机构和人员（6）</c:v>
                </c:pt>
                <c:pt idx="1">
                  <c:v>厂房与设施（20）</c:v>
                </c:pt>
                <c:pt idx="2">
                  <c:v>设备（20）</c:v>
                </c:pt>
                <c:pt idx="3">
                  <c:v>文件管理（7）</c:v>
                </c:pt>
                <c:pt idx="4">
                  <c:v>设计开发（14）</c:v>
                </c:pt>
                <c:pt idx="5">
                  <c:v>采购（25）</c:v>
                </c:pt>
                <c:pt idx="6">
                  <c:v>生产管理（38）</c:v>
                </c:pt>
                <c:pt idx="7">
                  <c:v>质量控制（24）</c:v>
                </c:pt>
                <c:pt idx="8">
                  <c:v>销售和售后服务（3）</c:v>
                </c:pt>
                <c:pt idx="9">
                  <c:v>不合格品控制（0）</c:v>
                </c:pt>
                <c:pt idx="10">
                  <c:v>不良事件监测、分析和改进（4）</c:v>
                </c:pt>
              </c:strCache>
            </c:strRef>
          </c:cat>
          <c:val>
            <c:numRef>
              <c:f>Sheet1!$C$2:$C$12</c:f>
              <c:numCache>
                <c:formatCode>General</c:formatCode>
                <c:ptCount val="11"/>
                <c:pt idx="0">
                  <c:v>6</c:v>
                </c:pt>
                <c:pt idx="1">
                  <c:v>20</c:v>
                </c:pt>
                <c:pt idx="2">
                  <c:v>20</c:v>
                </c:pt>
                <c:pt idx="3">
                  <c:v>7</c:v>
                </c:pt>
                <c:pt idx="4">
                  <c:v>14</c:v>
                </c:pt>
                <c:pt idx="5">
                  <c:v>25</c:v>
                </c:pt>
                <c:pt idx="6">
                  <c:v>38</c:v>
                </c:pt>
                <c:pt idx="7">
                  <c:v>24</c:v>
                </c:pt>
                <c:pt idx="8">
                  <c:v>3</c:v>
                </c:pt>
                <c:pt idx="9">
                  <c:v>0</c:v>
                </c:pt>
                <c:pt idx="10">
                  <c:v>4</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33376421697288"/>
          <c:y val="0.0422708668441027"/>
          <c:w val="0.310713098944963"/>
          <c:h val="0.929835090787014"/>
        </c:manualLayout>
      </c:layout>
      <c:overlay val="0"/>
      <c:txPr>
        <a:bodyPr rot="0" spcFirstLastPara="0" vertOverflow="ellipsis" vert="horz" wrap="square" anchor="ctr" anchorCtr="1"/>
        <a:lstStyle/>
        <a:p>
          <a:pPr>
            <a:defRPr lang="zh-CN" sz="1000" b="0" i="0" u="none" strike="noStrike" kern="1200" baseline="0">
              <a:solidFill>
                <a:schemeClr val="tx1"/>
              </a:solidFill>
              <a:latin typeface="+mn-lt"/>
              <a:ea typeface="+mn-ea"/>
              <a:cs typeface="+mn-cs"/>
            </a:defRPr>
          </a:pPr>
        </a:p>
      </c:txPr>
    </c:legend>
    <c:plotVisOnly val="1"/>
    <c:dispBlanksAs val="gap"/>
    <c:showDLblsOverMax val="0"/>
  </c:chart>
  <c:txPr>
    <a:bodyPr/>
    <a:lstStyle/>
    <a:p>
      <a:pPr>
        <a:defRPr lang="zh-CN"/>
      </a:pP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F09677-4870-4B12-9DF4-C35F8ED6D21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AE7E0F-3201-43A7-83AA-4EA56F3AF7CE}"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DDAE7E0F-3201-43A7-83AA-4EA56F3AF7CE}"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DDAE7E0F-3201-43A7-83AA-4EA56F3AF7C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2">
        <a:schemeClr val="bg2"/>
      </p:bgRef>
    </p:bg>
    <p:spTree>
      <p:nvGrpSpPr>
        <p:cNvPr id="1" name=""/>
        <p:cNvGrpSpPr/>
        <p:nvPr/>
      </p:nvGrpSpPr>
      <p:grpSpPr>
        <a:xfrm>
          <a:off x="0" y="0"/>
          <a:ext cx="0" cy="0"/>
          <a:chOff x="0" y="0"/>
          <a:chExt cx="0" cy="0"/>
        </a:xfrm>
      </p:grpSpPr>
      <p:sp>
        <p:nvSpPr>
          <p:cNvPr id="9" name="标题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a:t>单击此处编辑母版标题样式</a:t>
            </a:r>
            <a:endParaRPr kumimoji="0"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a:t>单击此处编辑母版副标题样式</a:t>
            </a:r>
            <a:endParaRPr kumimoji="0" lang="en-US"/>
          </a:p>
        </p:txBody>
      </p:sp>
      <p:sp>
        <p:nvSpPr>
          <p:cNvPr id="30" name="日期占位符 29"/>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19" name="页脚占位符 18"/>
          <p:cNvSpPr>
            <a:spLocks noGrp="1"/>
          </p:cNvSpPr>
          <p:nvPr>
            <p:ph type="ftr" sz="quarter" idx="11"/>
          </p:nvPr>
        </p:nvSpPr>
        <p:spPr/>
        <p:txBody>
          <a:bodyPr/>
          <a:lstStyle/>
          <a:p>
            <a:endParaRPr lang="zh-CN" altLang="en-US"/>
          </a:p>
        </p:txBody>
      </p:sp>
      <p:sp>
        <p:nvSpPr>
          <p:cNvPr id="27" name="灯片编号占位符 2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914401"/>
            <a:ext cx="2057400" cy="5211763"/>
          </a:xfrm>
        </p:spPr>
        <p:txBody>
          <a:bodyPr vert="eaVert"/>
          <a:lstStyle/>
          <a:p>
            <a:r>
              <a:rPr kumimoji="0" lang="zh-CN" altLang="en-US"/>
              <a:t>单击此处编辑母版标题样式</a:t>
            </a:r>
            <a:endParaRPr kumimoji="0" lang="en-US"/>
          </a:p>
        </p:txBody>
      </p:sp>
      <p:sp>
        <p:nvSpPr>
          <p:cNvPr id="3" name="竖排文字占位符 2"/>
          <p:cNvSpPr>
            <a:spLocks noGrp="1"/>
          </p:cNvSpPr>
          <p:nvPr>
            <p:ph type="body" orient="vert" idx="1"/>
          </p:nvPr>
        </p:nvSpPr>
        <p:spPr>
          <a:xfrm>
            <a:off x="457200" y="914401"/>
            <a:ext cx="6019800" cy="5211763"/>
          </a:xfrm>
        </p:spPr>
        <p:txBody>
          <a:bodyPr vert="eaVert"/>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a:t>单击此处编辑母版标题样式</a:t>
            </a:r>
            <a:endParaRPr kumimoji="0" lang="en-US"/>
          </a:p>
        </p:txBody>
      </p:sp>
      <p:sp>
        <p:nvSpPr>
          <p:cNvPr id="3" name="文本占位符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a:t>单击此处编辑母版文本样式</a:t>
            </a:r>
            <a:endParaRPr kumimoji="0"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p>
            <a:r>
              <a:rPr kumimoji="0" lang="zh-CN" altLang="en-US"/>
              <a:t>单击此处编辑母版标题样式</a:t>
            </a:r>
            <a:endParaRPr kumimoji="0" lang="en-US"/>
          </a:p>
        </p:txBody>
      </p:sp>
      <p:sp>
        <p:nvSpPr>
          <p:cNvPr id="3" name="内容占位符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内容占位符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tIns="45720" anchor="b"/>
          <a:lstStyle>
            <a:lvl1pPr>
              <a:defRPr/>
            </a:lvl1pPr>
          </a:lstStyle>
          <a:p>
            <a:r>
              <a:rPr kumimoji="0" lang="zh-CN" altLang="en-US"/>
              <a:t>单击此处编辑母版标题样式</a:t>
            </a:r>
            <a:endParaRPr kumimoji="0" lang="en-US"/>
          </a:p>
        </p:txBody>
      </p:sp>
      <p:sp>
        <p:nvSpPr>
          <p:cNvPr id="3" name="文本占位符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a:t>单击此处编辑母版文本样式</a:t>
            </a:r>
            <a:endParaRPr kumimoji="0" lang="zh-CN" altLang="en-US"/>
          </a:p>
        </p:txBody>
      </p:sp>
      <p:sp>
        <p:nvSpPr>
          <p:cNvPr id="4" name="文本占位符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a:t>单击此处编辑母版文本样式</a:t>
            </a:r>
            <a:endParaRPr kumimoji="0" lang="zh-CN" altLang="en-US"/>
          </a:p>
        </p:txBody>
      </p:sp>
      <p:sp>
        <p:nvSpPr>
          <p:cNvPr id="5" name="内容占位符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6" name="内容占位符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CN" altLang="en-US"/>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CN" altLang="en-US"/>
              <a:t>单击此处编辑母版标题样式</a:t>
            </a:r>
            <a:endParaRPr kumimoji="0" lang="en-US"/>
          </a:p>
        </p:txBody>
      </p:sp>
      <p:sp>
        <p:nvSpPr>
          <p:cNvPr id="3" name="文本占位符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CN" altLang="en-US"/>
              <a:t>单击此处编辑母版文本样式</a:t>
            </a:r>
            <a:endParaRPr kumimoji="0" lang="zh-CN" altLang="en-US"/>
          </a:p>
        </p:txBody>
      </p:sp>
      <p:sp>
        <p:nvSpPr>
          <p:cNvPr id="4" name="内容占位符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9" name="单圆角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标题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CN" altLang="en-US"/>
              <a:t>单击此处编辑母版标题样式</a:t>
            </a:r>
            <a:endParaRPr kumimoji="0" lang="en-US"/>
          </a:p>
        </p:txBody>
      </p:sp>
      <p:sp>
        <p:nvSpPr>
          <p:cNvPr id="4" name="文本占位符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CN" altLang="en-US"/>
              <a:t>单击此处编辑母版文本样式</a:t>
            </a:r>
            <a:endParaRPr kumimoji="0"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077200" y="6356350"/>
            <a:ext cx="609600" cy="365125"/>
          </a:xfrm>
        </p:spPr>
        <p:txBody>
          <a:bodyPr/>
          <a:lstStyle/>
          <a:p>
            <a:fld id="{0C913308-F349-4B6D-A68A-DD1791B4A57B}" type="slidenum">
              <a:rPr lang="zh-CN" altLang="en-US" smtClean="0"/>
            </a:fld>
            <a:endParaRPr lang="zh-CN" altLang="en-US"/>
          </a:p>
        </p:txBody>
      </p:sp>
      <p:sp>
        <p:nvSpPr>
          <p:cNvPr id="3" name="图片占位符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CN" altLang="en-US"/>
              <a:t>单击图标添加图片</a:t>
            </a:r>
            <a:endParaRPr kumimoji="0" lang="en-US" dirty="0"/>
          </a:p>
        </p:txBody>
      </p:sp>
      <p:sp>
        <p:nvSpPr>
          <p:cNvPr id="10" name="任意多边形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任意多边形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任意多边形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任意多边形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标题占位符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CN" altLang="en-US"/>
              <a:t>单击此处编辑母版标题样式</a:t>
            </a:r>
            <a:endParaRPr kumimoji="0" lang="en-US"/>
          </a:p>
        </p:txBody>
      </p:sp>
      <p:sp>
        <p:nvSpPr>
          <p:cNvPr id="30" name="文本占位符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CN" altLang="en-US"/>
              <a:t>单击此处编辑母版文本样式</a:t>
            </a:r>
            <a:endParaRPr kumimoji="0" lang="zh-CN" altLang="en-US"/>
          </a:p>
          <a:p>
            <a:pPr lvl="1" eaLnBrk="1" latinLnBrk="0" hangingPunct="1"/>
            <a:r>
              <a:rPr kumimoji="0" lang="zh-CN" altLang="en-US"/>
              <a:t>第二级</a:t>
            </a:r>
            <a:endParaRPr kumimoji="0" lang="zh-CN" altLang="en-US"/>
          </a:p>
          <a:p>
            <a:pPr lvl="2" eaLnBrk="1" latinLnBrk="0" hangingPunct="1"/>
            <a:r>
              <a:rPr kumimoji="0" lang="zh-CN" altLang="en-US"/>
              <a:t>第三级</a:t>
            </a:r>
            <a:endParaRPr kumimoji="0" lang="zh-CN" altLang="en-US"/>
          </a:p>
          <a:p>
            <a:pPr lvl="3" eaLnBrk="1" latinLnBrk="0" hangingPunct="1"/>
            <a:r>
              <a:rPr kumimoji="0" lang="zh-CN" altLang="en-US"/>
              <a:t>第四级</a:t>
            </a:r>
            <a:endParaRPr kumimoji="0" lang="zh-CN" altLang="en-US"/>
          </a:p>
          <a:p>
            <a:pPr lvl="4" eaLnBrk="1" latinLnBrk="0" hangingPunct="1"/>
            <a:r>
              <a:rPr kumimoji="0" lang="zh-CN" altLang="en-US"/>
              <a:t>第五级</a:t>
            </a:r>
            <a:endParaRPr kumimoji="0" lang="en-US"/>
          </a:p>
        </p:txBody>
      </p:sp>
      <p:sp>
        <p:nvSpPr>
          <p:cNvPr id="10" name="日期占位符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30820CF-B880-4189-942D-D702A7CBA730}" type="datetimeFigureOut">
              <a:rPr lang="zh-CN" altLang="en-US" smtClean="0"/>
            </a:fld>
            <a:endParaRPr lang="zh-CN" altLang="en-US"/>
          </a:p>
        </p:txBody>
      </p:sp>
      <p:sp>
        <p:nvSpPr>
          <p:cNvPr id="22" name="页脚占位符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CN" altLang="en-US"/>
          </a:p>
        </p:txBody>
      </p:sp>
      <p:sp>
        <p:nvSpPr>
          <p:cNvPr id="18" name="灯片编号占位符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C913308-F349-4B6D-A68A-DD1791B4A57B}" type="slidenum">
              <a:rPr lang="zh-CN" altLang="en-US" smtClean="0"/>
            </a:fld>
            <a:endParaRPr lang="zh-CN" altLang="en-US"/>
          </a:p>
        </p:txBody>
      </p:sp>
      <p:grpSp>
        <p:nvGrpSpPr>
          <p:cNvPr id="2" name="组合 1"/>
          <p:cNvGrpSpPr/>
          <p:nvPr/>
        </p:nvGrpSpPr>
        <p:grpSpPr>
          <a:xfrm>
            <a:off x="-19017" y="202408"/>
            <a:ext cx="9180548" cy="649224"/>
            <a:chOff x="-19045" y="216550"/>
            <a:chExt cx="9180548" cy="649224"/>
          </a:xfrm>
        </p:grpSpPr>
        <p:sp>
          <p:nvSpPr>
            <p:cNvPr id="12" name="任意多边形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任意多边形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6%20&#29616;&#22330;&#32771;&#26680;&#20013;&#23454;&#38469;&#21457;&#29983;&#19981;&#21512;&#26684;&#26696;&#20363;-&#65288;&#37319;&#36141;&#65289;.docx" TargetMode="Externa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7%20&#29616;&#22330;&#32771;&#26680;&#20013;&#23454;&#38469;&#21457;&#29983;&#19981;&#21512;&#26684;&#26696;&#20363;-&#65288;&#29983;&#20135;&#65289;.docx" TargetMode="External"/></Relationships>
</file>

<file path=ppt/slides/_rels/slide1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8%20&#29616;&#22330;&#32771;&#26680;&#20013;&#23454;&#38469;&#21457;&#29983;&#19981;&#21512;&#26684;&#26696;&#20363;-&#65288;&#36136;&#37327;&#25511;&#21046;&#65289;.docx"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11%20&#29616;&#22330;&#32771;&#26680;&#20013;&#23454;&#38469;&#21457;&#29983;&#19981;&#21512;&#26684;&#26696;&#20363;-&#65288;%20&#65289;.docx"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29616;&#22330;&#32771;&#26680;&#20013;&#23454;&#38469;&#21457;&#29983;&#19981;&#21512;&#26684;&#26696;&#20363;-&#65288;&#26426;&#26500;&#19982;&#20154;&#21592;&#65289;.docx"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29616;&#22330;&#32771;&#26680;&#20013;&#23454;&#38469;&#21457;&#29983;&#19981;&#21512;&#26684;&#26696;&#20363;-&#65288;&#21378;&#25151;&#19982;&#35774;&#26045;&#65289;.docx"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29616;&#22330;&#32771;&#26680;&#20013;&#23454;&#38469;&#21457;&#29983;&#19981;&#21512;&#26684;&#26696;&#20363;-&#65288;&#35774;&#22791;&#65289;.docx" TargetMode="Externa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29616;&#22330;&#32771;&#26680;&#20013;&#23454;&#38469;&#21457;&#29983;&#19981;&#21512;&#26684;&#26696;&#20363;-&#65288;&#35774;&#22791;&#65289;.docx" TargetMode="Externa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5%20&#29616;&#22330;&#32771;&#26680;&#20013;&#23454;&#38469;&#21457;&#29983;&#19981;&#21512;&#26684;&#26696;&#20363;-&#65288;&#35774;&#35745;&#24320;&#21457;&#65289;.docx" TargetMode="Externa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8178" y="3083019"/>
            <a:ext cx="7848872" cy="2430145"/>
          </a:xfrm>
          <a:prstGeom prst="rect">
            <a:avLst/>
          </a:prstGeom>
          <a:noFill/>
        </p:spPr>
        <p:txBody>
          <a:bodyPr wrap="square" rtlCol="0">
            <a:spAutoFit/>
          </a:bodyPr>
          <a:lstStyle/>
          <a:p>
            <a:pPr algn="ctr"/>
            <a:endParaRPr lang="en-US" altLang="zh-CN" sz="4000" b="1" dirty="0"/>
          </a:p>
          <a:p>
            <a:pPr algn="ctr"/>
            <a:endParaRPr lang="en-US" altLang="zh-CN" sz="4000" b="1" dirty="0"/>
          </a:p>
          <a:p>
            <a:pPr algn="ctr"/>
            <a:endParaRPr lang="en-US" altLang="zh-CN" dirty="0"/>
          </a:p>
          <a:p>
            <a:pPr algn="ctr"/>
            <a:endParaRPr lang="en-US" altLang="zh-CN" dirty="0"/>
          </a:p>
          <a:p>
            <a:pPr algn="ctr"/>
            <a:r>
              <a:rPr lang="zh-CN" altLang="en-US" dirty="0"/>
              <a:t>质量部   </a:t>
            </a:r>
            <a:r>
              <a:rPr lang="en-US" dirty="0"/>
              <a:t>xx</a:t>
            </a:r>
            <a:endParaRPr lang="en-US" altLang="zh-CN" dirty="0"/>
          </a:p>
          <a:p>
            <a:pPr algn="ctr"/>
            <a:r>
              <a:rPr lang="zh-CN" altLang="en-US" dirty="0"/>
              <a:t>上海</a:t>
            </a:r>
            <a:r>
              <a:rPr lang="en-US" altLang="zh-CN" dirty="0"/>
              <a:t>xx</a:t>
            </a:r>
            <a:r>
              <a:rPr lang="zh-CN" altLang="en-US" dirty="0"/>
              <a:t>医疗科技有限公司</a:t>
            </a:r>
            <a:endParaRPr lang="en-US" altLang="zh-CN" dirty="0"/>
          </a:p>
        </p:txBody>
      </p:sp>
      <p:sp>
        <p:nvSpPr>
          <p:cNvPr id="5" name="矩形 4"/>
          <p:cNvSpPr/>
          <p:nvPr/>
        </p:nvSpPr>
        <p:spPr>
          <a:xfrm>
            <a:off x="1174594" y="1713582"/>
            <a:ext cx="6974986" cy="1938992"/>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zh-CN" altLang="en-US" sz="4400" b="1" cap="all" spc="0" dirty="0">
                <a:ln w="0"/>
                <a:effectLst>
                  <a:reflection blurRad="12700" stA="50000" endPos="50000" dist="5000" dir="5400000" sy="-100000" rotWithShape="0"/>
                </a:effectLst>
              </a:rPr>
              <a:t>医疗器械生产质量管理规范</a:t>
            </a:r>
            <a:endParaRPr lang="en-US" altLang="zh-CN" sz="4400" b="1" cap="all" dirty="0">
              <a:ln w="0"/>
              <a:effectLst>
                <a:reflection blurRad="12700" stA="50000" endPos="50000" dist="5000" dir="5400000" sy="-100000" rotWithShape="0"/>
              </a:effectLst>
            </a:endParaRPr>
          </a:p>
          <a:p>
            <a:pPr algn="ctr"/>
            <a:endParaRPr lang="en-US" altLang="zh-CN" sz="3200" b="1" cap="all" spc="0" dirty="0">
              <a:ln w="0"/>
              <a:effectLst>
                <a:reflection blurRad="12700" stA="50000" endPos="50000" dist="5000" dir="5400000" sy="-100000" rotWithShape="0"/>
              </a:effectLst>
            </a:endParaRPr>
          </a:p>
          <a:p>
            <a:pPr algn="ctr"/>
            <a:r>
              <a:rPr lang="zh-CN" altLang="en-US" sz="4400" b="1" cap="all" dirty="0">
                <a:ln w="0"/>
                <a:effectLst>
                  <a:reflection blurRad="12700" stA="50000" endPos="50000" dist="5000" dir="5400000" sy="-100000" rotWithShape="0"/>
                </a:effectLst>
              </a:rPr>
              <a:t>现场检查表解读</a:t>
            </a:r>
            <a:endParaRPr lang="zh-CN" altLang="en-US" sz="4400" b="1" cap="all" dirty="0">
              <a:ln w="0"/>
              <a:effectLst>
                <a:reflection blurRad="12700" stA="50000" endPos="50000" dist="5000" dir="5400000" sy="-100000" rotWithShape="0"/>
              </a:effectLst>
            </a:endParaRPr>
          </a:p>
        </p:txBody>
      </p:sp>
    </p:spTree>
  </p:cSld>
  <p:clrMapOvr>
    <a:masterClrMapping/>
  </p:clrMapOvr>
  <p:transition>
    <p:pull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r>
              <a:rPr lang="en-US" altLang="zh-CN" sz="2800" b="1" dirty="0">
                <a:latin typeface="+mn-ea"/>
              </a:rPr>
              <a:t>1.1.1 </a:t>
            </a:r>
            <a:r>
              <a:rPr lang="zh-CN" altLang="zh-CN" sz="2800" b="1" dirty="0">
                <a:latin typeface="+mn-ea"/>
              </a:rPr>
              <a:t>应当建立与医疗器械生产相适应的管理机构，具备组织机构图。</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查看提供的质量手册，是否包括企业的组织机构图，是否明确各部门的相互关系。</a:t>
            </a:r>
            <a:endParaRPr lang="en-US" altLang="zh-CN" sz="2800" dirty="0">
              <a:latin typeface="楷体" panose="02010609060101010101" pitchFamily="49" charset="-122"/>
              <a:ea typeface="楷体" panose="02010609060101010101" pitchFamily="49" charset="-122"/>
            </a:endParaRPr>
          </a:p>
          <a:p>
            <a:endParaRPr lang="en-US" altLang="zh-CN" sz="2800" dirty="0">
              <a:latin typeface="楷体" panose="02010609060101010101" pitchFamily="49" charset="-122"/>
              <a:ea typeface="楷体" panose="02010609060101010101" pitchFamily="49" charset="-122"/>
            </a:endParaRPr>
          </a:p>
          <a:p>
            <a:r>
              <a:rPr lang="en-US" altLang="zh-CN" sz="2800" dirty="0"/>
              <a:t>* </a:t>
            </a:r>
            <a:r>
              <a:rPr lang="en-US" altLang="zh-CN" sz="2800" b="1" dirty="0">
                <a:latin typeface="+mn-ea"/>
              </a:rPr>
              <a:t>1.1.2 </a:t>
            </a:r>
            <a:r>
              <a:rPr lang="zh-CN" altLang="zh-CN" sz="2800" b="1" dirty="0">
                <a:latin typeface="+mn-ea"/>
              </a:rPr>
              <a:t>应当明确各部门的职责和权限，明确质量管理职能。</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查看企业的质量手册，程序文件或相关文件，是否对各部门的职责权限作出规定；质量管理部门应当能独立行使职能</a:t>
            </a:r>
            <a:r>
              <a:rPr lang="en-US" altLang="zh-CN" sz="2800" dirty="0">
                <a:latin typeface="楷体" panose="02010609060101010101" pitchFamily="49" charset="-122"/>
                <a:ea typeface="楷体" panose="02010609060101010101" pitchFamily="49" charset="-122"/>
              </a:rPr>
              <a:t>, </a:t>
            </a:r>
            <a:r>
              <a:rPr lang="zh-CN" altLang="zh-CN" sz="2800" dirty="0">
                <a:latin typeface="楷体" panose="02010609060101010101" pitchFamily="49" charset="-122"/>
                <a:ea typeface="楷体" panose="02010609060101010101" pitchFamily="49" charset="-122"/>
              </a:rPr>
              <a:t>查看质量管理部门的文件，是否明确规定对产品质量的相关事宜负有决策的权利。</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
        <p:nvSpPr>
          <p:cNvPr id="5" name="TextBox 4"/>
          <p:cNvSpPr txBox="1"/>
          <p:nvPr/>
        </p:nvSpPr>
        <p:spPr>
          <a:xfrm>
            <a:off x="539552" y="1916832"/>
            <a:ext cx="8136904" cy="1815882"/>
          </a:xfrm>
          <a:prstGeom prst="rect">
            <a:avLst/>
          </a:prstGeom>
          <a:noFill/>
        </p:spPr>
        <p:txBody>
          <a:bodyPr wrap="square" rtlCol="0">
            <a:spAutoFit/>
          </a:bodyPr>
          <a:lstStyle/>
          <a:p>
            <a:r>
              <a:rPr lang="en-US" altLang="zh-CN" sz="2800" dirty="0">
                <a:latin typeface="楷体" panose="02010609060101010101" pitchFamily="49" charset="-122"/>
                <a:ea typeface="楷体" panose="02010609060101010101" pitchFamily="49" charset="-122"/>
              </a:rPr>
              <a:t>6.8.1</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6.8.2</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6.9.1</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6.9.2</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6.9.3</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6.10.1</a:t>
            </a:r>
            <a:r>
              <a:rPr lang="zh-CN" altLang="en-US" sz="2800" dirty="0">
                <a:latin typeface="楷体" panose="02010609060101010101" pitchFamily="49" charset="-122"/>
                <a:ea typeface="楷体" panose="02010609060101010101" pitchFamily="49" charset="-122"/>
              </a:rPr>
              <a:t> 、 </a:t>
            </a:r>
            <a:r>
              <a:rPr lang="en-US" altLang="zh-CN" sz="2800" dirty="0">
                <a:latin typeface="楷体" panose="02010609060101010101" pitchFamily="49" charset="-122"/>
                <a:ea typeface="楷体" panose="02010609060101010101" pitchFamily="49" charset="-122"/>
              </a:rPr>
              <a:t>6.10.2</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6.11.1</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6.12.1</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6.12.2</a:t>
            </a:r>
            <a:endParaRPr lang="en-US" altLang="zh-CN" sz="2800" dirty="0">
              <a:latin typeface="楷体" panose="02010609060101010101" pitchFamily="49" charset="-122"/>
              <a:ea typeface="楷体" panose="02010609060101010101" pitchFamily="49" charset="-122"/>
            </a:endParaRPr>
          </a:p>
          <a:p>
            <a:r>
              <a:rPr lang="zh-CN" altLang="en-US" sz="2800" dirty="0">
                <a:latin typeface="楷体" panose="02010609060101010101" pitchFamily="49" charset="-122"/>
                <a:ea typeface="楷体" panose="02010609060101010101" pitchFamily="49" charset="-122"/>
              </a:rPr>
              <a:t>是关于动物源医疗器械、同种异体医疗器械，本公司产品目前不涉及。</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924944"/>
            <a:ext cx="3744416" cy="369332"/>
          </a:xfrm>
          <a:prstGeom prst="rect">
            <a:avLst/>
          </a:prstGeom>
          <a:noFill/>
        </p:spPr>
        <p:txBody>
          <a:bodyPr wrap="square" rtlCol="0">
            <a:spAutoFit/>
          </a:bodyPr>
          <a:lstStyle/>
          <a:p>
            <a:pPr algn="ctr"/>
            <a:r>
              <a:rPr lang="zh-CN" altLang="en-US" dirty="0">
                <a:hlinkClick r:id="rId1" action="ppaction://hlinkfile"/>
              </a:rPr>
              <a:t>现场考核中实际发生不合格项案例</a:t>
            </a:r>
            <a:endParaRPr lang="zh-CN" alt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3960440" cy="461665"/>
          </a:xfrm>
          <a:prstGeom prst="rect">
            <a:avLst/>
          </a:prstGeom>
          <a:noFill/>
        </p:spPr>
        <p:txBody>
          <a:bodyPr wrap="square" rtlCol="0">
            <a:spAutoFit/>
          </a:bodyPr>
          <a:lstStyle/>
          <a:p>
            <a:r>
              <a:rPr lang="zh-CN" altLang="en-US" sz="2400" b="1" dirty="0"/>
              <a:t>（七）、生产管理</a:t>
            </a:r>
            <a:endParaRPr lang="zh-CN" altLang="en-US" sz="2400" b="1" dirty="0"/>
          </a:p>
        </p:txBody>
      </p:sp>
      <p:sp>
        <p:nvSpPr>
          <p:cNvPr id="14" name="流程图: 内部贮存 13"/>
          <p:cNvSpPr/>
          <p:nvPr/>
        </p:nvSpPr>
        <p:spPr>
          <a:xfrm>
            <a:off x="3059832" y="2198514"/>
            <a:ext cx="2448272" cy="792088"/>
          </a:xfrm>
          <a:prstGeom prst="flowChartInternalStorage">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生产管理</a:t>
            </a:r>
            <a:endParaRPr lang="zh-CN" altLang="en-US" sz="3200" b="1" dirty="0">
              <a:solidFill>
                <a:schemeClr val="tx1"/>
              </a:solidFill>
            </a:endParaRPr>
          </a:p>
        </p:txBody>
      </p:sp>
      <p:cxnSp>
        <p:nvCxnSpPr>
          <p:cNvPr id="21" name="直接连接符 20"/>
          <p:cNvCxnSpPr/>
          <p:nvPr/>
        </p:nvCxnSpPr>
        <p:spPr>
          <a:xfrm>
            <a:off x="4283968" y="2990602"/>
            <a:ext cx="0" cy="504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692076" y="3494658"/>
            <a:ext cx="77683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699567" y="3501008"/>
            <a:ext cx="0" cy="504056"/>
          </a:xfrm>
          <a:prstGeom prst="line">
            <a:avLst/>
          </a:prstGeom>
        </p:spPr>
        <p:style>
          <a:lnRef idx="1">
            <a:schemeClr val="accent1"/>
          </a:lnRef>
          <a:fillRef idx="0">
            <a:schemeClr val="accent1"/>
          </a:fillRef>
          <a:effectRef idx="0">
            <a:schemeClr val="accent1"/>
          </a:effectRef>
          <a:fontRef idx="minor">
            <a:schemeClr val="tx1"/>
          </a:fontRef>
        </p:style>
      </p:cxnSp>
      <p:sp>
        <p:nvSpPr>
          <p:cNvPr id="27" name="流程图: 内部贮存 26"/>
          <p:cNvSpPr/>
          <p:nvPr/>
        </p:nvSpPr>
        <p:spPr>
          <a:xfrm>
            <a:off x="73596" y="4005064"/>
            <a:ext cx="1224136" cy="720080"/>
          </a:xfrm>
          <a:prstGeom prst="flowChartInternalStorage">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zh-CN" altLang="en-US" sz="2000" b="1" dirty="0">
                <a:solidFill>
                  <a:schemeClr val="tx1"/>
                </a:solidFill>
              </a:rPr>
              <a:t>关键工序</a:t>
            </a:r>
            <a:endParaRPr lang="zh-CN" altLang="en-US" sz="2000" b="1" dirty="0">
              <a:solidFill>
                <a:schemeClr val="tx1"/>
              </a:solidFill>
            </a:endParaRPr>
          </a:p>
        </p:txBody>
      </p:sp>
      <p:sp>
        <p:nvSpPr>
          <p:cNvPr id="31" name="流程图: 内部贮存 30"/>
          <p:cNvSpPr/>
          <p:nvPr/>
        </p:nvSpPr>
        <p:spPr>
          <a:xfrm>
            <a:off x="1368599" y="3995539"/>
            <a:ext cx="1224136" cy="720080"/>
          </a:xfrm>
          <a:prstGeom prst="flowChartInternalStorage">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zh-CN" altLang="en-US" sz="2000" b="1" dirty="0">
                <a:solidFill>
                  <a:schemeClr val="tx1"/>
                </a:solidFill>
              </a:rPr>
              <a:t>过程确认</a:t>
            </a:r>
            <a:endParaRPr lang="zh-CN" altLang="en-US" sz="2000" b="1" dirty="0">
              <a:solidFill>
                <a:schemeClr val="tx1"/>
              </a:solidFill>
            </a:endParaRPr>
          </a:p>
        </p:txBody>
      </p:sp>
      <p:sp>
        <p:nvSpPr>
          <p:cNvPr id="32" name="流程图: 内部贮存 31"/>
          <p:cNvSpPr/>
          <p:nvPr/>
        </p:nvSpPr>
        <p:spPr>
          <a:xfrm>
            <a:off x="2664743" y="3998714"/>
            <a:ext cx="1224136" cy="720080"/>
          </a:xfrm>
          <a:prstGeom prst="flowChartInternalStorage">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zh-CN" altLang="en-US" sz="2000" b="1" dirty="0">
                <a:solidFill>
                  <a:schemeClr val="tx1"/>
                </a:solidFill>
              </a:rPr>
              <a:t>批生产记录</a:t>
            </a:r>
            <a:endParaRPr lang="zh-CN" altLang="en-US" sz="2000" b="1" dirty="0">
              <a:solidFill>
                <a:schemeClr val="tx1"/>
              </a:solidFill>
            </a:endParaRPr>
          </a:p>
        </p:txBody>
      </p:sp>
      <p:sp>
        <p:nvSpPr>
          <p:cNvPr id="33" name="流程图: 内部贮存 32"/>
          <p:cNvSpPr/>
          <p:nvPr/>
        </p:nvSpPr>
        <p:spPr>
          <a:xfrm>
            <a:off x="3960887" y="3998714"/>
            <a:ext cx="1224136" cy="720080"/>
          </a:xfrm>
          <a:prstGeom prst="flowChartInternalStorage">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zh-CN" altLang="en-US" sz="2000" b="1" dirty="0">
                <a:solidFill>
                  <a:schemeClr val="tx1"/>
                </a:solidFill>
              </a:rPr>
              <a:t>产品标示</a:t>
            </a:r>
            <a:endParaRPr lang="zh-CN" altLang="en-US" sz="2000" b="1" dirty="0">
              <a:solidFill>
                <a:schemeClr val="tx1"/>
              </a:solidFill>
            </a:endParaRPr>
          </a:p>
        </p:txBody>
      </p:sp>
      <p:sp>
        <p:nvSpPr>
          <p:cNvPr id="34" name="流程图: 内部贮存 33"/>
          <p:cNvSpPr/>
          <p:nvPr/>
        </p:nvSpPr>
        <p:spPr>
          <a:xfrm>
            <a:off x="5257031" y="3998714"/>
            <a:ext cx="1224136" cy="720080"/>
          </a:xfrm>
          <a:prstGeom prst="flowChartInternalStorage">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zh-CN" altLang="en-US" sz="2000" b="1" dirty="0">
                <a:solidFill>
                  <a:schemeClr val="tx1"/>
                </a:solidFill>
              </a:rPr>
              <a:t>产品放行</a:t>
            </a:r>
            <a:endParaRPr lang="zh-CN" altLang="en-US" sz="2000" b="1" dirty="0">
              <a:solidFill>
                <a:schemeClr val="tx1"/>
              </a:solidFill>
            </a:endParaRPr>
          </a:p>
        </p:txBody>
      </p:sp>
      <p:sp>
        <p:nvSpPr>
          <p:cNvPr id="35" name="流程图: 内部贮存 34"/>
          <p:cNvSpPr/>
          <p:nvPr/>
        </p:nvSpPr>
        <p:spPr>
          <a:xfrm>
            <a:off x="6553175" y="3998714"/>
            <a:ext cx="1224136" cy="720080"/>
          </a:xfrm>
          <a:prstGeom prst="flowChartInternalStorage">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zh-CN" altLang="en-US" sz="2000" b="1" dirty="0">
                <a:solidFill>
                  <a:schemeClr val="tx1"/>
                </a:solidFill>
              </a:rPr>
              <a:t>可追溯性</a:t>
            </a:r>
            <a:endParaRPr lang="zh-CN" altLang="en-US" sz="2000" b="1" dirty="0">
              <a:solidFill>
                <a:schemeClr val="tx1"/>
              </a:solidFill>
            </a:endParaRPr>
          </a:p>
        </p:txBody>
      </p:sp>
      <p:sp>
        <p:nvSpPr>
          <p:cNvPr id="36" name="流程图: 内部贮存 35"/>
          <p:cNvSpPr/>
          <p:nvPr/>
        </p:nvSpPr>
        <p:spPr>
          <a:xfrm>
            <a:off x="7849319" y="3998714"/>
            <a:ext cx="1224136" cy="720080"/>
          </a:xfrm>
          <a:prstGeom prst="flowChartInternalStorage">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zh-CN" altLang="en-US" sz="2000" b="1" dirty="0">
                <a:solidFill>
                  <a:schemeClr val="tx1"/>
                </a:solidFill>
              </a:rPr>
              <a:t>产品防护</a:t>
            </a:r>
            <a:endParaRPr lang="zh-CN" altLang="en-US" sz="2000" b="1" dirty="0">
              <a:solidFill>
                <a:schemeClr val="tx1"/>
              </a:solidFill>
            </a:endParaRPr>
          </a:p>
        </p:txBody>
      </p:sp>
      <p:cxnSp>
        <p:nvCxnSpPr>
          <p:cNvPr id="38" name="直接连接符 37"/>
          <p:cNvCxnSpPr/>
          <p:nvPr/>
        </p:nvCxnSpPr>
        <p:spPr>
          <a:xfrm>
            <a:off x="8460432" y="3491483"/>
            <a:ext cx="0" cy="504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1964487" y="3490848"/>
            <a:ext cx="0" cy="504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3275856" y="3490848"/>
            <a:ext cx="0" cy="504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499992" y="3490848"/>
            <a:ext cx="0" cy="504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5868144" y="3498468"/>
            <a:ext cx="0" cy="504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7092280" y="3494658"/>
            <a:ext cx="0" cy="504056"/>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5262979"/>
          </a:xfrm>
          <a:prstGeom prst="rect">
            <a:avLst/>
          </a:prstGeom>
        </p:spPr>
        <p:txBody>
          <a:bodyPr wrap="square">
            <a:spAutoFit/>
          </a:bodyPr>
          <a:lstStyle/>
          <a:p>
            <a:r>
              <a:rPr lang="en-US" altLang="zh-CN" sz="2800" b="1" dirty="0">
                <a:latin typeface="+mn-ea"/>
              </a:rPr>
              <a:t>* 7.1.1  </a:t>
            </a:r>
            <a:r>
              <a:rPr lang="zh-CN" altLang="en-US" sz="2800" b="1" dirty="0">
                <a:latin typeface="+mn-ea"/>
              </a:rPr>
              <a:t>应当按照建立的质量管理体系进行生产，以保证产品符合强制性标准和经注册或者备案的产品技术要求。</a:t>
            </a:r>
            <a:endParaRPr lang="en-US" altLang="zh-CN" sz="2800" b="1" dirty="0">
              <a:latin typeface="+mn-ea"/>
            </a:endParaRPr>
          </a:p>
          <a:p>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 7.2.1  </a:t>
            </a:r>
            <a:r>
              <a:rPr lang="zh-CN" altLang="en-US" sz="2800" b="1" dirty="0">
                <a:latin typeface="+mn-ea"/>
              </a:rPr>
              <a:t>应当编制生产工艺规程、作业指导书等，明确关键工序和特殊过程。</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查看相关文件；是否明确关键工序和特殊过程，对关键工序和特殊过程的重要参数是否做验证或确认的规定。</a:t>
            </a:r>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7.3.1 </a:t>
            </a:r>
            <a:r>
              <a:rPr lang="zh-CN" altLang="en-US" sz="2800" b="1" dirty="0">
                <a:latin typeface="+mn-ea"/>
              </a:rPr>
              <a:t>在生产过程中需要对原材料、中间品等进行清洁处理的，应当明确清洁方法和要求，并对清洁效果进行验证。</a:t>
            </a:r>
            <a:endParaRPr lang="en-US" altLang="zh-CN" sz="2800" b="1" dirty="0">
              <a:latin typeface="+mn-ea"/>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1384995"/>
          </a:xfrm>
          <a:prstGeom prst="rect">
            <a:avLst/>
          </a:prstGeom>
        </p:spPr>
        <p:txBody>
          <a:bodyPr wrap="square">
            <a:spAutoFit/>
          </a:bodyPr>
          <a:lstStyle/>
          <a:p>
            <a:r>
              <a:rPr lang="en-US" altLang="zh-CN" sz="2800" b="1" dirty="0">
                <a:latin typeface="+mn-ea"/>
              </a:rPr>
              <a:t>7.4.1  </a:t>
            </a:r>
            <a:r>
              <a:rPr lang="zh-CN" altLang="en-US" sz="2800" b="1" dirty="0">
                <a:latin typeface="+mn-ea"/>
              </a:rPr>
              <a:t>应当根据生产工艺特点对环境进行监测，并保存记录。</a:t>
            </a:r>
            <a:endParaRPr lang="en-US" altLang="zh-CN" sz="2800" b="1" dirty="0">
              <a:latin typeface="+mn-ea"/>
            </a:endParaRPr>
          </a:p>
          <a:p>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1815882"/>
          </a:xfrm>
          <a:prstGeom prst="rect">
            <a:avLst/>
          </a:prstGeom>
        </p:spPr>
        <p:txBody>
          <a:bodyPr wrap="square">
            <a:spAutoFit/>
          </a:bodyPr>
          <a:lstStyle/>
          <a:p>
            <a:r>
              <a:rPr lang="en-US" altLang="zh-CN" sz="2800" b="1" dirty="0">
                <a:latin typeface="+mn-ea"/>
              </a:rPr>
              <a:t>7.5.1  </a:t>
            </a:r>
            <a:r>
              <a:rPr lang="zh-CN" altLang="en-US" sz="2800" b="1" dirty="0">
                <a:latin typeface="+mn-ea"/>
              </a:rPr>
              <a:t>应当对生产的特殊过程进行确认，并保存记录，包括确认方案，确认方法、操作人员、结果评价、再确认等内容。</a:t>
            </a:r>
            <a:endParaRPr lang="en-US" altLang="zh-CN" sz="2800" b="1" dirty="0">
              <a:latin typeface="+mn-ea"/>
            </a:endParaRPr>
          </a:p>
          <a:p>
            <a:endParaRPr lang="en-US" altLang="zh-CN" sz="2800" dirty="0">
              <a:latin typeface="楷体" panose="02010609060101010101" pitchFamily="49" charset="-122"/>
              <a:ea typeface="楷体" panose="02010609060101010101" pitchFamily="49" charset="-122"/>
            </a:endParaRPr>
          </a:p>
        </p:txBody>
      </p:sp>
      <p:sp>
        <p:nvSpPr>
          <p:cNvPr id="3" name="矩形 2"/>
          <p:cNvSpPr/>
          <p:nvPr/>
        </p:nvSpPr>
        <p:spPr>
          <a:xfrm>
            <a:off x="2843808" y="2708920"/>
            <a:ext cx="2952328" cy="504056"/>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特殊过程</a:t>
            </a:r>
            <a:endParaRPr lang="zh-CN" altLang="en-US" sz="2000" b="1" dirty="0">
              <a:solidFill>
                <a:schemeClr val="tx1"/>
              </a:solidFill>
            </a:endParaRPr>
          </a:p>
        </p:txBody>
      </p:sp>
      <p:sp>
        <p:nvSpPr>
          <p:cNvPr id="5" name="矩形 4"/>
          <p:cNvSpPr/>
          <p:nvPr/>
        </p:nvSpPr>
        <p:spPr>
          <a:xfrm>
            <a:off x="2843808" y="3467224"/>
            <a:ext cx="2952328" cy="393824"/>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灭菌过程</a:t>
            </a:r>
            <a:endParaRPr lang="zh-CN" altLang="en-US" sz="2000" b="1" dirty="0">
              <a:solidFill>
                <a:schemeClr val="tx1"/>
              </a:solidFill>
            </a:endParaRPr>
          </a:p>
        </p:txBody>
      </p:sp>
      <p:sp>
        <p:nvSpPr>
          <p:cNvPr id="7" name="矩形 6"/>
          <p:cNvSpPr/>
          <p:nvPr/>
        </p:nvSpPr>
        <p:spPr>
          <a:xfrm>
            <a:off x="2856508" y="3971280"/>
            <a:ext cx="2952328" cy="393824"/>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清洗过程</a:t>
            </a:r>
            <a:endParaRPr lang="zh-CN" altLang="en-US" sz="2000" b="1" dirty="0">
              <a:solidFill>
                <a:schemeClr val="tx1"/>
              </a:solidFill>
            </a:endParaRPr>
          </a:p>
        </p:txBody>
      </p:sp>
      <p:sp>
        <p:nvSpPr>
          <p:cNvPr id="8" name="矩形 7"/>
          <p:cNvSpPr/>
          <p:nvPr/>
        </p:nvSpPr>
        <p:spPr>
          <a:xfrm>
            <a:off x="2856508" y="4475336"/>
            <a:ext cx="2952328" cy="393824"/>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焊接过程</a:t>
            </a:r>
            <a:endParaRPr lang="zh-CN" altLang="en-US" sz="2000" b="1" dirty="0">
              <a:solidFill>
                <a:schemeClr val="tx1"/>
              </a:solidFill>
            </a:endParaRPr>
          </a:p>
        </p:txBody>
      </p:sp>
      <p:sp>
        <p:nvSpPr>
          <p:cNvPr id="9" name="矩形 8"/>
          <p:cNvSpPr/>
          <p:nvPr/>
        </p:nvSpPr>
        <p:spPr>
          <a:xfrm>
            <a:off x="2856508" y="4979392"/>
            <a:ext cx="2952328" cy="393824"/>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热处理</a:t>
            </a:r>
            <a:endParaRPr lang="zh-CN" altLang="en-US" sz="2000" b="1" dirty="0">
              <a:solidFill>
                <a:schemeClr val="tx1"/>
              </a:solidFill>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5940088"/>
          </a:xfrm>
          <a:prstGeom prst="rect">
            <a:avLst/>
          </a:prstGeom>
        </p:spPr>
        <p:txBody>
          <a:bodyPr wrap="square">
            <a:spAutoFit/>
          </a:bodyPr>
          <a:lstStyle/>
          <a:p>
            <a:r>
              <a:rPr lang="en-US" altLang="zh-CN" sz="2800" b="1" dirty="0">
                <a:latin typeface="+mn-ea"/>
              </a:rPr>
              <a:t>7.5.2  </a:t>
            </a:r>
            <a:r>
              <a:rPr lang="zh-CN" altLang="en-US" sz="2800" b="1" dirty="0">
                <a:latin typeface="+mn-ea"/>
              </a:rPr>
              <a:t>生产过程中采用的计算机软件对产品质量有影响的，应当进行验证或确认。</a:t>
            </a:r>
            <a:endParaRPr lang="en-US" altLang="zh-CN" sz="2800" b="1" dirty="0">
              <a:latin typeface="+mn-ea"/>
            </a:endParaRPr>
          </a:p>
          <a:p>
            <a:r>
              <a:rPr lang="en-US" altLang="zh-CN" sz="2800" dirty="0">
                <a:latin typeface="+mn-ea"/>
              </a:rPr>
              <a:t>  </a:t>
            </a:r>
            <a:endParaRPr lang="en-US" altLang="zh-CN" sz="2800" dirty="0">
              <a:latin typeface="+mn-ea"/>
            </a:endParaRPr>
          </a:p>
          <a:p>
            <a:pPr>
              <a:buFont typeface="Wingdings" panose="05000000000000000000" pitchFamily="2" charset="2"/>
              <a:buChar char="l"/>
            </a:pPr>
            <a:r>
              <a:rPr lang="zh-CN" altLang="en-US" sz="2400" dirty="0">
                <a:latin typeface="+mn-ea"/>
              </a:rPr>
              <a:t>所确认软件包括：</a:t>
            </a:r>
            <a:endParaRPr lang="en-US" altLang="zh-CN" sz="2400" dirty="0">
              <a:latin typeface="+mn-ea"/>
            </a:endParaRPr>
          </a:p>
          <a:p>
            <a:pPr>
              <a:buFont typeface="Wingdings" panose="05000000000000000000" pitchFamily="2" charset="2"/>
              <a:buChar char="l"/>
            </a:pPr>
            <a:endParaRPr lang="en-US" altLang="zh-CN" sz="2400" dirty="0">
              <a:latin typeface="+mn-ea"/>
            </a:endParaRPr>
          </a:p>
          <a:p>
            <a:pPr>
              <a:buFont typeface="Wingdings" panose="05000000000000000000" pitchFamily="2" charset="2"/>
              <a:buChar char="l"/>
            </a:pPr>
            <a:r>
              <a:rPr lang="zh-CN" altLang="en-US" sz="2400" dirty="0">
                <a:latin typeface="+mn-ea"/>
              </a:rPr>
              <a:t>用作医疗器械的组件、部件或附件；或者软件本身是医疗器械，</a:t>
            </a:r>
            <a:endParaRPr lang="en-US" altLang="zh-CN" sz="2400" dirty="0">
              <a:latin typeface="+mn-ea"/>
            </a:endParaRPr>
          </a:p>
          <a:p>
            <a:pPr>
              <a:buFont typeface="Wingdings" panose="05000000000000000000" pitchFamily="2" charset="2"/>
              <a:buChar char="l"/>
            </a:pPr>
            <a:endParaRPr lang="en-US" altLang="zh-CN" sz="2400" dirty="0">
              <a:latin typeface="+mn-ea"/>
            </a:endParaRPr>
          </a:p>
          <a:p>
            <a:pPr>
              <a:buFont typeface="Wingdings" panose="05000000000000000000" pitchFamily="2" charset="2"/>
              <a:buChar char="l"/>
            </a:pPr>
            <a:r>
              <a:rPr lang="zh-CN" altLang="en-US" sz="2400" dirty="0">
                <a:latin typeface="+mn-ea"/>
              </a:rPr>
              <a:t>软件用于器械的生产（可编程逻辑控制器，检验数据处理软件）；</a:t>
            </a:r>
            <a:endParaRPr lang="en-US" altLang="zh-CN" sz="2400" dirty="0">
              <a:latin typeface="+mn-ea"/>
            </a:endParaRPr>
          </a:p>
          <a:p>
            <a:pPr>
              <a:buFont typeface="Wingdings" panose="05000000000000000000" pitchFamily="2" charset="2"/>
              <a:buChar char="l"/>
            </a:pPr>
            <a:endParaRPr lang="en-US" altLang="zh-CN" sz="2400" dirty="0">
              <a:latin typeface="+mn-ea"/>
            </a:endParaRPr>
          </a:p>
          <a:p>
            <a:pPr>
              <a:buFont typeface="Wingdings" panose="05000000000000000000" pitchFamily="2" charset="2"/>
              <a:buChar char="l"/>
            </a:pPr>
            <a:r>
              <a:rPr lang="zh-CN" altLang="en-US" sz="2400" dirty="0">
                <a:latin typeface="+mn-ea"/>
              </a:rPr>
              <a:t>软件用于执行器械制造商的质量体系（例如记录并维护器械历史记录的软件）</a:t>
            </a:r>
            <a:endParaRPr lang="en-US" altLang="zh-CN" sz="2400" dirty="0">
              <a:latin typeface="+mn-ea"/>
            </a:endParaRPr>
          </a:p>
          <a:p>
            <a:endParaRPr lang="en-US" altLang="zh-CN" sz="2800" dirty="0">
              <a:latin typeface="+mn-ea"/>
            </a:endParaRPr>
          </a:p>
          <a:p>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3600986"/>
          </a:xfrm>
          <a:prstGeom prst="rect">
            <a:avLst/>
          </a:prstGeom>
        </p:spPr>
        <p:txBody>
          <a:bodyPr wrap="square">
            <a:spAutoFit/>
          </a:bodyPr>
          <a:lstStyle/>
          <a:p>
            <a:endParaRPr lang="en-US" altLang="zh-CN" sz="2800" dirty="0">
              <a:latin typeface="+mn-ea"/>
            </a:endParaRPr>
          </a:p>
          <a:p>
            <a:pPr>
              <a:buFont typeface="Wingdings" panose="05000000000000000000" pitchFamily="2" charset="2"/>
              <a:buChar char="l"/>
            </a:pPr>
            <a:r>
              <a:rPr lang="zh-CN" altLang="en-US" sz="2400" dirty="0">
                <a:latin typeface="+mn-ea"/>
              </a:rPr>
              <a:t>软件验证：软件和其支持文件的一致性、完整性和正确性。软件测试（报告）是预期确定软件开发输出满足其输入要求的许多验证活动之一。</a:t>
            </a:r>
            <a:endParaRPr lang="en-US" altLang="zh-CN" sz="2400" dirty="0">
              <a:latin typeface="+mn-ea"/>
            </a:endParaRPr>
          </a:p>
          <a:p>
            <a:pPr>
              <a:buFont typeface="Wingdings" panose="05000000000000000000" pitchFamily="2" charset="2"/>
              <a:buChar char="l"/>
            </a:pPr>
            <a:endParaRPr lang="en-US" altLang="zh-CN" sz="2400" dirty="0">
              <a:latin typeface="+mn-ea"/>
            </a:endParaRPr>
          </a:p>
          <a:p>
            <a:pPr>
              <a:buFont typeface="Wingdings" panose="05000000000000000000" pitchFamily="2" charset="2"/>
              <a:buChar char="l"/>
            </a:pPr>
            <a:r>
              <a:rPr lang="zh-CN" altLang="en-US" sz="2400" dirty="0">
                <a:latin typeface="+mn-ea"/>
              </a:rPr>
              <a:t>软件确认：通过检查和规定软件规范符合用户需求和预期使用的客观证据，认可特定要求的可通过软件来完成。</a:t>
            </a:r>
            <a:endParaRPr lang="en-US" altLang="zh-CN" sz="2400" dirty="0">
              <a:latin typeface="+mn-ea"/>
            </a:endParaRPr>
          </a:p>
          <a:p>
            <a:endParaRPr lang="en-US" altLang="zh-CN" sz="2800" dirty="0">
              <a:latin typeface="+mn-ea"/>
            </a:endParaRPr>
          </a:p>
          <a:p>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4955203"/>
          </a:xfrm>
          <a:prstGeom prst="rect">
            <a:avLst/>
          </a:prstGeom>
        </p:spPr>
        <p:txBody>
          <a:bodyPr wrap="square">
            <a:spAutoFit/>
          </a:bodyPr>
          <a:lstStyle/>
          <a:p>
            <a:endParaRPr lang="en-US" altLang="zh-CN" sz="2800" dirty="0">
              <a:latin typeface="+mn-ea"/>
            </a:endParaRPr>
          </a:p>
          <a:p>
            <a:r>
              <a:rPr lang="zh-CN" altLang="en-US" sz="2400" b="1" dirty="0">
                <a:latin typeface="+mn-ea"/>
              </a:rPr>
              <a:t>生产过程计算机软件的确认</a:t>
            </a:r>
            <a:endParaRPr lang="en-US" altLang="zh-CN" sz="2400" b="1" dirty="0">
              <a:latin typeface="+mn-ea"/>
            </a:endParaRPr>
          </a:p>
          <a:p>
            <a:r>
              <a:rPr lang="en-US" altLang="zh-CN" sz="2400" dirty="0">
                <a:latin typeface="+mn-ea"/>
              </a:rPr>
              <a:t>1</a:t>
            </a:r>
            <a:r>
              <a:rPr lang="zh-CN" altLang="en-US" sz="2400" dirty="0">
                <a:latin typeface="+mn-ea"/>
              </a:rPr>
              <a:t>、计算机化系统应有控制，避免非授权使用或更改数据，编制的计算机软件应确认</a:t>
            </a:r>
            <a:endParaRPr lang="en-US" altLang="zh-CN" sz="2400" dirty="0">
              <a:latin typeface="+mn-ea"/>
            </a:endParaRPr>
          </a:p>
          <a:p>
            <a:endParaRPr lang="en-US" altLang="zh-CN" sz="2400" dirty="0">
              <a:latin typeface="+mn-ea"/>
            </a:endParaRPr>
          </a:p>
          <a:p>
            <a:r>
              <a:rPr lang="en-US" altLang="zh-CN" sz="2400" dirty="0">
                <a:latin typeface="+mn-ea"/>
              </a:rPr>
              <a:t>2</a:t>
            </a:r>
            <a:r>
              <a:rPr lang="zh-CN" altLang="en-US" sz="2400" dirty="0">
                <a:latin typeface="+mn-ea"/>
              </a:rPr>
              <a:t>、已确认的商业软件不要求同水平测试。如果系统设在安装时确认可进行回顾性确认</a:t>
            </a:r>
            <a:endParaRPr lang="en-US" altLang="zh-CN" sz="2400" dirty="0">
              <a:latin typeface="+mn-ea"/>
            </a:endParaRPr>
          </a:p>
          <a:p>
            <a:endParaRPr lang="en-US" altLang="zh-CN" sz="2400" dirty="0">
              <a:latin typeface="+mn-ea"/>
            </a:endParaRPr>
          </a:p>
          <a:p>
            <a:r>
              <a:rPr lang="en-US" altLang="zh-CN" sz="2400" dirty="0">
                <a:latin typeface="+mn-ea"/>
              </a:rPr>
              <a:t>3</a:t>
            </a:r>
            <a:r>
              <a:rPr lang="zh-CN" altLang="en-US" sz="2400" dirty="0">
                <a:latin typeface="+mn-ea"/>
              </a:rPr>
              <a:t>、计算机系统变更应按程序进行，并予以正式授权书面记录和测试。</a:t>
            </a:r>
            <a:endParaRPr lang="en-US" altLang="zh-CN" sz="2400" dirty="0">
              <a:latin typeface="+mn-ea"/>
            </a:endParaRPr>
          </a:p>
          <a:p>
            <a:endParaRPr lang="en-US" altLang="zh-CN" sz="2400" dirty="0">
              <a:latin typeface="+mn-ea"/>
            </a:endParaRPr>
          </a:p>
          <a:p>
            <a:r>
              <a:rPr lang="en-US" altLang="zh-CN" sz="2400" dirty="0">
                <a:latin typeface="+mn-ea"/>
              </a:rPr>
              <a:t>4</a:t>
            </a:r>
            <a:r>
              <a:rPr lang="zh-CN" altLang="en-US" sz="2400" dirty="0">
                <a:latin typeface="+mn-ea"/>
              </a:rPr>
              <a:t>、避免系统中断或失效造成记录永久性丢失，需配备</a:t>
            </a:r>
            <a:r>
              <a:rPr lang="en-US" altLang="zh-CN" sz="2400" dirty="0">
                <a:latin typeface="+mn-ea"/>
              </a:rPr>
              <a:t>-</a:t>
            </a:r>
            <a:r>
              <a:rPr lang="zh-CN" altLang="en-US" sz="2400" dirty="0">
                <a:latin typeface="+mn-ea"/>
              </a:rPr>
              <a:t>备份系统。</a:t>
            </a:r>
            <a:endParaRPr lang="en-US" altLang="zh-CN" sz="2400" dirty="0">
              <a:latin typeface="+mn-ea"/>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3108543"/>
          </a:xfrm>
          <a:prstGeom prst="rect">
            <a:avLst/>
          </a:prstGeom>
        </p:spPr>
        <p:txBody>
          <a:bodyPr wrap="square">
            <a:spAutoFit/>
          </a:bodyPr>
          <a:lstStyle/>
          <a:p>
            <a:r>
              <a:rPr lang="en-US" altLang="zh-CN" sz="2800" b="1" dirty="0">
                <a:latin typeface="+mn-ea"/>
              </a:rPr>
              <a:t>*7.6.1  </a:t>
            </a:r>
            <a:r>
              <a:rPr lang="zh-CN" altLang="en-US" sz="2800" b="1" dirty="0">
                <a:latin typeface="+mn-ea"/>
              </a:rPr>
              <a:t>每批（台）产品均应当有生产记录，并满足可追溯的要求。 </a:t>
            </a:r>
            <a:endParaRPr lang="en-US" altLang="zh-CN" sz="2800" b="1" dirty="0">
              <a:latin typeface="+mn-ea"/>
            </a:endParaRPr>
          </a:p>
          <a:p>
            <a:endParaRPr lang="en-US" altLang="zh-CN" sz="2800" b="1" dirty="0">
              <a:latin typeface="+mn-ea"/>
            </a:endParaRPr>
          </a:p>
          <a:p>
            <a:r>
              <a:rPr lang="en-US" altLang="zh-CN" sz="2800" b="1" dirty="0">
                <a:latin typeface="+mn-ea"/>
              </a:rPr>
              <a:t>7.6.2  </a:t>
            </a:r>
            <a:r>
              <a:rPr lang="zh-CN" altLang="zh-CN" sz="2800" b="1" dirty="0">
                <a:latin typeface="+mn-ea"/>
              </a:rPr>
              <a:t>生产记录应当包括：产品名称、规格型号、原材料批号、生产批号或产品编号、生产日期、数量、主要设备、工艺参数、操作人员等内容。</a:t>
            </a:r>
            <a:endParaRPr lang="en-US" altLang="zh-CN" sz="2800" b="1" dirty="0">
              <a:latin typeface="+mn-ea"/>
            </a:endParaRPr>
          </a:p>
          <a:p>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r>
              <a:rPr lang="en-US" altLang="zh-CN" sz="2800" b="1" dirty="0">
                <a:latin typeface="+mn-ea"/>
              </a:rPr>
              <a:t>1.1.3 </a:t>
            </a:r>
            <a:r>
              <a:rPr lang="zh-CN" altLang="zh-CN" sz="2800" b="1" dirty="0">
                <a:latin typeface="+mn-ea"/>
              </a:rPr>
              <a:t>生产管理部门和质量管理部门负责人不得互相兼任。</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查看公司的任职文件或授权文件并对照相关生产、检验等履行职责的记录，核实是否与授权一致。</a:t>
            </a:r>
            <a:endParaRPr lang="en-US" altLang="zh-CN" sz="2800" dirty="0">
              <a:latin typeface="楷体" panose="02010609060101010101" pitchFamily="49" charset="-122"/>
              <a:ea typeface="楷体" panose="02010609060101010101" pitchFamily="49" charset="-122"/>
            </a:endParaRPr>
          </a:p>
          <a:p>
            <a:pPr>
              <a:buNone/>
            </a:pPr>
            <a:endParaRPr lang="zh-CN" altLang="zh-CN" sz="2800" dirty="0">
              <a:latin typeface="楷体" panose="02010609060101010101" pitchFamily="49" charset="-122"/>
              <a:ea typeface="楷体" panose="02010609060101010101" pitchFamily="49" charset="-122"/>
            </a:endParaRPr>
          </a:p>
          <a:p>
            <a:r>
              <a:rPr lang="en-US" altLang="zh-CN" sz="2800" b="1" dirty="0">
                <a:latin typeface="+mn-ea"/>
              </a:rPr>
              <a:t>1.2.1 </a:t>
            </a:r>
            <a:r>
              <a:rPr lang="zh-CN" altLang="zh-CN" sz="2800" b="1" dirty="0">
                <a:latin typeface="+mn-ea"/>
              </a:rPr>
              <a:t>企业负责人应当是医疗器械产品质量的主要责任人。</a:t>
            </a:r>
            <a:endParaRPr lang="zh-CN" altLang="zh-CN" sz="2800" b="1" dirty="0">
              <a:latin typeface="+mn-ea"/>
            </a:endParaRPr>
          </a:p>
          <a:p>
            <a:r>
              <a:rPr lang="en-US" altLang="zh-CN" sz="2800" b="1" dirty="0">
                <a:latin typeface="+mn-ea"/>
              </a:rPr>
              <a:t>1.2.2 </a:t>
            </a:r>
            <a:r>
              <a:rPr lang="zh-CN" altLang="zh-CN" sz="2800" b="1" dirty="0">
                <a:latin typeface="+mn-ea"/>
              </a:rPr>
              <a:t>企业负责人应当组织制定质量方针和质量目标。</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查看质量方针和质量目标的制定程序、批准人员。</a:t>
            </a:r>
            <a:endParaRPr lang="zh-CN"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56792"/>
            <a:ext cx="8229600" cy="4767808"/>
          </a:xfrm>
        </p:spPr>
        <p:txBody>
          <a:bodyPr/>
          <a:lstStyle/>
          <a:p>
            <a:r>
              <a:rPr lang="zh-CN" altLang="en-US" dirty="0"/>
              <a:t>批：同等条件下生产的一定数量定为一批。</a:t>
            </a:r>
            <a:endParaRPr lang="en-US" altLang="zh-CN" dirty="0"/>
          </a:p>
          <a:p>
            <a:r>
              <a:rPr lang="zh-CN" altLang="en-US" dirty="0"/>
              <a:t>大型设备：每台产品可成为一批</a:t>
            </a:r>
            <a:endParaRPr lang="en-US" altLang="zh-CN" dirty="0"/>
          </a:p>
          <a:p>
            <a:r>
              <a:rPr lang="zh-CN" altLang="en-US" dirty="0"/>
              <a:t>看每批产品从原料到出厂过程记录保存</a:t>
            </a:r>
            <a:endParaRPr lang="en-US" altLang="zh-CN" dirty="0"/>
          </a:p>
          <a:p>
            <a:r>
              <a:rPr lang="zh-CN" altLang="en-US" dirty="0"/>
              <a:t>产品批记录应满足原料采购、生产数量、销售数量追溯要求，包括对相关生产环境的追溯。</a:t>
            </a:r>
            <a:endParaRPr lang="en-US" altLang="zh-CN" dirty="0"/>
          </a:p>
          <a:p>
            <a:r>
              <a:rPr lang="zh-CN" altLang="en-US" dirty="0"/>
              <a:t>通过唯一性编号，根据记录向前可追溯到收货人、分销商、医院、患者，向后可追溯到过程的材料、生产者、检验员。</a:t>
            </a:r>
            <a:endParaRPr lang="zh-CN" alt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4767808"/>
          </a:xfrm>
        </p:spPr>
        <p:txBody>
          <a:bodyPr>
            <a:normAutofit/>
          </a:bodyPr>
          <a:lstStyle/>
          <a:p>
            <a:pPr>
              <a:buNone/>
            </a:pPr>
            <a:r>
              <a:rPr lang="zh-CN" altLang="en-US" dirty="0"/>
              <a:t>生产记录</a:t>
            </a:r>
            <a:endParaRPr lang="en-US" altLang="zh-CN" dirty="0"/>
          </a:p>
          <a:p>
            <a:r>
              <a:rPr lang="zh-CN" altLang="en-US" dirty="0"/>
              <a:t>产品名称</a:t>
            </a:r>
            <a:endParaRPr lang="en-US" altLang="zh-CN" dirty="0"/>
          </a:p>
          <a:p>
            <a:r>
              <a:rPr lang="zh-CN" altLang="en-US" dirty="0"/>
              <a:t>规格型号</a:t>
            </a:r>
            <a:endParaRPr lang="en-US" altLang="zh-CN" dirty="0"/>
          </a:p>
          <a:p>
            <a:r>
              <a:rPr lang="zh-CN" altLang="en-US" dirty="0"/>
              <a:t>原材料批号</a:t>
            </a:r>
            <a:endParaRPr lang="en-US" altLang="zh-CN" dirty="0"/>
          </a:p>
          <a:p>
            <a:r>
              <a:rPr lang="zh-CN" altLang="en-US" dirty="0"/>
              <a:t>生产批号或产品编号</a:t>
            </a:r>
            <a:endParaRPr lang="en-US" altLang="zh-CN" dirty="0"/>
          </a:p>
          <a:p>
            <a:r>
              <a:rPr lang="zh-CN" altLang="en-US" dirty="0"/>
              <a:t>生产日期</a:t>
            </a:r>
            <a:endParaRPr lang="en-US" altLang="zh-CN" dirty="0"/>
          </a:p>
          <a:p>
            <a:r>
              <a:rPr lang="zh-CN" altLang="en-US" dirty="0"/>
              <a:t>数量</a:t>
            </a:r>
            <a:endParaRPr lang="en-US" altLang="zh-CN" dirty="0"/>
          </a:p>
          <a:p>
            <a:r>
              <a:rPr lang="zh-CN" altLang="en-US" dirty="0"/>
              <a:t>主要设备</a:t>
            </a:r>
            <a:endParaRPr lang="en-US" altLang="zh-CN" dirty="0"/>
          </a:p>
          <a:p>
            <a:r>
              <a:rPr lang="zh-CN" altLang="en-US" dirty="0"/>
              <a:t>工艺参数</a:t>
            </a:r>
            <a:endParaRPr lang="en-US" altLang="zh-CN" dirty="0"/>
          </a:p>
          <a:p>
            <a:r>
              <a:rPr lang="zh-CN" altLang="en-US" dirty="0"/>
              <a:t>操作人员</a:t>
            </a:r>
            <a:endParaRPr lang="zh-CN" alt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9"/>
            <a:ext cx="8280920" cy="5693866"/>
          </a:xfrm>
          <a:prstGeom prst="rect">
            <a:avLst/>
          </a:prstGeom>
        </p:spPr>
        <p:txBody>
          <a:bodyPr wrap="square">
            <a:spAutoFit/>
          </a:bodyPr>
          <a:lstStyle/>
          <a:p>
            <a:r>
              <a:rPr lang="en-US" altLang="zh-CN" sz="2800" b="1" dirty="0">
                <a:latin typeface="+mn-ea"/>
              </a:rPr>
              <a:t>7.7.1  </a:t>
            </a:r>
            <a:r>
              <a:rPr lang="zh-CN" altLang="en-US" sz="2800" b="1" dirty="0">
                <a:latin typeface="+mn-ea"/>
              </a:rPr>
              <a:t>应当建立产品标识控制程序，用适宜的方法对产品进行标识，以便识别，防止混用和错用。 </a:t>
            </a:r>
            <a:endParaRPr lang="en-US" altLang="zh-CN" sz="2800" b="1" dirty="0">
              <a:latin typeface="+mn-ea"/>
            </a:endParaRPr>
          </a:p>
          <a:p>
            <a:endParaRPr lang="en-US" altLang="zh-CN" sz="2800" b="1" dirty="0">
              <a:latin typeface="+mn-ea"/>
            </a:endParaRPr>
          </a:p>
          <a:p>
            <a:r>
              <a:rPr lang="zh-CN" altLang="en-US" sz="2800" b="1" dirty="0">
                <a:latin typeface="+mn-ea"/>
              </a:rPr>
              <a:t>检测状态的标识方法：</a:t>
            </a:r>
            <a:endParaRPr lang="en-US" altLang="zh-CN" sz="2800" b="1" dirty="0">
              <a:latin typeface="+mn-ea"/>
            </a:endParaRPr>
          </a:p>
          <a:p>
            <a:r>
              <a:rPr lang="zh-CN" altLang="en-US" sz="2800" b="1" dirty="0">
                <a:latin typeface="+mn-ea"/>
              </a:rPr>
              <a:t>容器颜色区分：</a:t>
            </a:r>
            <a:endParaRPr lang="en-US" altLang="zh-CN" sz="2800" b="1" dirty="0">
              <a:latin typeface="+mn-ea"/>
            </a:endParaRPr>
          </a:p>
          <a:p>
            <a:endParaRPr lang="en-US" altLang="zh-CN" sz="2800" b="1" dirty="0">
              <a:latin typeface="+mn-ea"/>
            </a:endParaRPr>
          </a:p>
          <a:p>
            <a:endParaRPr lang="en-US" altLang="zh-CN" sz="2800" b="1" dirty="0">
              <a:latin typeface="+mn-ea"/>
            </a:endParaRPr>
          </a:p>
          <a:p>
            <a:endParaRPr lang="en-US" altLang="zh-CN" sz="2800" b="1" dirty="0">
              <a:latin typeface="+mn-ea"/>
            </a:endParaRPr>
          </a:p>
          <a:p>
            <a:endParaRPr lang="en-US" altLang="zh-CN" sz="2800" b="1" dirty="0">
              <a:latin typeface="+mn-ea"/>
            </a:endParaRPr>
          </a:p>
          <a:p>
            <a:r>
              <a:rPr lang="zh-CN" altLang="en-US" sz="2800" b="1" dirty="0">
                <a:latin typeface="+mn-ea"/>
              </a:rPr>
              <a:t>按区域放置：待检区、合格区、不合格区、待判区</a:t>
            </a:r>
            <a:endParaRPr lang="en-US" altLang="zh-CN" sz="2800" b="1" dirty="0">
              <a:latin typeface="+mn-ea"/>
            </a:endParaRPr>
          </a:p>
          <a:p>
            <a:endParaRPr lang="en-US" altLang="zh-CN" sz="2800" b="1" dirty="0">
              <a:latin typeface="+mn-ea"/>
            </a:endParaRPr>
          </a:p>
          <a:p>
            <a:endParaRPr lang="en-US" altLang="zh-CN" sz="2800" dirty="0">
              <a:latin typeface="+mn-ea"/>
            </a:endParaRPr>
          </a:p>
          <a:p>
            <a:endParaRPr lang="en-US" altLang="zh-CN" sz="2800" dirty="0">
              <a:latin typeface="楷体" panose="02010609060101010101" pitchFamily="49" charset="-122"/>
              <a:ea typeface="楷体" panose="02010609060101010101" pitchFamily="49" charset="-122"/>
            </a:endParaRPr>
          </a:p>
        </p:txBody>
      </p:sp>
      <p:sp>
        <p:nvSpPr>
          <p:cNvPr id="3" name="矩形 2"/>
          <p:cNvSpPr/>
          <p:nvPr/>
        </p:nvSpPr>
        <p:spPr>
          <a:xfrm>
            <a:off x="827584" y="3284984"/>
            <a:ext cx="1944216" cy="576064"/>
          </a:xfrm>
          <a:prstGeom prst="rect">
            <a:avLst/>
          </a:prstGeom>
          <a:noFill/>
          <a:ln>
            <a:solidFill>
              <a:schemeClr val="accent3">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绿色：合格</a:t>
            </a:r>
            <a:endParaRPr lang="zh-CN" altLang="en-US" sz="2000" b="1" dirty="0">
              <a:solidFill>
                <a:schemeClr val="tx1"/>
              </a:solidFill>
            </a:endParaRPr>
          </a:p>
        </p:txBody>
      </p:sp>
      <p:sp>
        <p:nvSpPr>
          <p:cNvPr id="5" name="矩形 4"/>
          <p:cNvSpPr/>
          <p:nvPr/>
        </p:nvSpPr>
        <p:spPr>
          <a:xfrm>
            <a:off x="4139952" y="3284984"/>
            <a:ext cx="1944216" cy="576064"/>
          </a:xfrm>
          <a:prstGeom prst="rect">
            <a:avLst/>
          </a:prstGeom>
          <a:noFill/>
          <a:ln>
            <a:solidFill>
              <a:srgbClr val="0070C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蓝色：待检</a:t>
            </a:r>
            <a:endParaRPr lang="zh-CN" altLang="en-US" sz="2000" b="1" dirty="0">
              <a:solidFill>
                <a:schemeClr val="tx1"/>
              </a:solidFill>
            </a:endParaRPr>
          </a:p>
        </p:txBody>
      </p:sp>
      <p:sp>
        <p:nvSpPr>
          <p:cNvPr id="6" name="矩形 5"/>
          <p:cNvSpPr/>
          <p:nvPr/>
        </p:nvSpPr>
        <p:spPr>
          <a:xfrm>
            <a:off x="827584" y="4221088"/>
            <a:ext cx="1944216" cy="576064"/>
          </a:xfrm>
          <a:prstGeom prst="rect">
            <a:avLst/>
          </a:prstGeom>
          <a:noFill/>
          <a:ln>
            <a:solidFill>
              <a:srgbClr val="FFFF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黄色：待定</a:t>
            </a:r>
            <a:endParaRPr lang="zh-CN" altLang="en-US" sz="2000" b="1" dirty="0">
              <a:solidFill>
                <a:schemeClr val="tx1"/>
              </a:solidFill>
            </a:endParaRPr>
          </a:p>
        </p:txBody>
      </p:sp>
      <p:sp>
        <p:nvSpPr>
          <p:cNvPr id="7" name="矩形 6"/>
          <p:cNvSpPr/>
          <p:nvPr/>
        </p:nvSpPr>
        <p:spPr>
          <a:xfrm>
            <a:off x="4139952" y="4149080"/>
            <a:ext cx="1944216" cy="576064"/>
          </a:xfrm>
          <a:prstGeom prst="rect">
            <a:avLst/>
          </a:prstGeom>
          <a:noFill/>
          <a:ln>
            <a:solidFill>
              <a:srgbClr val="FF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红色</a:t>
            </a:r>
            <a:r>
              <a:rPr lang="en-US" altLang="zh-CN" sz="2000" b="1" dirty="0">
                <a:solidFill>
                  <a:schemeClr val="tx1"/>
                </a:solidFill>
              </a:rPr>
              <a:t>:</a:t>
            </a:r>
            <a:r>
              <a:rPr lang="zh-CN" altLang="en-US" sz="2000" b="1" dirty="0">
                <a:solidFill>
                  <a:schemeClr val="tx1"/>
                </a:solidFill>
              </a:rPr>
              <a:t>不合格</a:t>
            </a:r>
            <a:endParaRPr lang="zh-CN" altLang="en-US" sz="2000" b="1" dirty="0">
              <a:solidFill>
                <a:schemeClr val="tx1"/>
              </a:solidFill>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3539430"/>
          </a:xfrm>
          <a:prstGeom prst="rect">
            <a:avLst/>
          </a:prstGeom>
        </p:spPr>
        <p:txBody>
          <a:bodyPr wrap="square">
            <a:spAutoFit/>
          </a:bodyPr>
          <a:lstStyle/>
          <a:p>
            <a:r>
              <a:rPr lang="en-US" altLang="zh-CN" sz="2800" b="1" dirty="0">
                <a:latin typeface="+mn-ea"/>
              </a:rPr>
              <a:t>*7.8.1 </a:t>
            </a:r>
            <a:r>
              <a:rPr lang="zh-CN" altLang="en-US" sz="2800" b="1" dirty="0">
                <a:latin typeface="+mn-ea"/>
              </a:rPr>
              <a:t>应当在生产过程中标识产品的检验状态，防止不合格中间产品流向下道工序。</a:t>
            </a:r>
            <a:endParaRPr lang="zh-CN" altLang="en-US" sz="2800" b="1" dirty="0">
              <a:latin typeface="+mn-ea"/>
            </a:endParaRPr>
          </a:p>
          <a:p>
            <a:r>
              <a:rPr lang="zh-CN" altLang="en-US" sz="2800" dirty="0">
                <a:latin typeface="+mn-ea"/>
              </a:rPr>
              <a:t>查看是否对检验状态标识方法作出规定，现场查看生产过程中的检验状态标识，是否符合文件规定。</a:t>
            </a:r>
            <a:endParaRPr lang="en-US" altLang="zh-CN" sz="2800" dirty="0">
              <a:latin typeface="+mn-ea"/>
            </a:endParaRPr>
          </a:p>
          <a:p>
            <a:endParaRPr lang="en-US" altLang="zh-CN" sz="2800" dirty="0">
              <a:latin typeface="+mn-ea"/>
            </a:endParaRPr>
          </a:p>
          <a:p>
            <a:endParaRPr lang="en-US" altLang="zh-CN" sz="2800" dirty="0">
              <a:latin typeface="+mn-ea"/>
            </a:endParaRPr>
          </a:p>
          <a:p>
            <a:endParaRPr lang="en-US" altLang="zh-CN" sz="2800" dirty="0">
              <a:latin typeface="+mn-ea"/>
            </a:endParaRPr>
          </a:p>
          <a:p>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4832092"/>
          </a:xfrm>
          <a:prstGeom prst="rect">
            <a:avLst/>
          </a:prstGeom>
        </p:spPr>
        <p:txBody>
          <a:bodyPr wrap="square">
            <a:spAutoFit/>
          </a:bodyPr>
          <a:lstStyle/>
          <a:p>
            <a:r>
              <a:rPr lang="en-US" altLang="zh-CN" sz="2800" b="1" dirty="0">
                <a:latin typeface="+mn-ea"/>
              </a:rPr>
              <a:t>*7.9.1 </a:t>
            </a:r>
            <a:r>
              <a:rPr lang="zh-CN" altLang="en-US" sz="2800" b="1" dirty="0">
                <a:latin typeface="+mn-ea"/>
              </a:rPr>
              <a:t>应当建立产品的可追溯性程序，规定产品追溯范围、程度、标识和必要的记录。</a:t>
            </a:r>
            <a:endParaRPr lang="en-US" altLang="zh-CN" sz="2800" dirty="0">
              <a:latin typeface="+mn-ea"/>
            </a:endParaRPr>
          </a:p>
          <a:p>
            <a:endParaRPr lang="en-US" altLang="zh-CN" sz="2800" dirty="0">
              <a:latin typeface="+mn-ea"/>
            </a:endParaRPr>
          </a:p>
          <a:p>
            <a:r>
              <a:rPr lang="zh-CN" altLang="en-US" sz="2800" dirty="0">
                <a:latin typeface="+mn-ea"/>
              </a:rPr>
              <a:t>要点</a:t>
            </a:r>
            <a:endParaRPr lang="en-US" altLang="zh-CN" sz="2800" dirty="0">
              <a:latin typeface="+mn-ea"/>
            </a:endParaRPr>
          </a:p>
          <a:p>
            <a:pPr>
              <a:buFont typeface="Wingdings" panose="05000000000000000000" pitchFamily="2" charset="2"/>
              <a:buChar char="l"/>
            </a:pPr>
            <a:r>
              <a:rPr lang="zh-CN" altLang="en-US" sz="2800" dirty="0">
                <a:latin typeface="+mn-ea"/>
              </a:rPr>
              <a:t>程序文件应对可追溯性做出详细规定</a:t>
            </a:r>
            <a:endParaRPr lang="en-US" altLang="zh-CN" sz="2800" dirty="0">
              <a:latin typeface="+mn-ea"/>
            </a:endParaRPr>
          </a:p>
          <a:p>
            <a:r>
              <a:rPr lang="zh-CN" altLang="en-US" sz="2800" dirty="0">
                <a:latin typeface="+mn-ea"/>
              </a:rPr>
              <a:t>批号、标示、记录</a:t>
            </a:r>
            <a:endParaRPr lang="en-US" altLang="zh-CN" sz="2800" dirty="0">
              <a:latin typeface="+mn-ea"/>
            </a:endParaRPr>
          </a:p>
          <a:p>
            <a:pPr>
              <a:buFont typeface="Wingdings" panose="05000000000000000000" pitchFamily="2" charset="2"/>
              <a:buChar char="l"/>
            </a:pPr>
            <a:r>
              <a:rPr lang="zh-CN" altLang="en-US" sz="2800" dirty="0">
                <a:latin typeface="+mn-ea"/>
              </a:rPr>
              <a:t>从每批生产记录上是否可追溯到所有材料批号、生产过程、设备、检验记录</a:t>
            </a:r>
            <a:endParaRPr lang="en-US" altLang="zh-CN" sz="2800" dirty="0">
              <a:latin typeface="+mn-ea"/>
            </a:endParaRPr>
          </a:p>
          <a:p>
            <a:pPr>
              <a:buFont typeface="Wingdings" panose="05000000000000000000" pitchFamily="2" charset="2"/>
              <a:buChar char="l"/>
            </a:pPr>
            <a:r>
              <a:rPr lang="zh-CN" altLang="en-US" sz="2800" dirty="0">
                <a:latin typeface="+mn-ea"/>
              </a:rPr>
              <a:t>如果因产品体积或物理特性难以清晰标记可使用标签或其他方法标示。</a:t>
            </a:r>
            <a:endParaRPr lang="en-US" altLang="zh-CN" sz="2800" dirty="0">
              <a:latin typeface="+mn-ea"/>
            </a:endParaRPr>
          </a:p>
          <a:p>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2677656"/>
          </a:xfrm>
          <a:prstGeom prst="rect">
            <a:avLst/>
          </a:prstGeom>
        </p:spPr>
        <p:txBody>
          <a:bodyPr wrap="square">
            <a:spAutoFit/>
          </a:bodyPr>
          <a:lstStyle/>
          <a:p>
            <a:r>
              <a:rPr lang="en-US" altLang="zh-CN" sz="2800" b="1" dirty="0">
                <a:latin typeface="+mn-ea"/>
              </a:rPr>
              <a:t>*7.10.1  </a:t>
            </a:r>
            <a:r>
              <a:rPr lang="zh-CN" altLang="en-US" sz="2800" b="1" dirty="0">
                <a:latin typeface="+mn-ea"/>
              </a:rPr>
              <a:t>产品的说明书、标签应当符合相关法律法规及标准要求。</a:t>
            </a:r>
            <a:endParaRPr lang="zh-CN" altLang="en-US" sz="2800" b="1" dirty="0">
              <a:latin typeface="+mn-ea"/>
            </a:endParaRPr>
          </a:p>
          <a:p>
            <a:endParaRPr lang="en-US" altLang="zh-CN" sz="2800" dirty="0">
              <a:latin typeface="+mn-ea"/>
            </a:endParaRPr>
          </a:p>
          <a:p>
            <a:endParaRPr lang="en-US" altLang="zh-CN" sz="2800" dirty="0">
              <a:latin typeface="+mn-ea"/>
            </a:endParaRPr>
          </a:p>
          <a:p>
            <a:endParaRPr lang="en-US" altLang="zh-CN" sz="2800" dirty="0">
              <a:latin typeface="+mn-ea"/>
            </a:endParaRPr>
          </a:p>
          <a:p>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980728"/>
            <a:ext cx="8280920" cy="4401205"/>
          </a:xfrm>
          <a:prstGeom prst="rect">
            <a:avLst/>
          </a:prstGeom>
        </p:spPr>
        <p:txBody>
          <a:bodyPr wrap="square">
            <a:spAutoFit/>
          </a:bodyPr>
          <a:lstStyle/>
          <a:p>
            <a:r>
              <a:rPr lang="en-US" altLang="zh-CN" sz="2800" b="1" dirty="0">
                <a:latin typeface="+mn-ea"/>
              </a:rPr>
              <a:t>7.11.1  </a:t>
            </a:r>
            <a:r>
              <a:rPr lang="zh-CN" altLang="en-US" sz="2800" b="1" dirty="0">
                <a:latin typeface="+mn-ea"/>
              </a:rPr>
              <a:t>应当建立产品防护程序，规定产品及其组成部分的防护要求，包括污染防护、静电防护、粉尘防护、腐蚀防护、运输防护等要求。防护应当包括标识、搬运、包装、贮存和保护等。</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现场查看产品防护程序是否符合规范要求；现场查看并抽查相关记录，确认产品防护符合要求。</a:t>
            </a:r>
            <a:endParaRPr lang="zh-CN" altLang="en-US" sz="2800" dirty="0">
              <a:latin typeface="楷体" panose="02010609060101010101" pitchFamily="49" charset="-122"/>
              <a:ea typeface="楷体" panose="02010609060101010101" pitchFamily="49" charset="-122"/>
            </a:endParaRPr>
          </a:p>
          <a:p>
            <a:endParaRPr lang="en-US" altLang="zh-CN" sz="2800" dirty="0">
              <a:latin typeface="+mn-ea"/>
            </a:endParaRPr>
          </a:p>
          <a:p>
            <a:endParaRPr lang="en-US" altLang="zh-CN" sz="2800" dirty="0">
              <a:latin typeface="+mn-ea"/>
            </a:endParaRPr>
          </a:p>
          <a:p>
            <a:endParaRPr lang="en-US" altLang="zh-CN" sz="2800" dirty="0">
              <a:latin typeface="+mn-ea"/>
            </a:endParaRPr>
          </a:p>
          <a:p>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a:bodyPr>
          <a:lstStyle/>
          <a:p>
            <a:r>
              <a:rPr lang="zh-CN" altLang="en-US" sz="3200" b="1" dirty="0"/>
              <a:t>常见防护类型</a:t>
            </a:r>
            <a:endParaRPr lang="en-US" altLang="zh-CN" sz="3200" b="1" dirty="0"/>
          </a:p>
          <a:p>
            <a:pPr>
              <a:lnSpc>
                <a:spcPct val="150000"/>
              </a:lnSpc>
            </a:pPr>
            <a:r>
              <a:rPr lang="zh-CN" altLang="en-US" sz="2400" dirty="0"/>
              <a:t>污染防护</a:t>
            </a:r>
            <a:endParaRPr lang="en-US" altLang="zh-CN" sz="2400" dirty="0"/>
          </a:p>
          <a:p>
            <a:pPr>
              <a:lnSpc>
                <a:spcPct val="150000"/>
              </a:lnSpc>
            </a:pPr>
            <a:r>
              <a:rPr lang="zh-CN" altLang="en-US" sz="2400" dirty="0"/>
              <a:t>静电防护</a:t>
            </a:r>
            <a:endParaRPr lang="en-US" altLang="zh-CN" sz="2400" dirty="0"/>
          </a:p>
          <a:p>
            <a:pPr>
              <a:lnSpc>
                <a:spcPct val="150000"/>
              </a:lnSpc>
            </a:pPr>
            <a:r>
              <a:rPr lang="zh-CN" altLang="en-US" sz="2400" dirty="0"/>
              <a:t>粉尘防护</a:t>
            </a:r>
            <a:endParaRPr lang="en-US" altLang="zh-CN" sz="2400" dirty="0"/>
          </a:p>
          <a:p>
            <a:pPr>
              <a:lnSpc>
                <a:spcPct val="150000"/>
              </a:lnSpc>
            </a:pPr>
            <a:r>
              <a:rPr lang="zh-CN" altLang="en-US" sz="2400" dirty="0"/>
              <a:t>腐蚀防护</a:t>
            </a:r>
            <a:endParaRPr lang="en-US" altLang="zh-CN" sz="2400" dirty="0"/>
          </a:p>
          <a:p>
            <a:pPr>
              <a:lnSpc>
                <a:spcPct val="150000"/>
              </a:lnSpc>
            </a:pPr>
            <a:r>
              <a:rPr lang="zh-CN" altLang="en-US" sz="2400" dirty="0"/>
              <a:t>运输防护</a:t>
            </a:r>
            <a:endParaRPr lang="zh-CN" altLang="en-US" sz="2400"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pPr>
              <a:lnSpc>
                <a:spcPct val="150000"/>
              </a:lnSpc>
              <a:buNone/>
            </a:pPr>
            <a:r>
              <a:rPr lang="en-US" altLang="zh-CN" sz="2400" b="1" dirty="0">
                <a:latin typeface="+mn-ea"/>
              </a:rPr>
              <a:t>7.12.1  </a:t>
            </a:r>
            <a:r>
              <a:rPr lang="zh-CN" altLang="en-US" sz="2400" b="1" dirty="0">
                <a:latin typeface="+mn-ea"/>
              </a:rPr>
              <a:t>生产过程中产生粉尘、烟雾、毒害物、射线和紫外</a:t>
            </a:r>
            <a:endParaRPr lang="en-US" altLang="zh-CN" sz="2400" b="1" dirty="0">
              <a:latin typeface="+mn-ea"/>
            </a:endParaRPr>
          </a:p>
          <a:p>
            <a:pPr>
              <a:lnSpc>
                <a:spcPct val="150000"/>
              </a:lnSpc>
              <a:buNone/>
            </a:pPr>
            <a:r>
              <a:rPr lang="zh-CN" altLang="en-US" sz="2400" b="1" dirty="0">
                <a:latin typeface="+mn-ea"/>
              </a:rPr>
              <a:t>线等有害物质的厂房、设备应当安装相应的防护装置，建立</a:t>
            </a:r>
            <a:endParaRPr lang="en-US" altLang="zh-CN" sz="2400" b="1" dirty="0">
              <a:latin typeface="+mn-ea"/>
            </a:endParaRPr>
          </a:p>
          <a:p>
            <a:pPr>
              <a:lnSpc>
                <a:spcPct val="150000"/>
              </a:lnSpc>
              <a:buNone/>
            </a:pPr>
            <a:r>
              <a:rPr lang="zh-CN" altLang="en-US" sz="2400" b="1" dirty="0">
                <a:latin typeface="+mn-ea"/>
              </a:rPr>
              <a:t>其工作环境条件的要求并形成文件，以进行有效控制。</a:t>
            </a:r>
            <a:endParaRPr lang="en-US" altLang="zh-CN" sz="2400" b="1" dirty="0">
              <a:latin typeface="+mn-ea"/>
            </a:endParaRPr>
          </a:p>
          <a:p>
            <a:pPr>
              <a:lnSpc>
                <a:spcPct val="150000"/>
              </a:lnSpc>
              <a:buNone/>
            </a:pPr>
            <a:r>
              <a:rPr lang="zh-CN" altLang="en-US" sz="2400" b="1" dirty="0"/>
              <a:t>生产中产生粉尘、烟雾、毒害物、射线情况</a:t>
            </a:r>
            <a:endParaRPr lang="en-US" altLang="zh-CN" sz="2400" b="1" dirty="0"/>
          </a:p>
        </p:txBody>
      </p:sp>
      <p:sp>
        <p:nvSpPr>
          <p:cNvPr id="4" name="圆角矩形 3"/>
          <p:cNvSpPr/>
          <p:nvPr/>
        </p:nvSpPr>
        <p:spPr>
          <a:xfrm>
            <a:off x="1475656" y="3212976"/>
            <a:ext cx="5040560" cy="576064"/>
          </a:xfrm>
          <a:prstGeom prst="round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机械抛光、喷砂、等离子喷涂</a:t>
            </a:r>
            <a:endParaRPr lang="zh-CN" altLang="en-US" sz="2000" b="1" dirty="0">
              <a:solidFill>
                <a:schemeClr val="tx1"/>
              </a:solidFill>
            </a:endParaRPr>
          </a:p>
        </p:txBody>
      </p:sp>
      <p:sp>
        <p:nvSpPr>
          <p:cNvPr id="5" name="圆角矩形 4"/>
          <p:cNvSpPr/>
          <p:nvPr/>
        </p:nvSpPr>
        <p:spPr>
          <a:xfrm>
            <a:off x="1475656" y="3933056"/>
            <a:ext cx="5040560" cy="576064"/>
          </a:xfrm>
          <a:prstGeom prst="round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粘接、化学处理、变质处理</a:t>
            </a:r>
            <a:endParaRPr lang="zh-CN" altLang="en-US" sz="2000" b="1" dirty="0">
              <a:solidFill>
                <a:schemeClr val="tx1"/>
              </a:solidFill>
            </a:endParaRPr>
          </a:p>
        </p:txBody>
      </p:sp>
      <p:sp>
        <p:nvSpPr>
          <p:cNvPr id="6" name="圆角矩形 5"/>
          <p:cNvSpPr/>
          <p:nvPr/>
        </p:nvSpPr>
        <p:spPr>
          <a:xfrm>
            <a:off x="1475656" y="4653136"/>
            <a:ext cx="5040560" cy="576064"/>
          </a:xfrm>
          <a:prstGeom prst="round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酸洗、钝化、电解抛光、高温处理、焊接</a:t>
            </a:r>
            <a:endParaRPr lang="zh-CN" altLang="en-US" sz="2000" b="1" dirty="0">
              <a:solidFill>
                <a:schemeClr val="tx1"/>
              </a:solidFill>
            </a:endParaRPr>
          </a:p>
        </p:txBody>
      </p:sp>
      <p:sp>
        <p:nvSpPr>
          <p:cNvPr id="7" name="圆角矩形 6"/>
          <p:cNvSpPr/>
          <p:nvPr/>
        </p:nvSpPr>
        <p:spPr>
          <a:xfrm>
            <a:off x="1475656" y="5373216"/>
            <a:ext cx="5040560" cy="576064"/>
          </a:xfrm>
          <a:prstGeom prst="round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放射性物质应用、荧光渗透无损伤检测</a:t>
            </a:r>
            <a:endParaRPr lang="zh-CN" altLang="en-US" sz="2000" b="1" dirty="0">
              <a:solidFill>
                <a:schemeClr val="tx1"/>
              </a:solidFill>
            </a:endParaRPr>
          </a:p>
        </p:txBody>
      </p:sp>
      <p:sp>
        <p:nvSpPr>
          <p:cNvPr id="8" name="圆角矩形 7"/>
          <p:cNvSpPr/>
          <p:nvPr/>
        </p:nvSpPr>
        <p:spPr>
          <a:xfrm>
            <a:off x="1475656" y="6093296"/>
            <a:ext cx="5040560" cy="576064"/>
          </a:xfrm>
          <a:prstGeom prst="round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tx1"/>
                </a:solidFill>
              </a:rPr>
              <a:t>环氧乙烷灭菌、辐照灭菌    </a:t>
            </a:r>
            <a:endParaRPr lang="zh-CN" altLang="en-US" sz="2000" b="1" dirty="0">
              <a:solidFill>
                <a:schemeClr val="tx1"/>
              </a:solidFill>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56792"/>
            <a:ext cx="8229600" cy="4767808"/>
          </a:xfrm>
        </p:spPr>
        <p:txBody>
          <a:bodyPr>
            <a:normAutofit lnSpcReduction="10000"/>
          </a:bodyPr>
          <a:lstStyle/>
          <a:p>
            <a:r>
              <a:rPr lang="en-US" altLang="zh-CN" b="1" dirty="0">
                <a:latin typeface="+mn-ea"/>
              </a:rPr>
              <a:t>7.13.1  </a:t>
            </a:r>
            <a:r>
              <a:rPr lang="zh-CN" altLang="en-US" b="1" dirty="0"/>
              <a:t>应当制定洁净室（区）的卫生管理文件，按照规定对洁净室（区）进行清洁处理和消毒，并保留记录。</a:t>
            </a:r>
            <a:endParaRPr lang="zh-CN" altLang="en-US" b="1" dirty="0"/>
          </a:p>
          <a:p>
            <a:r>
              <a:rPr lang="zh-CN" altLang="en-US" dirty="0">
                <a:latin typeface="楷体" panose="02010609060101010101" pitchFamily="49" charset="-122"/>
                <a:ea typeface="楷体" panose="02010609060101010101" pitchFamily="49" charset="-122"/>
              </a:rPr>
              <a:t>查看洁净室（区）工艺卫生管理文件和记录，工艺卫生管理文件应当包含下列内容： </a:t>
            </a:r>
            <a:r>
              <a:rPr lang="en-US" altLang="zh-CN" dirty="0">
                <a:latin typeface="楷体" panose="02010609060101010101" pitchFamily="49" charset="-122"/>
                <a:ea typeface="楷体" panose="02010609060101010101" pitchFamily="49" charset="-122"/>
              </a:rPr>
              <a:t>1.</a:t>
            </a:r>
            <a:r>
              <a:rPr lang="zh-CN" altLang="en-US" dirty="0">
                <a:latin typeface="楷体" panose="02010609060101010101" pitchFamily="49" charset="-122"/>
                <a:ea typeface="楷体" panose="02010609060101010101" pitchFamily="49" charset="-122"/>
              </a:rPr>
              <a:t>设备清洁规定；</a:t>
            </a:r>
            <a:r>
              <a:rPr lang="en-US" altLang="zh-CN" dirty="0">
                <a:latin typeface="楷体" panose="02010609060101010101" pitchFamily="49" charset="-122"/>
                <a:ea typeface="楷体" panose="02010609060101010101" pitchFamily="49" charset="-122"/>
              </a:rPr>
              <a:t>2.</a:t>
            </a:r>
            <a:r>
              <a:rPr lang="zh-CN" altLang="en-US" dirty="0">
                <a:latin typeface="楷体" panose="02010609060101010101" pitchFamily="49" charset="-122"/>
                <a:ea typeface="楷体" panose="02010609060101010101" pitchFamily="49" charset="-122"/>
              </a:rPr>
              <a:t>工装模具清洁规定；</a:t>
            </a:r>
            <a:r>
              <a:rPr lang="en-US" altLang="zh-CN" dirty="0">
                <a:latin typeface="楷体" panose="02010609060101010101" pitchFamily="49" charset="-122"/>
                <a:ea typeface="楷体" panose="02010609060101010101" pitchFamily="49" charset="-122"/>
              </a:rPr>
              <a:t>3.</a:t>
            </a:r>
            <a:r>
              <a:rPr lang="zh-CN" altLang="en-US" dirty="0">
                <a:latin typeface="楷体" panose="02010609060101010101" pitchFamily="49" charset="-122"/>
                <a:ea typeface="楷体" panose="02010609060101010101" pitchFamily="49" charset="-122"/>
              </a:rPr>
              <a:t>工位器具清洁规定； </a:t>
            </a:r>
            <a:r>
              <a:rPr lang="en-US" altLang="zh-CN" dirty="0">
                <a:latin typeface="楷体" panose="02010609060101010101" pitchFamily="49" charset="-122"/>
                <a:ea typeface="楷体" panose="02010609060101010101" pitchFamily="49" charset="-122"/>
              </a:rPr>
              <a:t>4.</a:t>
            </a:r>
            <a:r>
              <a:rPr lang="zh-CN" altLang="en-US" dirty="0">
                <a:latin typeface="楷体" panose="02010609060101010101" pitchFamily="49" charset="-122"/>
                <a:ea typeface="楷体" panose="02010609060101010101" pitchFamily="49" charset="-122"/>
              </a:rPr>
              <a:t>物料清洁规定；</a:t>
            </a:r>
            <a:r>
              <a:rPr lang="en-US" altLang="zh-CN" dirty="0">
                <a:latin typeface="楷体" panose="02010609060101010101" pitchFamily="49" charset="-122"/>
                <a:ea typeface="楷体" panose="02010609060101010101" pitchFamily="49" charset="-122"/>
              </a:rPr>
              <a:t>5.</a:t>
            </a:r>
            <a:r>
              <a:rPr lang="zh-CN" altLang="en-US" dirty="0">
                <a:latin typeface="楷体" panose="02010609060101010101" pitchFamily="49" charset="-122"/>
                <a:ea typeface="楷体" panose="02010609060101010101" pitchFamily="49" charset="-122"/>
              </a:rPr>
              <a:t>操作台、场地、墙壁、顶棚清洁规定； </a:t>
            </a:r>
            <a:r>
              <a:rPr lang="en-US" altLang="zh-CN" dirty="0">
                <a:latin typeface="楷体" panose="02010609060101010101" pitchFamily="49" charset="-122"/>
                <a:ea typeface="楷体" panose="02010609060101010101" pitchFamily="49" charset="-122"/>
              </a:rPr>
              <a:t>6.</a:t>
            </a:r>
            <a:r>
              <a:rPr lang="zh-CN" altLang="en-US" dirty="0">
                <a:latin typeface="楷体" panose="02010609060101010101" pitchFamily="49" charset="-122"/>
                <a:ea typeface="楷体" panose="02010609060101010101" pitchFamily="49" charset="-122"/>
              </a:rPr>
              <a:t>清洁工具的清洁及存放规定；</a:t>
            </a:r>
            <a:r>
              <a:rPr lang="en-US" altLang="zh-CN" dirty="0">
                <a:latin typeface="楷体" panose="02010609060101010101" pitchFamily="49" charset="-122"/>
                <a:ea typeface="楷体" panose="02010609060101010101" pitchFamily="49" charset="-122"/>
              </a:rPr>
              <a:t>7.</a:t>
            </a:r>
            <a:r>
              <a:rPr lang="zh-CN" altLang="en-US" dirty="0">
                <a:latin typeface="楷体" panose="02010609060101010101" pitchFamily="49" charset="-122"/>
                <a:ea typeface="楷体" panose="02010609060101010101" pitchFamily="49" charset="-122"/>
              </a:rPr>
              <a:t>洁净室（区）空气消毒规定；</a:t>
            </a:r>
            <a:r>
              <a:rPr lang="en-US" altLang="zh-CN" dirty="0">
                <a:latin typeface="楷体" panose="02010609060101010101" pitchFamily="49" charset="-122"/>
                <a:ea typeface="楷体" panose="02010609060101010101" pitchFamily="49" charset="-122"/>
              </a:rPr>
              <a:t>8.</a:t>
            </a:r>
            <a:r>
              <a:rPr lang="zh-CN" altLang="en-US" dirty="0">
                <a:latin typeface="楷体" panose="02010609060101010101" pitchFamily="49" charset="-122"/>
                <a:ea typeface="楷体" panose="02010609060101010101" pitchFamily="49" charset="-122"/>
              </a:rPr>
              <a:t>消毒剂选择、使用的管理规定。</a:t>
            </a:r>
            <a:endParaRPr lang="zh-CN" altLang="en-US"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现场查看洁净室（区）内的清洁卫生工具，是否使用无脱落物、易清洗、易消毒，是否按用途分类使用，不同洁净室（区）的清洁工具不得跨区使用。</a:t>
            </a:r>
            <a:endParaRPr lang="zh-CN" altLang="en-US" dirty="0">
              <a:latin typeface="楷体" panose="02010609060101010101" pitchFamily="49" charset="-122"/>
              <a:ea typeface="楷体" panose="02010609060101010101" pitchFamily="49" charset="-122"/>
            </a:endParaRPr>
          </a:p>
        </p:txBody>
      </p:sp>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r>
              <a:rPr lang="en-US" altLang="zh-CN" sz="2800" b="1" dirty="0">
                <a:latin typeface="+mn-ea"/>
              </a:rPr>
              <a:t>1.2.3 </a:t>
            </a:r>
            <a:r>
              <a:rPr lang="zh-CN" altLang="zh-CN" sz="2800" b="1" dirty="0">
                <a:latin typeface="+mn-ea"/>
              </a:rPr>
              <a:t>企业负责人应当确保质量管理体系有效运行所需的人力资源、基础设施和工作环境。</a:t>
            </a:r>
            <a:endParaRPr lang="en-US" altLang="zh-CN" sz="2800" b="1" dirty="0">
              <a:latin typeface="+mn-ea"/>
            </a:endParaRPr>
          </a:p>
          <a:p>
            <a:pPr>
              <a:buNone/>
            </a:pPr>
            <a:endParaRPr lang="zh-CN" altLang="zh-CN" sz="2800" b="1" dirty="0">
              <a:latin typeface="+mn-ea"/>
            </a:endParaRPr>
          </a:p>
          <a:p>
            <a:r>
              <a:rPr lang="en-US" altLang="zh-CN" sz="2800" b="1" dirty="0">
                <a:latin typeface="+mn-ea"/>
              </a:rPr>
              <a:t>1.2.4 </a:t>
            </a:r>
            <a:r>
              <a:rPr lang="zh-CN" altLang="zh-CN" sz="2800" b="1" dirty="0">
                <a:latin typeface="+mn-ea"/>
              </a:rPr>
              <a:t>企业负责人应当组织实施管理评审，定期对质量管理体系运行情况进行评估，并持续改进。</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查看管理评审文件和记录，核实企业负责人是否组织实施管理评审。</a:t>
            </a:r>
            <a:endParaRPr lang="en-US" altLang="zh-CN" sz="2800" dirty="0">
              <a:latin typeface="楷体" panose="02010609060101010101" pitchFamily="49" charset="-122"/>
              <a:ea typeface="楷体" panose="02010609060101010101" pitchFamily="49" charset="-122"/>
            </a:endParaRPr>
          </a:p>
          <a:p>
            <a:pPr>
              <a:buNone/>
            </a:pPr>
            <a:endParaRPr lang="zh-CN" altLang="zh-CN" sz="2800" dirty="0">
              <a:latin typeface="楷体" panose="02010609060101010101" pitchFamily="49" charset="-122"/>
              <a:ea typeface="楷体" panose="02010609060101010101" pitchFamily="49" charset="-122"/>
            </a:endParaRPr>
          </a:p>
          <a:p>
            <a:r>
              <a:rPr lang="en-US" altLang="zh-CN" sz="2800" dirty="0"/>
              <a:t>* </a:t>
            </a:r>
            <a:r>
              <a:rPr lang="en-US" altLang="zh-CN" sz="2800" b="1" dirty="0">
                <a:latin typeface="+mn-ea"/>
              </a:rPr>
              <a:t>1.2.5 </a:t>
            </a:r>
            <a:r>
              <a:rPr lang="zh-CN" altLang="zh-CN" sz="2800" b="1" dirty="0">
                <a:latin typeface="+mn-ea"/>
              </a:rPr>
              <a:t>企业负责人应当确保企业按照法律、法规和规章的要求组织生产。</a:t>
            </a:r>
            <a:endParaRPr lang="zh-CN" altLang="zh-CN" sz="2800" b="1" dirty="0">
              <a:latin typeface="+mn-ea"/>
            </a:endParaRPr>
          </a:p>
          <a:p>
            <a:pPr>
              <a:buNone/>
            </a:pPr>
            <a:endParaRPr lang="zh-CN"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7.13.2  </a:t>
            </a:r>
            <a:r>
              <a:rPr lang="zh-CN" altLang="en-US" b="1" dirty="0">
                <a:latin typeface="+mn-ea"/>
              </a:rPr>
              <a:t>所用的消毒剂或消毒方法不得对设备、工艺装备、物料和产品造成污染。</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查看相关文件，是否对消毒剂或消毒方法作出规定</a:t>
            </a:r>
            <a:r>
              <a:rPr lang="en-US" altLang="zh-CN" dirty="0">
                <a:latin typeface="楷体" panose="02010609060101010101" pitchFamily="49" charset="-122"/>
                <a:ea typeface="楷体" panose="02010609060101010101" pitchFamily="49" charset="-122"/>
              </a:rPr>
              <a:t>,</a:t>
            </a:r>
            <a:r>
              <a:rPr lang="zh-CN" altLang="en-US" dirty="0">
                <a:latin typeface="楷体" panose="02010609060101010101" pitchFamily="49" charset="-122"/>
                <a:ea typeface="楷体" panose="02010609060101010101" pitchFamily="49" charset="-122"/>
              </a:rPr>
              <a:t>应包括消毒剂品种、使用时间、频次、更换周期等内容，应保留相关的记录。</a:t>
            </a:r>
            <a:endParaRPr lang="zh-CN" altLang="en-US"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应当对所选择的消毒方法、选用的消毒剂进行效果评价或验证；所用的消毒剂或消毒方法不应当对设备、工艺装备、物料和产品造成污染。</a:t>
            </a:r>
            <a:endParaRPr lang="en-US" altLang="zh-CN" dirty="0">
              <a:latin typeface="楷体" panose="02010609060101010101" pitchFamily="49" charset="-122"/>
              <a:ea typeface="楷体" panose="02010609060101010101" pitchFamily="49" charset="-122"/>
            </a:endParaRPr>
          </a:p>
          <a:p>
            <a:endParaRPr lang="en-US" altLang="zh-CN" dirty="0">
              <a:latin typeface="楷体" panose="02010609060101010101" pitchFamily="49" charset="-122"/>
              <a:ea typeface="楷体" panose="02010609060101010101" pitchFamily="49" charset="-122"/>
            </a:endParaRPr>
          </a:p>
          <a:p>
            <a:r>
              <a:rPr lang="en-US" altLang="zh-CN" b="1" dirty="0">
                <a:latin typeface="+mn-ea"/>
              </a:rPr>
              <a:t>7.13.3  </a:t>
            </a:r>
            <a:r>
              <a:rPr lang="zh-CN" altLang="zh-CN" b="1" dirty="0">
                <a:latin typeface="+mn-ea"/>
              </a:rPr>
              <a:t>消毒剂品种应当定期更换，防止产生耐药菌株。</a:t>
            </a:r>
            <a:endParaRPr lang="zh-CN" altLang="en-US" b="1" dirty="0">
              <a:latin typeface="+mn-ea"/>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7.14.1  </a:t>
            </a:r>
            <a:r>
              <a:rPr lang="zh-CN" altLang="zh-CN" b="1" dirty="0">
                <a:latin typeface="+mn-ea"/>
              </a:rPr>
              <a:t>生产设备所用的润滑剂、冷却剂、清洗剂及在洁净室（区）内通过模具成型后不需清洁处理的零配件所用的脱模剂，均不得对产品造成污染。</a:t>
            </a:r>
            <a:endParaRPr lang="en-US" altLang="zh-CN" b="1" dirty="0">
              <a:latin typeface="+mn-ea"/>
            </a:endParaRPr>
          </a:p>
          <a:p>
            <a:endParaRPr lang="zh-CN" altLang="zh-CN" b="1" dirty="0">
              <a:latin typeface="+mn-ea"/>
            </a:endParaRPr>
          </a:p>
          <a:p>
            <a:r>
              <a:rPr lang="zh-CN" altLang="zh-CN" dirty="0">
                <a:latin typeface="楷体" panose="02010609060101010101" pitchFamily="49" charset="-122"/>
                <a:ea typeface="楷体" panose="02010609060101010101" pitchFamily="49" charset="-122"/>
              </a:rPr>
              <a:t>查看验证报告，所使用的润滑剂、冷却剂、清洗剂等不会对产品造成污染，或有相应措施消除污染的影响。</a:t>
            </a:r>
            <a:endParaRPr lang="en-US" altLang="zh-CN" dirty="0">
              <a:latin typeface="楷体" panose="02010609060101010101" pitchFamily="49" charset="-122"/>
              <a:ea typeface="楷体" panose="02010609060101010101" pitchFamily="49" charset="-122"/>
            </a:endParaRPr>
          </a:p>
          <a:p>
            <a:endParaRPr lang="en-US" altLang="zh-CN" b="1" i="1" dirty="0">
              <a:latin typeface="+mn-ea"/>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7.15.1</a:t>
            </a:r>
            <a:r>
              <a:rPr lang="zh-CN" altLang="en-US" b="1" dirty="0">
                <a:latin typeface="+mn-ea"/>
              </a:rPr>
              <a:t>应当制定工位器具的管理文件，所选用的工位器具应当能避免产品在存放和搬运中被污染和损坏。</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查看工位器具的管理文件，是否符合要求。</a:t>
            </a:r>
            <a:endParaRPr lang="zh-CN" altLang="en-US"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现场查看工位器具是否满足产品防护要求，表面是否光洁、平整、易于清洗和消毒、无物质脱落；是否能够避免产品在存放和搬运中被污染和损坏；工位器具是否按区域存放，不同区域的工位器具是否严格区别和分开，有明显标识。</a:t>
            </a:r>
            <a:endParaRPr lang="zh-CN" altLang="zh-CN" dirty="0">
              <a:latin typeface="楷体" panose="02010609060101010101" pitchFamily="49" charset="-122"/>
              <a:ea typeface="楷体" panose="02010609060101010101" pitchFamily="49" charset="-122"/>
            </a:endParaRPr>
          </a:p>
          <a:p>
            <a:endParaRPr lang="en-US" altLang="zh-CN" b="1" i="1" dirty="0">
              <a:latin typeface="+mn-ea"/>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7.16.1</a:t>
            </a:r>
            <a:r>
              <a:rPr lang="zh-CN" altLang="en-US" b="1" dirty="0">
                <a:latin typeface="+mn-ea"/>
              </a:rPr>
              <a:t>进入洁净室（区）的物品，包括原料和零配件等必须按程序进行净化处理。</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查看进入洁净室（区）的物品，包括原料和零配件的净化程序及其设施，净化程序和设施是否能有效去除生产过程中的物品，包括原料和零配件等的污染物。</a:t>
            </a:r>
            <a:endParaRPr lang="en-US" altLang="zh-CN" dirty="0">
              <a:latin typeface="楷体" panose="02010609060101010101" pitchFamily="49" charset="-122"/>
              <a:ea typeface="楷体" panose="02010609060101010101" pitchFamily="49" charset="-122"/>
            </a:endParaRPr>
          </a:p>
          <a:p>
            <a:endParaRPr lang="en-US" altLang="zh-CN" dirty="0">
              <a:latin typeface="楷体" panose="02010609060101010101" pitchFamily="49" charset="-122"/>
              <a:ea typeface="楷体" panose="02010609060101010101" pitchFamily="49" charset="-122"/>
            </a:endParaRPr>
          </a:p>
          <a:p>
            <a:r>
              <a:rPr lang="en-US" altLang="zh-CN" sz="2400" b="1" dirty="0">
                <a:latin typeface="+mn-ea"/>
              </a:rPr>
              <a:t>* </a:t>
            </a:r>
            <a:r>
              <a:rPr lang="en-US" altLang="zh-CN" b="1" dirty="0">
                <a:latin typeface="+mn-ea"/>
              </a:rPr>
              <a:t>7.16.2  </a:t>
            </a:r>
            <a:r>
              <a:rPr lang="zh-CN" altLang="zh-CN" b="1" dirty="0"/>
              <a:t>对于需洁清处理的植入性无菌医疗器械的零配件，末道清洁处理应当在相应级别的洁净室（区）内进行，末道清洁处理介质应当满足产品质量的要求。</a:t>
            </a:r>
            <a:endParaRPr lang="zh-CN" altLang="zh-CN" b="1" dirty="0"/>
          </a:p>
          <a:p>
            <a:r>
              <a:rPr lang="zh-CN" altLang="zh-CN" dirty="0">
                <a:latin typeface="楷体" panose="02010609060101010101" pitchFamily="49" charset="-122"/>
                <a:ea typeface="楷体" panose="02010609060101010101" pitchFamily="49" charset="-122"/>
              </a:rPr>
              <a:t>现场查看末道清洁处理是否在相应级别的洁净室（区）内进行，所用的处理介质是否能满足产品的质量要求。</a:t>
            </a:r>
            <a:endParaRPr lang="en-US" altLang="zh-CN" i="1" dirty="0">
              <a:latin typeface="楷体" panose="02010609060101010101" pitchFamily="49" charset="-122"/>
              <a:ea typeface="楷体" panose="02010609060101010101" pitchFamily="49" charset="-122"/>
            </a:endParaRPr>
          </a:p>
          <a:p>
            <a:pPr>
              <a:buNone/>
            </a:pPr>
            <a:endParaRPr lang="en-US" altLang="zh-CN" i="1" dirty="0">
              <a:latin typeface="楷体" panose="02010609060101010101" pitchFamily="49" charset="-122"/>
              <a:ea typeface="楷体" panose="02010609060101010101" pitchFamily="49" charset="-122"/>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7.17.1 </a:t>
            </a:r>
            <a:r>
              <a:rPr lang="zh-CN" altLang="zh-CN" b="1" dirty="0"/>
              <a:t>对于需洁清处理的植入性无菌医疗器械的零配件，末道清洁处理应当在相应级别的洁净室（区）内进行，末道清洁处理介质应当满足产品质量的要求。</a:t>
            </a:r>
            <a:endParaRPr lang="zh-CN" altLang="zh-CN" b="1" dirty="0"/>
          </a:p>
          <a:p>
            <a:r>
              <a:rPr lang="zh-CN" altLang="zh-CN" dirty="0">
                <a:latin typeface="楷体" panose="02010609060101010101" pitchFamily="49" charset="-122"/>
                <a:ea typeface="楷体" panose="02010609060101010101" pitchFamily="49" charset="-122"/>
              </a:rPr>
              <a:t>现场查看末道清洁处理是否在相应级别的洁净室（区）内进行，所用的处理介质是否能满足产品的质量要求。</a:t>
            </a:r>
            <a:endParaRPr lang="en-US" altLang="zh-CN" i="1" dirty="0">
              <a:latin typeface="楷体" panose="02010609060101010101" pitchFamily="49" charset="-122"/>
              <a:ea typeface="楷体" panose="02010609060101010101" pitchFamily="49" charset="-122"/>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7.18.1  </a:t>
            </a:r>
            <a:r>
              <a:rPr lang="zh-CN" altLang="en-US" b="1" dirty="0">
                <a:latin typeface="+mn-ea"/>
              </a:rPr>
              <a:t>应当建立批号管理规定，明确生产批号和灭菌批号的关系，规定每批产品应形成的记录。</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是否建立了批号管理文件，是否明确了原材料批、生产批、灭菌批、中间品批等批号的编写方法，规定生产批和灭菌批组批方法，是否明确了生产批号和灭菌批号的关系，生产批的划分是否符合企业相关文件的规定。是否明确了每批应形成的记录。</a:t>
            </a:r>
            <a:endParaRPr lang="en-US" altLang="zh-CN" i="1" dirty="0">
              <a:latin typeface="楷体" panose="02010609060101010101" pitchFamily="49" charset="-122"/>
              <a:ea typeface="楷体" panose="02010609060101010101" pitchFamily="49" charset="-122"/>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7.19.1  </a:t>
            </a:r>
            <a:r>
              <a:rPr lang="zh-CN" altLang="en-US" b="1" dirty="0">
                <a:latin typeface="+mn-ea"/>
              </a:rPr>
              <a:t>应当选择适宜的方法对产品进行灭菌或采用适宜的无菌加工技术以保证产品无菌，并执行相关法规和标准的要求。</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企业提供的对所选用的灭菌方法或无菌加工技术进行分析、论证的文件，评价是否适宜于所生产的无菌医疗器械。分析可以包括从文献资料中寻找，相同产品不同方法灭菌后的对比，其他同类产品生产企业的灭菌方法，国家已有具体规定的（如国家标准技术要求的条款）等，还应包括材料对选定灭菌方法的适宜性。</a:t>
            </a:r>
            <a:endParaRPr lang="en-US" altLang="zh-CN" i="1" dirty="0">
              <a:latin typeface="楷体" panose="02010609060101010101" pitchFamily="49" charset="-122"/>
              <a:ea typeface="楷体" panose="02010609060101010101" pitchFamily="49" charset="-122"/>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7.20.1  </a:t>
            </a:r>
            <a:r>
              <a:rPr lang="zh-CN" altLang="en-US" b="1" dirty="0">
                <a:latin typeface="+mn-ea"/>
              </a:rPr>
              <a:t>应当建立植入性无菌医疗器械灭菌过程确认程序并形成文件。</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查看灭菌过程确认的程序文件，是否符合要求。</a:t>
            </a:r>
            <a:endParaRPr lang="en-US" altLang="zh-CN" dirty="0">
              <a:latin typeface="楷体" panose="02010609060101010101" pitchFamily="49" charset="-122"/>
              <a:ea typeface="楷体" panose="02010609060101010101" pitchFamily="49" charset="-122"/>
            </a:endParaRPr>
          </a:p>
          <a:p>
            <a:pPr>
              <a:buNone/>
            </a:pPr>
            <a:endParaRPr lang="en-US" altLang="zh-CN" dirty="0">
              <a:latin typeface="楷体" panose="02010609060101010101" pitchFamily="49" charset="-122"/>
              <a:ea typeface="楷体" panose="02010609060101010101" pitchFamily="49" charset="-122"/>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Autofit/>
          </a:bodyPr>
          <a:lstStyle/>
          <a:p>
            <a:r>
              <a:rPr lang="en-US" altLang="zh-CN" sz="2400" b="1" dirty="0">
                <a:latin typeface="+mn-ea"/>
              </a:rPr>
              <a:t>* 7.20.2 </a:t>
            </a:r>
            <a:r>
              <a:rPr lang="zh-CN" altLang="en-US" sz="2400" b="1" dirty="0">
                <a:latin typeface="+mn-ea"/>
              </a:rPr>
              <a:t>灭</a:t>
            </a:r>
            <a:r>
              <a:rPr lang="zh-CN" altLang="zh-CN" sz="2400" b="1" dirty="0">
                <a:latin typeface="+mn-ea"/>
              </a:rPr>
              <a:t>菌过程应当按照相关标准要求在初次实施前进行确认，必要时再确认，并保持灭菌过程确认记录。</a:t>
            </a:r>
            <a:endParaRPr lang="zh-CN" altLang="zh-CN" sz="2400" b="1" dirty="0">
              <a:latin typeface="+mn-ea"/>
            </a:endParaRPr>
          </a:p>
          <a:p>
            <a:r>
              <a:rPr lang="zh-CN" altLang="zh-CN" sz="2400" dirty="0">
                <a:latin typeface="楷体" panose="02010609060101010101" pitchFamily="49" charset="-122"/>
                <a:ea typeface="楷体" panose="02010609060101010101" pitchFamily="49" charset="-122"/>
              </a:rPr>
              <a:t>在初次对产品进行灭菌前，是否对灭菌过程进行确认。在产品、灭菌设备、工艺参数等发生变化时是否对灭菌过程进行再确认。</a:t>
            </a:r>
            <a:endParaRPr lang="zh-CN" altLang="zh-CN" sz="2400" dirty="0">
              <a:latin typeface="楷体" panose="02010609060101010101" pitchFamily="49" charset="-122"/>
              <a:ea typeface="楷体" panose="02010609060101010101" pitchFamily="49" charset="-122"/>
            </a:endParaRPr>
          </a:p>
          <a:p>
            <a:r>
              <a:rPr lang="zh-CN" altLang="zh-CN" sz="2400" dirty="0">
                <a:latin typeface="楷体" panose="02010609060101010101" pitchFamily="49" charset="-122"/>
                <a:ea typeface="楷体" panose="02010609060101010101" pitchFamily="49" charset="-122"/>
              </a:rPr>
              <a:t>灭菌过程或无菌加工过程的确认是否符合相关标准的规定，如</a:t>
            </a:r>
            <a:r>
              <a:rPr lang="en-US" altLang="zh-CN" sz="2400" dirty="0">
                <a:latin typeface="楷体" panose="02010609060101010101" pitchFamily="49" charset="-122"/>
                <a:ea typeface="楷体" panose="02010609060101010101" pitchFamily="49" charset="-122"/>
              </a:rPr>
              <a:t>GB18278</a:t>
            </a:r>
            <a:r>
              <a:rPr lang="zh-CN" altLang="zh-CN" sz="2400" dirty="0">
                <a:latin typeface="楷体" panose="02010609060101010101" pitchFamily="49" charset="-122"/>
                <a:ea typeface="楷体" panose="02010609060101010101" pitchFamily="49" charset="-122"/>
              </a:rPr>
              <a:t>～</a:t>
            </a:r>
            <a:r>
              <a:rPr lang="en-US" altLang="zh-CN" sz="2400" dirty="0">
                <a:latin typeface="楷体" panose="02010609060101010101" pitchFamily="49" charset="-122"/>
                <a:ea typeface="楷体" panose="02010609060101010101" pitchFamily="49" charset="-122"/>
              </a:rPr>
              <a:t>GB18280</a:t>
            </a:r>
            <a:r>
              <a:rPr lang="zh-CN" altLang="zh-CN" sz="2400" dirty="0">
                <a:latin typeface="楷体" panose="02010609060101010101" pitchFamily="49" charset="-122"/>
                <a:ea typeface="楷体" panose="02010609060101010101" pitchFamily="49" charset="-122"/>
              </a:rPr>
              <a:t>《医疗保健产品灭菌 确认和常规控制要求》，记录或报告是否经过评审和批准。</a:t>
            </a:r>
            <a:endParaRPr lang="zh-CN" altLang="zh-CN" sz="2400" dirty="0">
              <a:latin typeface="楷体" panose="02010609060101010101" pitchFamily="49" charset="-122"/>
              <a:ea typeface="楷体" panose="02010609060101010101" pitchFamily="49" charset="-122"/>
            </a:endParaRPr>
          </a:p>
          <a:p>
            <a:r>
              <a:rPr lang="zh-CN" altLang="zh-CN" sz="2400" dirty="0">
                <a:latin typeface="楷体" panose="02010609060101010101" pitchFamily="49" charset="-122"/>
                <a:ea typeface="楷体" panose="02010609060101010101" pitchFamily="49" charset="-122"/>
              </a:rPr>
              <a:t>若采用无菌加工技术保证产品无菌，是否按有关标准规定，如</a:t>
            </a:r>
            <a:r>
              <a:rPr lang="en-US" altLang="zh-CN" sz="2400" dirty="0">
                <a:latin typeface="楷体" panose="02010609060101010101" pitchFamily="49" charset="-122"/>
                <a:ea typeface="楷体" panose="02010609060101010101" pitchFamily="49" charset="-122"/>
              </a:rPr>
              <a:t>YY/T0567</a:t>
            </a:r>
            <a:r>
              <a:rPr lang="zh-CN" altLang="zh-CN" sz="2400" dirty="0">
                <a:latin typeface="楷体" panose="02010609060101010101" pitchFamily="49" charset="-122"/>
                <a:ea typeface="楷体" panose="02010609060101010101" pitchFamily="49" charset="-122"/>
              </a:rPr>
              <a:t>《医疗产品的无菌加工》进行了过程模拟试验。</a:t>
            </a:r>
            <a:endParaRPr lang="zh-CN" altLang="zh-CN" sz="2400" dirty="0">
              <a:latin typeface="楷体" panose="02010609060101010101" pitchFamily="49" charset="-122"/>
              <a:ea typeface="楷体" panose="02010609060101010101" pitchFamily="49" charset="-122"/>
            </a:endParaRPr>
          </a:p>
          <a:p>
            <a:r>
              <a:rPr lang="zh-CN" altLang="zh-CN" sz="2400" dirty="0">
                <a:latin typeface="楷体" panose="02010609060101010101" pitchFamily="49" charset="-122"/>
                <a:ea typeface="楷体" panose="02010609060101010101" pitchFamily="49" charset="-122"/>
              </a:rPr>
              <a:t>是否保持了灭菌过程确认的记录。</a:t>
            </a:r>
            <a:endParaRPr lang="zh-CN" altLang="zh-CN" sz="2400" dirty="0">
              <a:latin typeface="楷体" panose="02010609060101010101" pitchFamily="49" charset="-122"/>
              <a:ea typeface="楷体" panose="02010609060101010101" pitchFamily="49" charset="-122"/>
            </a:endParaRPr>
          </a:p>
          <a:p>
            <a:r>
              <a:rPr lang="zh-CN" altLang="zh-CN" sz="2400" dirty="0">
                <a:latin typeface="楷体" panose="02010609060101010101" pitchFamily="49" charset="-122"/>
                <a:ea typeface="楷体" panose="02010609060101010101" pitchFamily="49" charset="-122"/>
              </a:rPr>
              <a:t>通过灭菌确认，确定初包装及产品的初始污染菌和微粒污染可接受水平。</a:t>
            </a:r>
            <a:endParaRPr lang="en-US" altLang="zh-CN" sz="2400" i="1" dirty="0">
              <a:latin typeface="楷体" panose="02010609060101010101" pitchFamily="49" charset="-122"/>
              <a:ea typeface="楷体" panose="02010609060101010101" pitchFamily="49" charset="-122"/>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7.21.1  </a:t>
            </a:r>
            <a:r>
              <a:rPr lang="zh-CN" altLang="en-US" b="1" dirty="0">
                <a:latin typeface="+mn-ea"/>
              </a:rPr>
              <a:t>应当制定灭菌过程控制文件，保持每一灭菌批的灭菌过程参数记录，灭菌记录应当可追溯到产品的每一生产批。</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查看灭菌过程控制文件，这些文件应包括：灭菌工艺文件；灭菌设备操作规程；灭菌设备的维护、保养规定；适用时应包括环氧乙烷进货及存放控制；灭菌过程的确认和再确认。</a:t>
            </a:r>
            <a:endParaRPr lang="zh-CN" altLang="en-US"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现场查看灭菌设备的过程参数和相关记录，是否符合经确认的灭菌工艺，灭菌设备是否有自动监测及记录装置，灭菌过程和参数记录是否完整、齐全，有可追溯性。</a:t>
            </a:r>
            <a:endParaRPr lang="en-US" altLang="zh-CN" dirty="0">
              <a:latin typeface="楷体" panose="02010609060101010101" pitchFamily="49" charset="-122"/>
              <a:ea typeface="楷体" panose="02010609060101010101" pitchFamily="49" charset="-122"/>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r>
              <a:rPr lang="en-US" altLang="zh-CN" sz="2800" b="1" dirty="0">
                <a:latin typeface="+mn-ea"/>
              </a:rPr>
              <a:t>1.3.1 </a:t>
            </a:r>
            <a:r>
              <a:rPr lang="zh-CN" altLang="zh-CN" sz="2800" b="1" dirty="0">
                <a:latin typeface="+mn-ea"/>
              </a:rPr>
              <a:t>企业负责人应当确定一名管理者代表。</a:t>
            </a:r>
            <a:endParaRPr lang="en-US" altLang="zh-CN" sz="2800" b="1" dirty="0">
              <a:latin typeface="+mn-ea"/>
            </a:endParaRPr>
          </a:p>
          <a:p>
            <a:r>
              <a:rPr lang="zh-CN" altLang="zh-CN" sz="2800" dirty="0">
                <a:latin typeface="楷体" panose="02010609060101010101" pitchFamily="49" charset="-122"/>
                <a:ea typeface="楷体" panose="02010609060101010101" pitchFamily="49" charset="-122"/>
              </a:rPr>
              <a:t>查看管理者代表的任命文件。 </a:t>
            </a:r>
            <a:endParaRPr lang="en-US" altLang="zh-CN" sz="2800" dirty="0">
              <a:latin typeface="楷体" panose="02010609060101010101" pitchFamily="49" charset="-122"/>
              <a:ea typeface="楷体" panose="02010609060101010101" pitchFamily="49" charset="-122"/>
            </a:endParaRPr>
          </a:p>
          <a:p>
            <a:pPr>
              <a:buNone/>
            </a:pPr>
            <a:endParaRPr lang="zh-CN" altLang="zh-CN" sz="2800" dirty="0">
              <a:latin typeface="楷体" panose="02010609060101010101" pitchFamily="49" charset="-122"/>
              <a:ea typeface="楷体" panose="02010609060101010101" pitchFamily="49" charset="-122"/>
            </a:endParaRPr>
          </a:p>
          <a:p>
            <a:r>
              <a:rPr lang="en-US" altLang="zh-CN" sz="2800" dirty="0"/>
              <a:t>* </a:t>
            </a:r>
            <a:r>
              <a:rPr lang="en-US" altLang="zh-CN" sz="2800" b="1" dirty="0">
                <a:latin typeface="+mn-ea"/>
              </a:rPr>
              <a:t>1.3.2 </a:t>
            </a:r>
            <a:r>
              <a:rPr lang="zh-CN" altLang="zh-CN" sz="2800" b="1" dirty="0">
                <a:latin typeface="+mn-ea"/>
              </a:rPr>
              <a:t>管理者代表应当负责建立、实施并保持质量管理体系，报告质量管理体系的运行情况和改进需求，提高员工满足法规、规章和顾客要求的意识。</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查看是否对上述职责作出明确规定。查看管理者代表报告质量管理体系运行情况和改进的相关记录</a:t>
            </a:r>
            <a:endParaRPr lang="zh-CN"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sz="2400" b="1" dirty="0">
                <a:latin typeface="+mn-ea"/>
              </a:rPr>
              <a:t>*</a:t>
            </a:r>
            <a:r>
              <a:rPr lang="en-US" altLang="zh-CN" b="1" dirty="0">
                <a:latin typeface="+mn-ea"/>
              </a:rPr>
              <a:t>7.22.1  </a:t>
            </a:r>
            <a:r>
              <a:rPr lang="zh-CN" altLang="en-US" b="1" dirty="0">
                <a:latin typeface="+mn-ea"/>
              </a:rPr>
              <a:t>应当建立可追溯性程序并形成文件，规定植入性医疗器械可追溯的范围、程度、唯一性标识和要求的记录。</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查看可追溯性程序文件，是否规定了植入性医疗器械可追溯的范围、程度、唯一性标识和要求的记录。</a:t>
            </a:r>
            <a:endParaRPr lang="en-US" altLang="zh-CN" dirty="0">
              <a:latin typeface="楷体" panose="02010609060101010101" pitchFamily="49" charset="-122"/>
              <a:ea typeface="楷体" panose="02010609060101010101" pitchFamily="49" charset="-122"/>
            </a:endParaRPr>
          </a:p>
          <a:p>
            <a:r>
              <a:rPr lang="en-US" altLang="zh-CN" sz="2400" b="1" dirty="0">
                <a:latin typeface="+mn-ea"/>
              </a:rPr>
              <a:t>*</a:t>
            </a:r>
            <a:r>
              <a:rPr lang="en-US" altLang="zh-CN" b="1" dirty="0">
                <a:latin typeface="+mn-ea"/>
              </a:rPr>
              <a:t>7.22.2  </a:t>
            </a:r>
            <a:r>
              <a:rPr lang="zh-CN" altLang="en-US" b="1" dirty="0">
                <a:latin typeface="+mn-ea"/>
              </a:rPr>
              <a:t>在规定可追溯性要求的记录时，应当包括可能导致最终产品不满足其规定要求的所用的原材料、生产设备、操作人员和生产环境等记录。</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查看产品的标识、生产记录和检验记录等，是否能追溯到产品生产所用的原材料、生产设备、操作人员和生产环境等内容。</a:t>
            </a:r>
            <a:endParaRPr lang="en-US" altLang="zh-CN" dirty="0">
              <a:latin typeface="楷体" panose="02010609060101010101" pitchFamily="49" charset="-122"/>
              <a:ea typeface="楷体" panose="02010609060101010101" pitchFamily="49" charset="-122"/>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7.23.1  </a:t>
            </a:r>
            <a:r>
              <a:rPr lang="zh-CN" altLang="zh-CN" b="1" dirty="0">
                <a:latin typeface="+mn-ea"/>
              </a:rPr>
              <a:t>植入性医疗器械应当标记生产企业名称或商标、批代码（批号）或系列号，以保证其可追溯性。如果标记会影响产品的预期性能，或因产品体积或物理特性难以清晰标记，上述信息可以使用标签或其他方法标示。</a:t>
            </a:r>
            <a:endParaRPr lang="zh-CN" altLang="en-US" b="1" dirty="0">
              <a:latin typeface="+mn-ea"/>
            </a:endParaRPr>
          </a:p>
          <a:p>
            <a:endParaRPr lang="zh-CN" altLang="en-US" b="1" dirty="0">
              <a:latin typeface="+mn-ea"/>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b="1" dirty="0">
                <a:latin typeface="+mn-ea"/>
              </a:rPr>
              <a:t>7.24.1  </a:t>
            </a:r>
            <a:r>
              <a:rPr lang="zh-CN" altLang="zh-CN" b="1" dirty="0"/>
              <a:t>应当根据对产品质量影响的程度规定各种植入性无菌医疗器械产品和材料的贮存条件，贮存场所应当具有相应的环境监控设施，应当控制和记录贮存条件，贮存条件应当在标签或使用说明书中注明。</a:t>
            </a:r>
            <a:endParaRPr lang="zh-CN" altLang="zh-CN" b="1" dirty="0"/>
          </a:p>
          <a:p>
            <a:r>
              <a:rPr lang="zh-CN" altLang="zh-CN" dirty="0">
                <a:latin typeface="楷体" panose="02010609060101010101" pitchFamily="49" charset="-122"/>
                <a:ea typeface="楷体" panose="02010609060101010101" pitchFamily="49" charset="-122"/>
              </a:rPr>
              <a:t>应提供无菌密封包装相关验证报告，确认植入性无菌医疗器械的防护密封包装是否具有微生物隔离的能力，能够在规定条件和期限内确保对产品提供有效防护。（注：最终灭菌医疗器械的包装要求可参见</a:t>
            </a:r>
            <a:r>
              <a:rPr lang="en-US" altLang="zh-CN" dirty="0">
                <a:latin typeface="楷体" panose="02010609060101010101" pitchFamily="49" charset="-122"/>
                <a:ea typeface="楷体" panose="02010609060101010101" pitchFamily="49" charset="-122"/>
              </a:rPr>
              <a:t>GB/T19633</a:t>
            </a:r>
            <a:r>
              <a:rPr lang="zh-CN" altLang="zh-CN" dirty="0">
                <a:latin typeface="楷体" panose="02010609060101010101" pitchFamily="49" charset="-122"/>
                <a:ea typeface="楷体" panose="02010609060101010101" pitchFamily="49" charset="-122"/>
              </a:rPr>
              <a:t>《最终灭菌医疗器械的包装》）。</a:t>
            </a:r>
            <a:endParaRPr lang="zh-CN" altLang="zh-CN" dirty="0">
              <a:latin typeface="楷体" panose="02010609060101010101" pitchFamily="49" charset="-122"/>
              <a:ea typeface="楷体" panose="02010609060101010101" pitchFamily="49" charset="-122"/>
            </a:endParaRPr>
          </a:p>
          <a:p>
            <a:r>
              <a:rPr lang="zh-CN" altLang="zh-CN" dirty="0">
                <a:latin typeface="楷体" panose="02010609060101010101" pitchFamily="49" charset="-122"/>
                <a:ea typeface="楷体" panose="02010609060101010101" pitchFamily="49" charset="-122"/>
              </a:rPr>
              <a:t>现场查看环境监控设施及贮存条件记录，是否符合要求。</a:t>
            </a:r>
            <a:endParaRPr lang="zh-CN" altLang="en-US" dirty="0">
              <a:latin typeface="楷体" panose="02010609060101010101" pitchFamily="49" charset="-122"/>
              <a:ea typeface="楷体" panose="02010609060101010101" pitchFamily="49" charset="-122"/>
            </a:endParaRPr>
          </a:p>
          <a:p>
            <a:endParaRPr lang="zh-CN" altLang="en-US" b="1" dirty="0">
              <a:latin typeface="+mn-ea"/>
            </a:endParaRPr>
          </a:p>
        </p:txBody>
      </p:sp>
      <p:sp>
        <p:nvSpPr>
          <p:cNvPr id="4" name="标题 1"/>
          <p:cNvSpPr txBox="1"/>
          <p:nvPr/>
        </p:nvSpPr>
        <p:spPr>
          <a:xfrm>
            <a:off x="734888" y="618424"/>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
        <p:nvSpPr>
          <p:cNvPr id="5" name="TextBox 4"/>
          <p:cNvSpPr txBox="1"/>
          <p:nvPr/>
        </p:nvSpPr>
        <p:spPr>
          <a:xfrm>
            <a:off x="179512" y="1916832"/>
            <a:ext cx="8820472" cy="1815882"/>
          </a:xfrm>
          <a:prstGeom prst="rect">
            <a:avLst/>
          </a:prstGeom>
          <a:noFill/>
        </p:spPr>
        <p:txBody>
          <a:bodyPr wrap="square" rtlCol="0">
            <a:spAutoFit/>
          </a:bodyPr>
          <a:lstStyle/>
          <a:p>
            <a:r>
              <a:rPr lang="en-US" altLang="zh-CN" sz="2800" dirty="0">
                <a:latin typeface="楷体" panose="02010609060101010101" pitchFamily="49" charset="-122"/>
                <a:ea typeface="楷体" panose="02010609060101010101" pitchFamily="49" charset="-122"/>
              </a:rPr>
              <a:t>7.25.1</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7.25.2</a:t>
            </a:r>
            <a:r>
              <a:rPr lang="zh-CN" altLang="en-US" sz="2800" dirty="0">
                <a:latin typeface="楷体" panose="02010609060101010101" pitchFamily="49" charset="-122"/>
                <a:ea typeface="楷体" panose="02010609060101010101" pitchFamily="49" charset="-122"/>
              </a:rPr>
              <a:t>关于非无菌状态提供的植入性医疗器械</a:t>
            </a:r>
            <a:endParaRPr lang="en-US"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7.26.1</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7.26.2</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7.27.1</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7.28.1</a:t>
            </a:r>
            <a:r>
              <a:rPr lang="zh-CN" altLang="en-US"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7.29.1</a:t>
            </a:r>
            <a:r>
              <a:rPr lang="zh-CN" altLang="en-US" sz="2800" dirty="0">
                <a:latin typeface="楷体" panose="02010609060101010101" pitchFamily="49" charset="-122"/>
                <a:ea typeface="楷体" panose="02010609060101010101" pitchFamily="49" charset="-122"/>
              </a:rPr>
              <a:t>关于植入性动物源医疗器械和同种异体医疗器械。本公司产品目前不涉及。</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924944"/>
            <a:ext cx="3744416" cy="369332"/>
          </a:xfrm>
          <a:prstGeom prst="rect">
            <a:avLst/>
          </a:prstGeom>
          <a:noFill/>
        </p:spPr>
        <p:txBody>
          <a:bodyPr wrap="square" rtlCol="0">
            <a:spAutoFit/>
          </a:bodyPr>
          <a:lstStyle/>
          <a:p>
            <a:pPr algn="ctr"/>
            <a:r>
              <a:rPr lang="zh-CN" altLang="en-US" dirty="0">
                <a:hlinkClick r:id="rId1" action="ppaction://hlinkfile"/>
              </a:rPr>
              <a:t>现场考核中实际发生不合格项案例</a:t>
            </a:r>
            <a:endParaRPr lang="zh-CN" altLang="en-US"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3960440" cy="461665"/>
          </a:xfrm>
          <a:prstGeom prst="rect">
            <a:avLst/>
          </a:prstGeom>
          <a:noFill/>
        </p:spPr>
        <p:txBody>
          <a:bodyPr wrap="square" rtlCol="0">
            <a:spAutoFit/>
          </a:bodyPr>
          <a:lstStyle/>
          <a:p>
            <a:r>
              <a:rPr lang="zh-CN" altLang="en-US" sz="2400" b="1" dirty="0"/>
              <a:t>（八）、质量控制</a:t>
            </a:r>
            <a:endParaRPr lang="zh-CN" altLang="en-US" sz="2400" b="1" dirty="0"/>
          </a:p>
        </p:txBody>
      </p:sp>
      <p:sp>
        <p:nvSpPr>
          <p:cNvPr id="20" name="TextBox 19"/>
          <p:cNvSpPr txBox="1"/>
          <p:nvPr/>
        </p:nvSpPr>
        <p:spPr>
          <a:xfrm>
            <a:off x="3419872" y="2204864"/>
            <a:ext cx="1872208" cy="400110"/>
          </a:xfrm>
          <a:prstGeom prst="rect">
            <a:avLst/>
          </a:prstGeom>
          <a:noFill/>
        </p:spPr>
        <p:txBody>
          <a:bodyPr wrap="square" rtlCol="0">
            <a:spAutoFit/>
          </a:bodyPr>
          <a:lstStyle/>
          <a:p>
            <a:r>
              <a:rPr lang="zh-CN" altLang="en-US" sz="2000" b="1" dirty="0"/>
              <a:t>检验规程</a:t>
            </a:r>
            <a:endParaRPr lang="zh-CN" altLang="en-US" sz="2000" b="1" dirty="0"/>
          </a:p>
        </p:txBody>
      </p:sp>
      <p:sp>
        <p:nvSpPr>
          <p:cNvPr id="24" name="TextBox 23"/>
          <p:cNvSpPr txBox="1"/>
          <p:nvPr/>
        </p:nvSpPr>
        <p:spPr>
          <a:xfrm>
            <a:off x="1979712" y="3212976"/>
            <a:ext cx="1872208" cy="400110"/>
          </a:xfrm>
          <a:prstGeom prst="rect">
            <a:avLst/>
          </a:prstGeom>
          <a:noFill/>
        </p:spPr>
        <p:txBody>
          <a:bodyPr wrap="square" rtlCol="0">
            <a:spAutoFit/>
          </a:bodyPr>
          <a:lstStyle/>
          <a:p>
            <a:r>
              <a:rPr lang="zh-CN" altLang="en-US" sz="2000" b="1" dirty="0"/>
              <a:t>检验记录</a:t>
            </a:r>
            <a:endParaRPr lang="zh-CN" altLang="en-US" sz="2000" b="1" dirty="0"/>
          </a:p>
        </p:txBody>
      </p:sp>
      <p:sp>
        <p:nvSpPr>
          <p:cNvPr id="25" name="TextBox 24"/>
          <p:cNvSpPr txBox="1"/>
          <p:nvPr/>
        </p:nvSpPr>
        <p:spPr>
          <a:xfrm>
            <a:off x="5940152" y="3429000"/>
            <a:ext cx="1872208" cy="400110"/>
          </a:xfrm>
          <a:prstGeom prst="rect">
            <a:avLst/>
          </a:prstGeom>
          <a:noFill/>
        </p:spPr>
        <p:txBody>
          <a:bodyPr wrap="square" rtlCol="0">
            <a:spAutoFit/>
          </a:bodyPr>
          <a:lstStyle/>
          <a:p>
            <a:r>
              <a:rPr lang="zh-CN" altLang="en-US" sz="2000" b="1" dirty="0"/>
              <a:t>产品放行</a:t>
            </a:r>
            <a:endParaRPr lang="zh-CN" altLang="en-US" sz="2000" b="1" dirty="0"/>
          </a:p>
        </p:txBody>
      </p:sp>
      <p:sp>
        <p:nvSpPr>
          <p:cNvPr id="28" name="TextBox 27"/>
          <p:cNvSpPr txBox="1"/>
          <p:nvPr/>
        </p:nvSpPr>
        <p:spPr>
          <a:xfrm>
            <a:off x="5004048" y="5229200"/>
            <a:ext cx="1872208" cy="400110"/>
          </a:xfrm>
          <a:prstGeom prst="rect">
            <a:avLst/>
          </a:prstGeom>
          <a:noFill/>
        </p:spPr>
        <p:txBody>
          <a:bodyPr wrap="square" rtlCol="0">
            <a:spAutoFit/>
          </a:bodyPr>
          <a:lstStyle/>
          <a:p>
            <a:r>
              <a:rPr lang="zh-CN" altLang="en-US" sz="2000" b="1" dirty="0"/>
              <a:t>可追溯性</a:t>
            </a:r>
            <a:endParaRPr lang="zh-CN" altLang="en-US" sz="2000" b="1" dirty="0"/>
          </a:p>
        </p:txBody>
      </p:sp>
      <p:pic>
        <p:nvPicPr>
          <p:cNvPr id="1026" name="Picture 2"/>
          <p:cNvPicPr>
            <a:picLocks noChangeAspect="1" noChangeArrowheads="1"/>
          </p:cNvPicPr>
          <p:nvPr/>
        </p:nvPicPr>
        <p:blipFill>
          <a:blip r:embed="rId1" cstate="print"/>
          <a:srcRect/>
          <a:stretch>
            <a:fillRect/>
          </a:stretch>
        </p:blipFill>
        <p:spPr bwMode="auto">
          <a:xfrm>
            <a:off x="3275856" y="2636912"/>
            <a:ext cx="2664296" cy="2595981"/>
          </a:xfrm>
          <a:prstGeom prst="rect">
            <a:avLst/>
          </a:prstGeom>
          <a:noFill/>
          <a:ln w="9525">
            <a:noFill/>
            <a:miter lim="800000"/>
            <a:headEnd/>
            <a:tailEnd/>
          </a:ln>
        </p:spPr>
      </p:pic>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lnSpcReduction="10000"/>
          </a:bodyPr>
          <a:lstStyle/>
          <a:p>
            <a:r>
              <a:rPr lang="en-US" altLang="zh-CN" b="1" dirty="0">
                <a:latin typeface="+mn-ea"/>
              </a:rPr>
              <a:t>8.1.1  </a:t>
            </a:r>
            <a:r>
              <a:rPr lang="zh-CN" altLang="en-US" b="1" dirty="0">
                <a:solidFill>
                  <a:srgbClr val="FF0000"/>
                </a:solidFill>
                <a:latin typeface="+mn-ea"/>
              </a:rPr>
              <a:t>应当建立质量控制程序，规定产品检验部门、人员、操作等要求。</a:t>
            </a:r>
            <a:endParaRPr lang="zh-CN" altLang="en-US" b="1" dirty="0">
              <a:solidFill>
                <a:srgbClr val="FF0000"/>
              </a:solidFill>
              <a:latin typeface="+mn-ea"/>
            </a:endParaRPr>
          </a:p>
          <a:p>
            <a:r>
              <a:rPr lang="zh-CN" altLang="en-US" dirty="0">
                <a:latin typeface="楷体" panose="02010609060101010101" pitchFamily="49" charset="-122"/>
                <a:ea typeface="楷体" panose="02010609060101010101" pitchFamily="49" charset="-122"/>
              </a:rPr>
              <a:t>查看质量控制程序，是否对产品的检验部门职责、人员资质、检验操作规程等作出规定。</a:t>
            </a:r>
            <a:endParaRPr lang="en-US" altLang="zh-CN" dirty="0">
              <a:latin typeface="楷体" panose="02010609060101010101" pitchFamily="49" charset="-122"/>
              <a:ea typeface="楷体" panose="02010609060101010101" pitchFamily="49" charset="-122"/>
            </a:endParaRPr>
          </a:p>
          <a:p>
            <a:r>
              <a:rPr lang="en-US" altLang="zh-CN" b="1" dirty="0">
                <a:latin typeface="+mn-ea"/>
              </a:rPr>
              <a:t>8.1.2  </a:t>
            </a:r>
            <a:r>
              <a:rPr lang="zh-CN" altLang="zh-CN" b="1" dirty="0">
                <a:latin typeface="+mn-ea"/>
              </a:rPr>
              <a:t>应当规定检验仪器和设备的使用、校准等要求，以及产品放行的程序。</a:t>
            </a:r>
            <a:endParaRPr lang="zh-CN" altLang="zh-CN" b="1" dirty="0">
              <a:latin typeface="+mn-ea"/>
            </a:endParaRPr>
          </a:p>
          <a:p>
            <a:r>
              <a:rPr lang="zh-CN" altLang="zh-CN" dirty="0">
                <a:latin typeface="楷体" panose="02010609060101010101" pitchFamily="49" charset="-122"/>
                <a:ea typeface="楷体" panose="02010609060101010101" pitchFamily="49" charset="-122"/>
              </a:rPr>
              <a:t>查看质量控制程序，是否对检验仪器、设备的使用和校准作出规定。</a:t>
            </a:r>
            <a:endParaRPr lang="en-US" altLang="zh-CN" dirty="0">
              <a:latin typeface="楷体" panose="02010609060101010101" pitchFamily="49" charset="-122"/>
              <a:ea typeface="楷体" panose="02010609060101010101" pitchFamily="49" charset="-122"/>
            </a:endParaRPr>
          </a:p>
          <a:p>
            <a:r>
              <a:rPr lang="en-US" altLang="zh-CN" b="1" dirty="0">
                <a:latin typeface="+mn-ea"/>
              </a:rPr>
              <a:t>8.2.1  </a:t>
            </a:r>
            <a:r>
              <a:rPr lang="zh-CN" altLang="zh-CN" b="1" dirty="0">
                <a:latin typeface="+mn-ea"/>
              </a:rPr>
              <a:t>应当定期对检验仪器和设备进行校准或检定，并予以标识。</a:t>
            </a:r>
            <a:endParaRPr lang="zh-CN" altLang="zh-CN" b="1" dirty="0">
              <a:latin typeface="+mn-ea"/>
            </a:endParaRPr>
          </a:p>
          <a:p>
            <a:r>
              <a:rPr lang="zh-CN" altLang="zh-CN" dirty="0">
                <a:latin typeface="楷体" panose="02010609060101010101" pitchFamily="49" charset="-122"/>
                <a:ea typeface="楷体" panose="02010609060101010101" pitchFamily="49" charset="-122"/>
              </a:rPr>
              <a:t>查看检验仪器和设备是否按规定实施了校准或检定，是否进行了标识。</a:t>
            </a:r>
            <a:endParaRPr lang="zh-CN" altLang="en-US" dirty="0">
              <a:latin typeface="楷体" panose="02010609060101010101" pitchFamily="49" charset="-122"/>
              <a:ea typeface="楷体" panose="02010609060101010101" pitchFamily="49" charset="-122"/>
            </a:endParaRP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a:bodyPr>
          <a:lstStyle/>
          <a:p>
            <a:r>
              <a:rPr lang="en-US" altLang="zh-CN" b="1" dirty="0">
                <a:latin typeface="+mn-ea"/>
              </a:rPr>
              <a:t>8.2.2  </a:t>
            </a:r>
            <a:r>
              <a:rPr lang="zh-CN" altLang="en-US" b="1" dirty="0">
                <a:latin typeface="+mn-ea"/>
              </a:rPr>
              <a:t>应当规定检验仪器和设备在搬运、维护、贮存期间的防护要求，防止检验结果失准。</a:t>
            </a:r>
            <a:endParaRPr lang="zh-CN" altLang="en-US" b="1" dirty="0">
              <a:latin typeface="+mn-ea"/>
            </a:endParaRPr>
          </a:p>
          <a:p>
            <a:r>
              <a:rPr lang="en-US" altLang="zh-CN" b="1" dirty="0">
                <a:latin typeface="+mn-ea"/>
              </a:rPr>
              <a:t>8.2.3  </a:t>
            </a:r>
            <a:r>
              <a:rPr lang="zh-CN" altLang="en-US" b="1" dirty="0">
                <a:latin typeface="+mn-ea"/>
              </a:rPr>
              <a:t>当发现检验仪器和设备不符合要求时，应当对以往检验结果进行评价，并保存验证记录。</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查看设备使用、维护记录，当检验仪器设备不符合要求的情况，是否对以往检测的结果进行了评价，并保存相关记录。</a:t>
            </a:r>
            <a:endParaRPr lang="zh-CN" altLang="zh-CN" dirty="0">
              <a:latin typeface="楷体" panose="02010609060101010101" pitchFamily="49" charset="-122"/>
              <a:ea typeface="楷体" panose="02010609060101010101" pitchFamily="49" charset="-122"/>
            </a:endParaRPr>
          </a:p>
          <a:p>
            <a:r>
              <a:rPr lang="en-US" altLang="zh-CN" b="1" dirty="0">
                <a:latin typeface="+mn-ea"/>
              </a:rPr>
              <a:t>8.2.4  </a:t>
            </a:r>
            <a:r>
              <a:rPr lang="zh-CN" altLang="zh-CN" b="1" dirty="0">
                <a:latin typeface="+mn-ea"/>
              </a:rPr>
              <a:t>对用于检验的计算机软件，应当进行确认。</a:t>
            </a:r>
            <a:endParaRPr lang="zh-CN" altLang="zh-CN" b="1" dirty="0">
              <a:latin typeface="+mn-ea"/>
            </a:endParaRP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a:bodyPr>
          <a:lstStyle/>
          <a:p>
            <a:r>
              <a:rPr lang="en-US" altLang="zh-CN" dirty="0"/>
              <a:t>* </a:t>
            </a:r>
            <a:r>
              <a:rPr lang="en-US" altLang="zh-CN" b="1" dirty="0">
                <a:latin typeface="+mn-ea"/>
              </a:rPr>
              <a:t>8.3.1  </a:t>
            </a:r>
            <a:r>
              <a:rPr lang="zh-CN" altLang="zh-CN" b="1" dirty="0"/>
              <a:t>应当根据强制性标准以及经注册或者备案的产品技术要求制定产品的</a:t>
            </a:r>
            <a:r>
              <a:rPr lang="zh-CN" altLang="zh-CN" b="1" u="sng" dirty="0"/>
              <a:t>检验规程</a:t>
            </a:r>
            <a:r>
              <a:rPr lang="zh-CN" altLang="zh-CN" b="1" dirty="0"/>
              <a:t>，并出具相应的检验报告或证书。</a:t>
            </a:r>
            <a:endParaRPr lang="zh-CN" altLang="zh-CN" b="1" dirty="0"/>
          </a:p>
          <a:p>
            <a:r>
              <a:rPr lang="zh-CN" altLang="zh-CN" dirty="0">
                <a:latin typeface="楷体" panose="02010609060101010101" pitchFamily="49" charset="-122"/>
                <a:ea typeface="楷体" panose="02010609060101010101" pitchFamily="49" charset="-122"/>
              </a:rPr>
              <a:t>查看产品检验规程是否涵盖</a:t>
            </a:r>
            <a:r>
              <a:rPr lang="zh-CN" altLang="zh-CN" u="sng" dirty="0">
                <a:latin typeface="楷体" panose="02010609060101010101" pitchFamily="49" charset="-122"/>
                <a:ea typeface="楷体" panose="02010609060101010101" pitchFamily="49" charset="-122"/>
              </a:rPr>
              <a:t>强制性标准</a:t>
            </a:r>
            <a:r>
              <a:rPr lang="zh-CN" altLang="zh-CN" dirty="0">
                <a:latin typeface="楷体" panose="02010609060101010101" pitchFamily="49" charset="-122"/>
                <a:ea typeface="楷体" panose="02010609060101010101" pitchFamily="49" charset="-122"/>
              </a:rPr>
              <a:t>以及经注册或者备案的产品技术要求的性能指标；确认检验记录是否能够证实产品符合要求；查看是否根据检验规程及检验结果出具相应的检验报告或证书。</a:t>
            </a:r>
            <a:endParaRPr lang="en-US"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052736"/>
            <a:ext cx="8229600" cy="5271864"/>
          </a:xfrm>
        </p:spPr>
        <p:txBody>
          <a:bodyPr/>
          <a:lstStyle/>
          <a:p>
            <a:r>
              <a:rPr lang="zh-CN" altLang="en-US" dirty="0"/>
              <a:t>常规控制  是指通过制定和执行强制性标准和产品技术要求，对一个产品进行的质量控制。</a:t>
            </a:r>
            <a:endParaRPr lang="en-US" altLang="zh-CN" dirty="0"/>
          </a:p>
          <a:p>
            <a:r>
              <a:rPr lang="zh-CN" altLang="en-US" sz="2400" b="1" dirty="0"/>
              <a:t>原材料、生产过程、成品中应关键步骤上设立检验点，过程检验点的设置应在工艺流程图中明确，各检验点检验要求应不低于强制性标准、产品技术要求。</a:t>
            </a:r>
            <a:endParaRPr lang="en-US" altLang="zh-CN" sz="2400" b="1" dirty="0"/>
          </a:p>
          <a:p>
            <a:r>
              <a:rPr lang="zh-CN" altLang="en-US" sz="2400" b="1" dirty="0"/>
              <a:t>检验员应按“常规控制”的规定对采购产品、中间产品和最终产品实施检验，并做好相应的检验记录，检验记录应符合规范要求，检验的原始记录应予以保存，以提供符合性的证据；成品 检验记录应完整、规范，明确检验依据，记录产品编号或批号、检验日期、检验人员和审批人员等相关信息。</a:t>
            </a:r>
            <a:endParaRPr lang="en-US" altLang="zh-CN" sz="2400" b="1" dirty="0"/>
          </a:p>
          <a:p>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r>
              <a:rPr lang="en-US" altLang="zh-CN" sz="2800" b="1" dirty="0">
                <a:latin typeface="+mn-ea"/>
              </a:rPr>
              <a:t>1.4.1 </a:t>
            </a:r>
            <a:r>
              <a:rPr lang="zh-CN" altLang="zh-CN" sz="2800" b="1" dirty="0">
                <a:latin typeface="+mn-ea"/>
              </a:rPr>
              <a:t>技术、生产、质量管理部门负责人应当熟悉医疗器械法律法规，具有质量管理的实践经验，应当有能力对生产管理和质量管理中实际问题作出正确判断和处理。</a:t>
            </a:r>
            <a:endParaRPr lang="en-US" altLang="zh-CN" sz="2800" b="1" dirty="0">
              <a:latin typeface="+mn-ea"/>
            </a:endParaRPr>
          </a:p>
          <a:p>
            <a:pPr>
              <a:buNone/>
            </a:pP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查看相关部门负责人的任职资格要求，是否对专业知识、工作技能、工作经历作出规定；查看考核评价记录，现场询问，确定是否符合要求。</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a:bodyPr>
          <a:lstStyle/>
          <a:p>
            <a:r>
              <a:rPr lang="en-US" altLang="zh-CN" b="1" dirty="0">
                <a:latin typeface="+mn-ea"/>
              </a:rPr>
              <a:t>8.3.2  </a:t>
            </a:r>
            <a:r>
              <a:rPr lang="zh-CN" altLang="en-US" b="1" dirty="0">
                <a:latin typeface="+mn-ea"/>
              </a:rPr>
              <a:t>需要常规控制的进货检验、过程检验和成品检验项目原则上不得进行委托检验。对于检验条件和设备要求较高，确需委托检验的项目，可委托具有资质的机构进行检验，以证明产品符合强制性标准和经注册或者备案的产品技术要求。</a:t>
            </a:r>
            <a:endParaRPr lang="zh-CN" altLang="zh-CN" b="1" dirty="0"/>
          </a:p>
          <a:p>
            <a:r>
              <a:rPr lang="en-US" altLang="zh-CN" dirty="0"/>
              <a:t>* </a:t>
            </a:r>
            <a:r>
              <a:rPr lang="en-US" altLang="zh-CN" b="1" dirty="0">
                <a:latin typeface="+mn-ea"/>
              </a:rPr>
              <a:t>8.4.1  </a:t>
            </a:r>
            <a:r>
              <a:rPr lang="zh-CN" altLang="zh-CN" b="1" dirty="0">
                <a:latin typeface="+mn-ea"/>
              </a:rPr>
              <a:t>每批（台）产品均应当有批检验记录，并满足可追溯要求。</a:t>
            </a:r>
            <a:endParaRPr lang="zh-CN" altLang="en-US" b="1" dirty="0">
              <a:latin typeface="+mn-ea"/>
            </a:endParaRP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a:bodyPr>
          <a:lstStyle/>
          <a:p>
            <a:r>
              <a:rPr lang="en-US" altLang="zh-CN" b="1" dirty="0">
                <a:latin typeface="+mn-ea"/>
              </a:rPr>
              <a:t>8.4.2  </a:t>
            </a:r>
            <a:r>
              <a:rPr lang="zh-CN" altLang="en-US" b="1" dirty="0">
                <a:latin typeface="+mn-ea"/>
              </a:rPr>
              <a:t>检验记录应当包括进货检验、过程检验和成品检验的检验记录、检验报告或证书等。</a:t>
            </a:r>
            <a:endParaRPr lang="zh-CN" altLang="zh-CN" b="1" dirty="0"/>
          </a:p>
          <a:p>
            <a:r>
              <a:rPr lang="en-US" altLang="zh-CN" dirty="0"/>
              <a:t>* </a:t>
            </a:r>
            <a:r>
              <a:rPr lang="en-US" altLang="zh-CN" b="1" dirty="0">
                <a:latin typeface="+mn-ea"/>
              </a:rPr>
              <a:t>8.5.1  </a:t>
            </a:r>
            <a:r>
              <a:rPr lang="zh-CN" altLang="en-US" b="1" dirty="0">
                <a:latin typeface="+mn-ea"/>
              </a:rPr>
              <a:t>应当规定产品放行程序、条件和放行批准要求。</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查看产品放行程序，是否明确了放行的条件和放行批准的要求。应当规定有权放行产品人员及其职责权限，并应当保持批准的记录。</a:t>
            </a:r>
            <a:endParaRPr lang="en-US" altLang="zh-CN" dirty="0">
              <a:latin typeface="楷体" panose="02010609060101010101" pitchFamily="49" charset="-122"/>
              <a:ea typeface="楷体" panose="02010609060101010101" pitchFamily="49" charset="-122"/>
            </a:endParaRPr>
          </a:p>
          <a:p>
            <a:r>
              <a:rPr lang="en-US" altLang="zh-CN" b="1" dirty="0">
                <a:latin typeface="+mn-ea"/>
              </a:rPr>
              <a:t>8.5.2  </a:t>
            </a:r>
            <a:r>
              <a:rPr lang="zh-CN" altLang="zh-CN" b="1" dirty="0"/>
              <a:t>放行的产品应当附有合格证明。</a:t>
            </a:r>
            <a:endParaRPr lang="zh-CN" altLang="en-US" b="1" dirty="0">
              <a:latin typeface="楷体" panose="02010609060101010101" pitchFamily="49" charset="-122"/>
              <a:ea typeface="楷体" panose="02010609060101010101" pitchFamily="49" charset="-122"/>
            </a:endParaRP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a:bodyPr>
          <a:lstStyle/>
          <a:p>
            <a:r>
              <a:rPr lang="en-US" altLang="zh-CN" b="1" dirty="0">
                <a:latin typeface="+mn-ea"/>
              </a:rPr>
              <a:t>8.6.1  </a:t>
            </a:r>
            <a:r>
              <a:rPr lang="zh-CN" altLang="en-US" b="1" dirty="0">
                <a:latin typeface="+mn-ea"/>
              </a:rPr>
              <a:t>应当根据产品和工艺特点制定留样管理规定，按规定进行留样，并保持留样观察记录。</a:t>
            </a:r>
            <a:endParaRPr lang="en-US" altLang="zh-CN" b="1" dirty="0">
              <a:latin typeface="+mn-ea"/>
            </a:endParaRPr>
          </a:p>
          <a:p>
            <a:r>
              <a:rPr lang="zh-CN" altLang="en-US" dirty="0">
                <a:latin typeface="楷体" panose="02010609060101010101" pitchFamily="49" charset="-122"/>
                <a:ea typeface="楷体" panose="02010609060101010101" pitchFamily="49" charset="-122"/>
              </a:rPr>
              <a:t>留样目的：掌握产品的质量水平，当发生产品质量事故或者纠纷时，可以对留样的产品进行检测，便于质量事故和纠纷的处理。</a:t>
            </a:r>
            <a:endParaRPr lang="en-US" altLang="zh-CN"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对在规定的贮存条件和规定期限内的产品有效性（有效期）进行验证，为改进工艺，制定使用有效期提供科学依据。</a:t>
            </a:r>
            <a:endParaRPr lang="en-US" altLang="zh-CN"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需要对产品的留样观察项目、频次、数量、期限及记录做出规定</a:t>
            </a:r>
            <a:endParaRPr lang="en-US" altLang="zh-CN"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留样可根据需要，分为原料、半成品和成品的留样。</a:t>
            </a:r>
            <a:endParaRPr lang="zh-CN"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a:bodyPr>
          <a:lstStyle/>
          <a:p>
            <a:r>
              <a:rPr lang="en-US" altLang="zh-CN" b="1" dirty="0">
                <a:latin typeface="+mn-ea"/>
              </a:rPr>
              <a:t>8.12.1  </a:t>
            </a:r>
            <a:r>
              <a:rPr lang="zh-CN" altLang="en-US" b="1" dirty="0">
                <a:latin typeface="+mn-ea"/>
              </a:rPr>
              <a:t>应根据产品留样目的确定留样数量和留样方式（按生产批或灭菌批等留样），制定留样管理办法。</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查看是否制定了留样管理办法，并确保每个生产批或灭菌批均应留样（文件中是否根据留样的目的明确了留样的数量、留样方式、观察方法、观察频次等内容）。</a:t>
            </a:r>
            <a:endParaRPr lang="zh-CN" altLang="en-US"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现场查看是否有留样室（或留样区），留样室（或留样区）的环境是否满足产品质量特性的要求，是否配备了满足产品质量要求的环境监测设备，是否有记录。</a:t>
            </a:r>
            <a:endParaRPr lang="en-US" altLang="zh-CN" dirty="0">
              <a:latin typeface="楷体" panose="02010609060101010101" pitchFamily="49" charset="-122"/>
              <a:ea typeface="楷体" panose="02010609060101010101" pitchFamily="49" charset="-122"/>
            </a:endParaRPr>
          </a:p>
          <a:p>
            <a:r>
              <a:rPr lang="en-US" altLang="zh-CN" b="1" dirty="0">
                <a:latin typeface="+mn-ea"/>
              </a:rPr>
              <a:t>8.12.2  </a:t>
            </a:r>
            <a:r>
              <a:rPr lang="zh-CN" altLang="zh-CN" b="1" dirty="0"/>
              <a:t>应当作好留样观察或检验记录。</a:t>
            </a:r>
            <a:endParaRPr lang="zh-CN" altLang="zh-CN" b="1" dirty="0"/>
          </a:p>
          <a:p>
            <a:r>
              <a:rPr lang="zh-CN" altLang="zh-CN" dirty="0">
                <a:latin typeface="楷体" panose="02010609060101010101" pitchFamily="49" charset="-122"/>
                <a:ea typeface="楷体" panose="02010609060101010101" pitchFamily="49" charset="-122"/>
              </a:rPr>
              <a:t>查看留样台账、留样观察或检验记录是否符合文件规定要求。</a:t>
            </a:r>
            <a:endParaRPr lang="zh-CN"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a:bodyPr>
          <a:lstStyle/>
          <a:p>
            <a:r>
              <a:rPr lang="en-US" altLang="zh-CN" b="1" dirty="0">
                <a:latin typeface="+mn-ea"/>
              </a:rPr>
              <a:t>8.11.1  </a:t>
            </a:r>
            <a:r>
              <a:rPr lang="zh-CN" altLang="en-US" b="1" dirty="0">
                <a:latin typeface="+mn-ea"/>
              </a:rPr>
              <a:t>应当建立与生产产品相适应的检验机构，对产品按批进行出厂检验项目的检验。检验记录应当载明检验和试验人员的姓名、职务和检验日期。</a:t>
            </a:r>
            <a:endParaRPr lang="zh-CN" altLang="en-US" b="1" dirty="0">
              <a:latin typeface="+mn-ea"/>
            </a:endParaRPr>
          </a:p>
          <a:p>
            <a:pPr>
              <a:buNone/>
            </a:pPr>
            <a:endParaRPr lang="zh-CN"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56792"/>
            <a:ext cx="8229600" cy="4767808"/>
          </a:xfrm>
        </p:spPr>
        <p:txBody>
          <a:bodyPr>
            <a:normAutofit/>
          </a:bodyPr>
          <a:lstStyle/>
          <a:p>
            <a:r>
              <a:rPr lang="en-US" altLang="zh-CN" dirty="0"/>
              <a:t>* </a:t>
            </a:r>
            <a:r>
              <a:rPr lang="en-US" altLang="zh-CN" b="1" dirty="0">
                <a:latin typeface="+mn-ea"/>
              </a:rPr>
              <a:t>8.7.1  </a:t>
            </a:r>
            <a:r>
              <a:rPr lang="zh-CN" altLang="zh-CN" b="1" dirty="0"/>
              <a:t>植入性无菌医疗器械生产企业应当具备无菌、微生物限度和阳性对照的检测能力和条件。</a:t>
            </a:r>
            <a:endParaRPr lang="zh-CN" altLang="zh-CN" b="1" dirty="0"/>
          </a:p>
          <a:p>
            <a:r>
              <a:rPr lang="zh-CN" altLang="zh-CN" dirty="0">
                <a:latin typeface="楷体" panose="02010609060101010101" pitchFamily="49" charset="-122"/>
                <a:ea typeface="楷体" panose="02010609060101010101" pitchFamily="49" charset="-122"/>
              </a:rPr>
              <a:t>现场查看是否具备无菌、微生物限度和阳性对照的检测条件，是否配备了相应的设备和检测人员（如：超净工作台、恒温培养箱、生化培养箱、压力蒸汽灭菌器、薄膜过滤设备、生物安全柜等）。</a:t>
            </a:r>
            <a:endParaRPr lang="zh-CN" altLang="en-US" dirty="0">
              <a:latin typeface="楷体" panose="02010609060101010101" pitchFamily="49" charset="-122"/>
              <a:ea typeface="楷体" panose="02010609060101010101" pitchFamily="49" charset="-122"/>
            </a:endParaRPr>
          </a:p>
        </p:txBody>
      </p:sp>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56792"/>
            <a:ext cx="8229600" cy="4767808"/>
          </a:xfrm>
        </p:spPr>
        <p:txBody>
          <a:bodyPr>
            <a:normAutofit/>
          </a:bodyPr>
          <a:lstStyle/>
          <a:p>
            <a:r>
              <a:rPr lang="en-US" altLang="zh-CN" b="1" dirty="0">
                <a:latin typeface="+mn-ea"/>
              </a:rPr>
              <a:t>8.8.1  </a:t>
            </a:r>
            <a:r>
              <a:rPr lang="zh-CN" altLang="zh-CN" b="1" dirty="0"/>
              <a:t>应当对工艺用水进行监控和定期检测，并保持监控记录和检测报告。</a:t>
            </a:r>
            <a:endParaRPr lang="zh-CN" altLang="zh-CN" b="1" dirty="0"/>
          </a:p>
          <a:p>
            <a:r>
              <a:rPr lang="zh-CN" altLang="zh-CN" dirty="0">
                <a:latin typeface="楷体" panose="02010609060101010101" pitchFamily="49" charset="-122"/>
                <a:ea typeface="楷体" panose="02010609060101010101" pitchFamily="49" charset="-122"/>
              </a:rPr>
              <a:t>查看是否有工艺用水管理规定，工艺用水检测项目和检测要求是否符合相应级别的水质要求，是否规定了取样点和检测的频次等内容。</a:t>
            </a:r>
            <a:endParaRPr lang="zh-CN" altLang="zh-CN" dirty="0">
              <a:latin typeface="楷体" panose="02010609060101010101" pitchFamily="49" charset="-122"/>
              <a:ea typeface="楷体" panose="02010609060101010101" pitchFamily="49" charset="-122"/>
            </a:endParaRPr>
          </a:p>
          <a:p>
            <a:r>
              <a:rPr lang="zh-CN" altLang="zh-CN" dirty="0">
                <a:latin typeface="楷体" panose="02010609060101010101" pitchFamily="49" charset="-122"/>
                <a:ea typeface="楷体" panose="02010609060101010101" pitchFamily="49" charset="-122"/>
              </a:rPr>
              <a:t>现场查看生化实验室是否有用于工艺用水检验的有关设备、器具、试剂及储存环境，试剂如为自行制备，是否标识试剂名称、制备人、制备日期以及有效期等信息。</a:t>
            </a:r>
            <a:endParaRPr lang="zh-CN" altLang="zh-CN" dirty="0">
              <a:latin typeface="楷体" panose="02010609060101010101" pitchFamily="49" charset="-122"/>
              <a:ea typeface="楷体" panose="02010609060101010101" pitchFamily="49" charset="-122"/>
            </a:endParaRPr>
          </a:p>
          <a:p>
            <a:r>
              <a:rPr lang="zh-CN" altLang="zh-CN" dirty="0">
                <a:latin typeface="楷体" panose="02010609060101010101" pitchFamily="49" charset="-122"/>
                <a:ea typeface="楷体" panose="02010609060101010101" pitchFamily="49" charset="-122"/>
              </a:rPr>
              <a:t>查看工艺用水监控记录、检测报告是否符合文件的规定要求。</a:t>
            </a:r>
            <a:endParaRPr lang="zh-CN" altLang="en-US" dirty="0">
              <a:latin typeface="楷体" panose="02010609060101010101" pitchFamily="49" charset="-122"/>
              <a:ea typeface="楷体" panose="02010609060101010101" pitchFamily="49" charset="-122"/>
            </a:endParaRPr>
          </a:p>
        </p:txBody>
      </p:sp>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56792"/>
            <a:ext cx="8229600" cy="4767808"/>
          </a:xfrm>
        </p:spPr>
        <p:txBody>
          <a:bodyPr>
            <a:normAutofit lnSpcReduction="10000"/>
          </a:bodyPr>
          <a:lstStyle/>
          <a:p>
            <a:r>
              <a:rPr lang="en-US" altLang="zh-CN" b="1" dirty="0">
                <a:latin typeface="+mn-ea"/>
              </a:rPr>
              <a:t>8.9.1</a:t>
            </a:r>
            <a:r>
              <a:rPr lang="zh-CN" altLang="en-US" b="1" dirty="0">
                <a:latin typeface="+mn-ea"/>
              </a:rPr>
              <a:t>应当按照医疗器械相关行业标准要求对洁净室（区）的尘粒、浮游菌或沉降菌、换气次数或风速、静压差、温度和相对湿度进行定期检（监）测，并保留检（监）测记录。</a:t>
            </a:r>
            <a:endParaRPr lang="zh-CN" altLang="en-US" b="1" dirty="0">
              <a:latin typeface="+mn-ea"/>
            </a:endParaRPr>
          </a:p>
          <a:p>
            <a:r>
              <a:rPr lang="zh-CN" altLang="en-US" dirty="0">
                <a:solidFill>
                  <a:srgbClr val="FF0000"/>
                </a:solidFill>
                <a:latin typeface="楷体" panose="02010609060101010101" pitchFamily="49" charset="-122"/>
                <a:ea typeface="楷体" panose="02010609060101010101" pitchFamily="49" charset="-122"/>
              </a:rPr>
              <a:t>查看洁净室（区）的监测记录</a:t>
            </a:r>
            <a:r>
              <a:rPr lang="en-US" altLang="zh-CN" dirty="0">
                <a:solidFill>
                  <a:srgbClr val="FF0000"/>
                </a:solidFill>
                <a:latin typeface="楷体" panose="02010609060101010101" pitchFamily="49" charset="-122"/>
                <a:ea typeface="楷体" panose="02010609060101010101" pitchFamily="49" charset="-122"/>
              </a:rPr>
              <a:t>,</a:t>
            </a:r>
            <a:r>
              <a:rPr lang="zh-CN" altLang="en-US" dirty="0">
                <a:solidFill>
                  <a:srgbClr val="FF0000"/>
                </a:solidFill>
                <a:latin typeface="楷体" panose="02010609060101010101" pitchFamily="49" charset="-122"/>
                <a:ea typeface="楷体" panose="02010609060101010101" pitchFamily="49" charset="-122"/>
              </a:rPr>
              <a:t>检查项目和检测周期是否符合</a:t>
            </a:r>
            <a:r>
              <a:rPr lang="en-US" altLang="zh-CN" dirty="0">
                <a:solidFill>
                  <a:srgbClr val="FF0000"/>
                </a:solidFill>
                <a:latin typeface="楷体" panose="02010609060101010101" pitchFamily="49" charset="-122"/>
                <a:ea typeface="楷体" panose="02010609060101010101" pitchFamily="49" charset="-122"/>
              </a:rPr>
              <a:t>YY0033</a:t>
            </a:r>
            <a:r>
              <a:rPr lang="zh-CN" altLang="en-US" dirty="0">
                <a:solidFill>
                  <a:srgbClr val="FF0000"/>
                </a:solidFill>
                <a:latin typeface="楷体" panose="02010609060101010101" pitchFamily="49" charset="-122"/>
                <a:ea typeface="楷体" panose="02010609060101010101" pitchFamily="49" charset="-122"/>
              </a:rPr>
              <a:t>标准要求。</a:t>
            </a:r>
            <a:endParaRPr lang="zh-CN" altLang="en-US" dirty="0">
              <a:solidFill>
                <a:srgbClr val="FF0000"/>
              </a:solidFill>
              <a:latin typeface="楷体" panose="02010609060101010101" pitchFamily="49" charset="-122"/>
              <a:ea typeface="楷体" panose="02010609060101010101" pitchFamily="49" charset="-122"/>
            </a:endParaRPr>
          </a:p>
          <a:p>
            <a:r>
              <a:rPr lang="zh-CN" altLang="en-US" dirty="0">
                <a:solidFill>
                  <a:srgbClr val="FF0000"/>
                </a:solidFill>
                <a:latin typeface="楷体" panose="02010609060101010101" pitchFamily="49" charset="-122"/>
                <a:ea typeface="楷体" panose="02010609060101010101" pitchFamily="49" charset="-122"/>
              </a:rPr>
              <a:t>现场查看使用的培养基是否符合</a:t>
            </a:r>
            <a:r>
              <a:rPr lang="en-US" altLang="zh-CN" dirty="0">
                <a:solidFill>
                  <a:srgbClr val="FF0000"/>
                </a:solidFill>
                <a:latin typeface="楷体" panose="02010609060101010101" pitchFamily="49" charset="-122"/>
                <a:ea typeface="楷体" panose="02010609060101010101" pitchFamily="49" charset="-122"/>
              </a:rPr>
              <a:t>GB/T16294-2010</a:t>
            </a:r>
            <a:r>
              <a:rPr lang="zh-CN" altLang="en-US" dirty="0">
                <a:solidFill>
                  <a:srgbClr val="FF0000"/>
                </a:solidFill>
                <a:latin typeface="楷体" panose="02010609060101010101" pitchFamily="49" charset="-122"/>
                <a:ea typeface="楷体" panose="02010609060101010101" pitchFamily="49" charset="-122"/>
              </a:rPr>
              <a:t>中规定的要求；</a:t>
            </a:r>
            <a:endParaRPr lang="zh-CN" altLang="en-US" dirty="0">
              <a:solidFill>
                <a:srgbClr val="FF0000"/>
              </a:solidFill>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现场查看是否配备了尘埃粒子计数器、风速仪（或风量罩）、温湿度计、压差计等设备，是否经过检定或校准，是否在有效期内。</a:t>
            </a:r>
            <a:endParaRPr lang="zh-CN" altLang="en-US"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现场查看压差、温湿度等是否符合文件规定要求。</a:t>
            </a:r>
            <a:endParaRPr lang="zh-CN" altLang="en-US" dirty="0">
              <a:latin typeface="楷体" panose="02010609060101010101" pitchFamily="49" charset="-122"/>
              <a:ea typeface="楷体" panose="02010609060101010101" pitchFamily="49" charset="-122"/>
            </a:endParaRPr>
          </a:p>
        </p:txBody>
      </p:sp>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56792"/>
            <a:ext cx="8229600" cy="4767808"/>
          </a:xfrm>
        </p:spPr>
        <p:txBody>
          <a:bodyPr>
            <a:normAutofit/>
          </a:bodyPr>
          <a:lstStyle/>
          <a:p>
            <a:r>
              <a:rPr lang="en-US" altLang="zh-CN" b="1" dirty="0">
                <a:latin typeface="+mn-ea"/>
              </a:rPr>
              <a:t>8.10.1  </a:t>
            </a:r>
            <a:r>
              <a:rPr lang="zh-CN" altLang="en-US" b="1" dirty="0">
                <a:latin typeface="+mn-ea"/>
              </a:rPr>
              <a:t>应当根据产品质量要求确定产品的初始污染菌和微粒污染的控制水平并形成文件</a:t>
            </a:r>
            <a:r>
              <a:rPr lang="en-US" altLang="zh-CN" b="1" dirty="0">
                <a:latin typeface="+mn-ea"/>
              </a:rPr>
              <a:t>,</a:t>
            </a:r>
            <a:r>
              <a:rPr lang="zh-CN" altLang="en-US" b="1" dirty="0">
                <a:latin typeface="+mn-ea"/>
              </a:rPr>
              <a:t>明确中间品的存储环境要求和存放时间。</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查看是否有产品的初始污染菌和微粒污染控制水平的文件规定，文件中是否明确了中间品的存储环境要求和存放时间。</a:t>
            </a:r>
            <a:endParaRPr lang="zh-CN" altLang="en-US" dirty="0">
              <a:latin typeface="楷体" panose="02010609060101010101" pitchFamily="49" charset="-122"/>
              <a:ea typeface="楷体" panose="02010609060101010101" pitchFamily="49" charset="-122"/>
            </a:endParaRPr>
          </a:p>
          <a:p>
            <a:r>
              <a:rPr lang="en-US" altLang="zh-CN" b="1" dirty="0">
                <a:latin typeface="+mn-ea"/>
              </a:rPr>
              <a:t>8.10.2  </a:t>
            </a:r>
            <a:r>
              <a:rPr lang="zh-CN" altLang="en-US" b="1" dirty="0">
                <a:latin typeface="+mn-ea"/>
              </a:rPr>
              <a:t>按文件要求定期检测并保持相关记录。 </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查看初始污染菌和微粒污染检测记录，是否符合文件规定要求。</a:t>
            </a:r>
            <a:endParaRPr lang="en-US" altLang="zh-CN" dirty="0">
              <a:latin typeface="楷体" panose="02010609060101010101" pitchFamily="49" charset="-122"/>
              <a:ea typeface="楷体" panose="02010609060101010101" pitchFamily="49" charset="-122"/>
            </a:endParaRPr>
          </a:p>
          <a:p>
            <a:r>
              <a:rPr lang="en-US" altLang="zh-CN" b="1" dirty="0">
                <a:latin typeface="+mn-ea"/>
              </a:rPr>
              <a:t>8.10.3  </a:t>
            </a:r>
            <a:r>
              <a:rPr lang="zh-CN" altLang="en-US" b="1" dirty="0">
                <a:latin typeface="+mn-ea"/>
              </a:rPr>
              <a:t>应当定期对检测记录进行汇总和趋势分析。</a:t>
            </a:r>
            <a:endParaRPr lang="zh-CN" altLang="en-US" b="1" dirty="0">
              <a:latin typeface="+mn-ea"/>
            </a:endParaRPr>
          </a:p>
        </p:txBody>
      </p:sp>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924944"/>
            <a:ext cx="3744416" cy="369332"/>
          </a:xfrm>
          <a:prstGeom prst="rect">
            <a:avLst/>
          </a:prstGeom>
          <a:noFill/>
        </p:spPr>
        <p:txBody>
          <a:bodyPr wrap="square" rtlCol="0">
            <a:spAutoFit/>
          </a:bodyPr>
          <a:lstStyle/>
          <a:p>
            <a:pPr algn="ctr"/>
            <a:r>
              <a:rPr lang="zh-CN" altLang="en-US" dirty="0">
                <a:hlinkClick r:id="rId1" action="ppaction://hlinkfile"/>
              </a:rPr>
              <a:t>现场考核中实际发生不合格项案例</a:t>
            </a:r>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r>
              <a:rPr lang="en-US" altLang="zh-CN" sz="2800" b="1" dirty="0">
                <a:latin typeface="+mn-ea"/>
              </a:rPr>
              <a:t>1.5.1 </a:t>
            </a:r>
            <a:r>
              <a:rPr lang="zh-CN" altLang="zh-CN" sz="2800" b="1" dirty="0">
                <a:latin typeface="+mn-ea"/>
              </a:rPr>
              <a:t>应当配备与生产产品相适应的专业技术人员、管理人员和操作人员。</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查看相关人员的资格要求。</a:t>
            </a:r>
            <a:endParaRPr lang="en-US" altLang="zh-CN" sz="2800" dirty="0">
              <a:latin typeface="楷体" panose="02010609060101010101" pitchFamily="49" charset="-122"/>
              <a:ea typeface="楷体" panose="02010609060101010101" pitchFamily="49" charset="-122"/>
            </a:endParaRPr>
          </a:p>
          <a:p>
            <a:pPr>
              <a:buNone/>
            </a:pPr>
            <a:endParaRPr lang="zh-CN" altLang="zh-CN" sz="2800" dirty="0">
              <a:latin typeface="楷体" panose="02010609060101010101" pitchFamily="49" charset="-122"/>
              <a:ea typeface="楷体" panose="02010609060101010101" pitchFamily="49" charset="-122"/>
            </a:endParaRPr>
          </a:p>
          <a:p>
            <a:r>
              <a:rPr lang="en-US" altLang="zh-CN" sz="2800" dirty="0"/>
              <a:t>* </a:t>
            </a:r>
            <a:r>
              <a:rPr lang="en-US" altLang="zh-CN" sz="2800" b="1" dirty="0">
                <a:latin typeface="+mn-ea"/>
              </a:rPr>
              <a:t>1.5.2 </a:t>
            </a:r>
            <a:r>
              <a:rPr lang="zh-CN" altLang="zh-CN" sz="2800" b="1" dirty="0">
                <a:latin typeface="+mn-ea"/>
              </a:rPr>
              <a:t>应当具有相应的质量检验机构或专职检验人员。</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查看组织机构图、部门职责要求、岗位人员任命等文件确认是否符合要求。</a:t>
            </a:r>
            <a:endParaRPr lang="zh-CN" altLang="zh-CN" sz="2800" dirty="0">
              <a:latin typeface="楷体" panose="02010609060101010101" pitchFamily="49" charset="-122"/>
              <a:ea typeface="楷体" panose="02010609060101010101" pitchFamily="49" charset="-122"/>
            </a:endParaRPr>
          </a:p>
          <a:p>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3960440" cy="461665"/>
          </a:xfrm>
          <a:prstGeom prst="rect">
            <a:avLst/>
          </a:prstGeom>
          <a:noFill/>
        </p:spPr>
        <p:txBody>
          <a:bodyPr wrap="square" rtlCol="0">
            <a:spAutoFit/>
          </a:bodyPr>
          <a:lstStyle/>
          <a:p>
            <a:r>
              <a:rPr lang="zh-CN" altLang="en-US" sz="2400" b="1" dirty="0"/>
              <a:t>（九）、销售和售后服务</a:t>
            </a:r>
            <a:endParaRPr lang="zh-CN" altLang="en-US" sz="2400" b="1"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*9.1.1  </a:t>
            </a:r>
            <a:r>
              <a:rPr lang="zh-CN" altLang="en-US" b="1" dirty="0">
                <a:latin typeface="+mn-ea"/>
              </a:rPr>
              <a:t>应当建立产品销售记录，并满足可追溯要求。</a:t>
            </a:r>
            <a:endParaRPr lang="zh-CN" altLang="en-US" b="1" dirty="0">
              <a:latin typeface="+mn-ea"/>
            </a:endParaRPr>
          </a:p>
          <a:p>
            <a:r>
              <a:rPr lang="en-US" altLang="zh-CN" b="1" dirty="0">
                <a:latin typeface="+mn-ea"/>
              </a:rPr>
              <a:t>9.1.2  </a:t>
            </a:r>
            <a:r>
              <a:rPr lang="zh-CN" altLang="en-US" b="1" dirty="0">
                <a:latin typeface="+mn-ea"/>
              </a:rPr>
              <a:t>销售记录至少应当包括：医疗器械名称、规格、型号、数量、生产批号、有效期、销售日期、购货单位名称、地址、联系方式等内容。</a:t>
            </a:r>
            <a:endParaRPr lang="en-US" altLang="zh-CN" b="1" dirty="0">
              <a:latin typeface="+mn-ea"/>
            </a:endParaRPr>
          </a:p>
          <a:p>
            <a:endParaRPr lang="en-US" altLang="zh-CN" b="1" dirty="0">
              <a:latin typeface="+mn-ea"/>
            </a:endParaRPr>
          </a:p>
          <a:p>
            <a:r>
              <a:rPr lang="en-US" altLang="zh-CN" b="1" dirty="0">
                <a:latin typeface="+mn-ea"/>
              </a:rPr>
              <a:t>9.2.1  </a:t>
            </a:r>
            <a:r>
              <a:rPr lang="zh-CN" altLang="en-US" b="1" dirty="0">
                <a:latin typeface="+mn-ea"/>
              </a:rPr>
              <a:t>直接销售自产产品或者选择医疗器械经营企业，应当符合医疗器械相关法规和规范要求。</a:t>
            </a:r>
            <a:endParaRPr lang="en-US" altLang="zh-CN" b="1" dirty="0">
              <a:latin typeface="+mn-ea"/>
            </a:endParaRPr>
          </a:p>
          <a:p>
            <a:endParaRPr lang="en-US" altLang="zh-CN" b="1" dirty="0">
              <a:latin typeface="+mn-ea"/>
            </a:endParaRPr>
          </a:p>
          <a:p>
            <a:r>
              <a:rPr lang="en-US" altLang="zh-CN" b="1" dirty="0">
                <a:latin typeface="+mn-ea"/>
              </a:rPr>
              <a:t>9.2.2  </a:t>
            </a:r>
            <a:r>
              <a:rPr lang="zh-CN" altLang="en-US" b="1" dirty="0">
                <a:latin typeface="+mn-ea"/>
              </a:rPr>
              <a:t>发现医疗器械经营企业存在违法违规经营行为时，应当及时向当地食品药品监督管理部门报告。</a:t>
            </a:r>
            <a:endParaRPr lang="zh-CN" altLang="zh-CN" b="1" dirty="0">
              <a:latin typeface="+mn-ea"/>
            </a:endParaRP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9.3.1  </a:t>
            </a:r>
            <a:r>
              <a:rPr lang="zh-CN" altLang="en-US" b="1" dirty="0">
                <a:latin typeface="+mn-ea"/>
              </a:rPr>
              <a:t>应当具备与所生产产品相适应的售后服务能力，建立健全售后服务制度。</a:t>
            </a:r>
            <a:endParaRPr lang="zh-CN" altLang="en-US" b="1" dirty="0">
              <a:latin typeface="+mn-ea"/>
            </a:endParaRPr>
          </a:p>
          <a:p>
            <a:r>
              <a:rPr lang="en-US" altLang="zh-CN" b="1" dirty="0">
                <a:latin typeface="+mn-ea"/>
              </a:rPr>
              <a:t>9.3.2  </a:t>
            </a:r>
            <a:r>
              <a:rPr lang="zh-CN" altLang="en-US" b="1" dirty="0">
                <a:latin typeface="+mn-ea"/>
              </a:rPr>
              <a:t>应当规定售后服务要求并建立售后服务记录，并满足可追溯的要求。</a:t>
            </a:r>
            <a:endParaRPr lang="en-US" altLang="zh-CN" b="1" dirty="0">
              <a:latin typeface="+mn-ea"/>
            </a:endParaRPr>
          </a:p>
          <a:p>
            <a:endParaRPr lang="en-US" altLang="zh-CN" b="1" dirty="0">
              <a:latin typeface="+mn-ea"/>
            </a:endParaRPr>
          </a:p>
          <a:p>
            <a:r>
              <a:rPr lang="en-US" altLang="zh-CN" b="1" dirty="0">
                <a:latin typeface="+mn-ea"/>
              </a:rPr>
              <a:t>9.4.1  </a:t>
            </a:r>
            <a:r>
              <a:rPr lang="zh-CN" altLang="zh-CN" b="1" dirty="0">
                <a:latin typeface="+mn-ea"/>
              </a:rPr>
              <a:t>需要由企业安装的医疗器械，应当确定安装要求和安装验证的接收标准，建立安装和验收记录。</a:t>
            </a:r>
            <a:endParaRPr lang="en-US" altLang="zh-CN" b="1" dirty="0">
              <a:latin typeface="+mn-ea"/>
            </a:endParaRPr>
          </a:p>
          <a:p>
            <a:endParaRPr lang="en-US" altLang="zh-CN" b="1" dirty="0">
              <a:latin typeface="+mn-ea"/>
            </a:endParaRPr>
          </a:p>
          <a:p>
            <a:r>
              <a:rPr lang="en-US" altLang="zh-CN" b="1" dirty="0">
                <a:latin typeface="+mn-ea"/>
              </a:rPr>
              <a:t>9.4.2  </a:t>
            </a:r>
            <a:r>
              <a:rPr lang="zh-CN" altLang="en-US" b="1" dirty="0">
                <a:latin typeface="+mn-ea"/>
              </a:rPr>
              <a:t>由使用单位或其他企业进行安装、维修的，应当提供安装要求、标准和维修零部件、资料、密码等，并进行指导。</a:t>
            </a:r>
            <a:endParaRPr lang="zh-CN" altLang="zh-CN" b="1" dirty="0">
              <a:latin typeface="+mn-ea"/>
            </a:endParaRP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lnSpcReduction="10000"/>
          </a:bodyPr>
          <a:lstStyle/>
          <a:p>
            <a:r>
              <a:rPr lang="en-US" altLang="zh-CN" b="1" dirty="0">
                <a:latin typeface="+mn-ea"/>
              </a:rPr>
              <a:t>9.5.1  </a:t>
            </a:r>
            <a:r>
              <a:rPr lang="zh-CN" altLang="en-US" b="1" dirty="0">
                <a:latin typeface="+mn-ea"/>
              </a:rPr>
              <a:t>应当建立顾客反馈处理程序，对顾客反馈信息进行跟踪分析。</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查看程序文件是否对上述活动的实施作出了规定，并对顾客反馈信息进行了跟踪和分析。</a:t>
            </a:r>
            <a:endParaRPr lang="en-US" altLang="zh-CN"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zh-CN" altLang="en-US" dirty="0">
                <a:latin typeface="楷体" panose="02010609060101010101" pitchFamily="49" charset="-122"/>
                <a:ea typeface="楷体" panose="02010609060101010101" pitchFamily="49" charset="-122"/>
              </a:rPr>
              <a:t>医疗器械生产企业应当建立反馈程序文件，以提供质量问题的信息反馈和早期预警，且能输入到纠正和预防措施程序中。</a:t>
            </a:r>
            <a:endParaRPr lang="en-US" altLang="zh-CN"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zh-CN" altLang="en-US" dirty="0">
                <a:latin typeface="楷体" panose="02010609060101010101" pitchFamily="49" charset="-122"/>
                <a:ea typeface="楷体" panose="02010609060101010101" pitchFamily="49" charset="-122"/>
              </a:rPr>
              <a:t>作为对质量管理体系业绩的一种测量，企业应对产品和服务是否满足顾客要求的信息进行监视，顾客的要求是否得到满足。</a:t>
            </a:r>
            <a:endParaRPr lang="en-US" altLang="zh-CN"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zh-CN" altLang="en-US" dirty="0">
                <a:latin typeface="楷体" panose="02010609060101010101" pitchFamily="49" charset="-122"/>
                <a:ea typeface="楷体" panose="02010609060101010101" pitchFamily="49" charset="-122"/>
              </a:rPr>
              <a:t>利用工具、设备、设施和媒体，收集顾客抱怨，顾客要求，合同信息，有关法规符合性，相关领域的刊物等多种渠道的信息来获取。</a:t>
            </a:r>
            <a:endParaRPr lang="zh-CN"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56792"/>
            <a:ext cx="8229600" cy="4767808"/>
          </a:xfrm>
        </p:spPr>
        <p:txBody>
          <a:bodyPr>
            <a:normAutofit/>
          </a:bodyPr>
          <a:lstStyle/>
          <a:p>
            <a:r>
              <a:rPr lang="en-US" altLang="zh-CN" b="1" dirty="0">
                <a:latin typeface="+mn-ea"/>
              </a:rPr>
              <a:t>9.6.1  </a:t>
            </a:r>
            <a:r>
              <a:rPr lang="zh-CN" altLang="en-US" b="1" dirty="0">
                <a:latin typeface="+mn-ea"/>
              </a:rPr>
              <a:t>应当要求其代理商或经销商保存医疗器械分销记录以便追溯。</a:t>
            </a:r>
            <a:endParaRPr lang="en-US" altLang="zh-CN" b="1" dirty="0">
              <a:latin typeface="+mn-ea"/>
            </a:endParaRPr>
          </a:p>
          <a:p>
            <a:r>
              <a:rPr lang="en-US" altLang="zh-CN" b="1" dirty="0">
                <a:latin typeface="+mn-ea"/>
              </a:rPr>
              <a:t>9.6.2  </a:t>
            </a:r>
            <a:r>
              <a:rPr lang="zh-CN" altLang="en-US" b="1" dirty="0">
                <a:latin typeface="+mn-ea"/>
              </a:rPr>
              <a:t>应当保存货运包装收件人的名字和地址的记录。</a:t>
            </a:r>
            <a:endParaRPr lang="zh-CN" altLang="en-US" b="1" dirty="0">
              <a:latin typeface="+mn-ea"/>
            </a:endParaRPr>
          </a:p>
        </p:txBody>
      </p:sp>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3960440" cy="461665"/>
          </a:xfrm>
          <a:prstGeom prst="rect">
            <a:avLst/>
          </a:prstGeom>
          <a:noFill/>
        </p:spPr>
        <p:txBody>
          <a:bodyPr wrap="square" rtlCol="0">
            <a:spAutoFit/>
          </a:bodyPr>
          <a:lstStyle/>
          <a:p>
            <a:r>
              <a:rPr lang="zh-CN" altLang="en-US" sz="2400" b="1" dirty="0"/>
              <a:t>（十）、不合格品控制</a:t>
            </a:r>
            <a:endParaRPr lang="zh-CN" altLang="en-US" sz="2400" b="1"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fontScale="92500"/>
          </a:bodyPr>
          <a:lstStyle/>
          <a:p>
            <a:r>
              <a:rPr lang="en-US" altLang="zh-CN" b="1" dirty="0">
                <a:latin typeface="+mn-ea"/>
              </a:rPr>
              <a:t>10.1.1  </a:t>
            </a:r>
            <a:r>
              <a:rPr lang="zh-CN" altLang="en-US" b="1" dirty="0">
                <a:latin typeface="+mn-ea"/>
              </a:rPr>
              <a:t>应当建立不合格品控制程序，规定不合格品控制的部门和人员的职责与权限。</a:t>
            </a:r>
            <a:endParaRPr lang="en-US" altLang="zh-CN" b="1" dirty="0">
              <a:latin typeface="+mn-ea"/>
            </a:endParaRPr>
          </a:p>
          <a:p>
            <a:pPr>
              <a:buNone/>
            </a:pPr>
            <a:endParaRPr lang="zh-CN" altLang="en-US" b="1" dirty="0">
              <a:latin typeface="+mn-ea"/>
            </a:endParaRPr>
          </a:p>
          <a:p>
            <a:r>
              <a:rPr lang="en-US" altLang="zh-CN" b="1" dirty="0">
                <a:latin typeface="+mn-ea"/>
              </a:rPr>
              <a:t>*10.2.1</a:t>
            </a:r>
            <a:r>
              <a:rPr lang="zh-CN" altLang="en-US" b="1" dirty="0">
                <a:latin typeface="+mn-ea"/>
              </a:rPr>
              <a:t>应当对不合格品进行标识、记录、隔离、评审，根据评审结果，应当对不合格品采取相应的处置措施。</a:t>
            </a:r>
            <a:endParaRPr lang="zh-CN" altLang="en-US" b="1" dirty="0">
              <a:latin typeface="+mn-ea"/>
            </a:endParaRPr>
          </a:p>
          <a:p>
            <a:r>
              <a:rPr lang="zh-CN" altLang="en-US" dirty="0">
                <a:latin typeface="楷体" panose="02010609060101010101" pitchFamily="49" charset="-122"/>
                <a:ea typeface="楷体" panose="02010609060101010101" pitchFamily="49" charset="-122"/>
              </a:rPr>
              <a:t>现场查看不合格品的标识、隔离是否符合程序文件的规定，抽查不合格品处理记录，是否按文件的规定进行评审。</a:t>
            </a:r>
            <a:endParaRPr lang="en-US" altLang="zh-CN" dirty="0">
              <a:latin typeface="楷体" panose="02010609060101010101" pitchFamily="49" charset="-122"/>
              <a:ea typeface="楷体" panose="02010609060101010101" pitchFamily="49" charset="-122"/>
            </a:endParaRPr>
          </a:p>
          <a:p>
            <a:endParaRPr lang="en-US" altLang="zh-CN" b="1" dirty="0">
              <a:latin typeface="+mn-ea"/>
            </a:endParaRPr>
          </a:p>
          <a:p>
            <a:r>
              <a:rPr lang="en-US" altLang="zh-CN" b="1" dirty="0">
                <a:latin typeface="+mn-ea"/>
              </a:rPr>
              <a:t>10.3.1</a:t>
            </a:r>
            <a:r>
              <a:rPr lang="zh-CN" altLang="en-US" b="1" dirty="0">
                <a:latin typeface="+mn-ea"/>
              </a:rPr>
              <a:t>在产品销售后发现产品不合格时，应及时采取相应措施，如召回、销毁等措施。现场查看在产品销售后发现不合格时的处置措施，是否召回和销毁等。</a:t>
            </a:r>
            <a:endParaRPr lang="en-US" altLang="zh-CN" b="1" dirty="0">
              <a:latin typeface="+mn-ea"/>
            </a:endParaRP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688632"/>
          </a:xfrm>
        </p:spPr>
        <p:txBody>
          <a:bodyPr>
            <a:noAutofit/>
          </a:bodyPr>
          <a:lstStyle/>
          <a:p>
            <a:r>
              <a:rPr lang="zh-CN" altLang="en-US" sz="2000" b="1" dirty="0"/>
              <a:t>不合格品包括在生产场地发生的不合格产品和交付或返回的不合格产品：</a:t>
            </a:r>
            <a:endParaRPr lang="en-US" altLang="zh-CN" sz="2000" b="1" dirty="0"/>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1</a:t>
            </a:r>
            <a:r>
              <a:rPr lang="zh-CN" altLang="en-US" sz="2000" dirty="0">
                <a:latin typeface="楷体" panose="02010609060101010101" pitchFamily="49" charset="-122"/>
                <a:ea typeface="楷体" panose="02010609060101010101" pitchFamily="49" charset="-122"/>
              </a:rPr>
              <a:t>、教育员工有报告不合格现象的职责和权限，以便确保不合格现象的及时发现和处置；</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2</a:t>
            </a:r>
            <a:r>
              <a:rPr lang="zh-CN" altLang="en-US" sz="2000" dirty="0">
                <a:latin typeface="楷体" panose="02010609060101010101" pitchFamily="49" charset="-122"/>
                <a:ea typeface="楷体" panose="02010609060101010101" pitchFamily="49" charset="-122"/>
              </a:rPr>
              <a:t>、企业最高管理者应当确保建立有效地过程以评审和处置不合格；</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3</a:t>
            </a:r>
            <a:r>
              <a:rPr lang="zh-CN" altLang="en-US" sz="2000" dirty="0">
                <a:latin typeface="楷体" panose="02010609060101010101" pitchFamily="49" charset="-122"/>
                <a:ea typeface="楷体" panose="02010609060101010101" pitchFamily="49" charset="-122"/>
              </a:rPr>
              <a:t>、要掌握确定不合格品涉及的产品和数量；</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4</a:t>
            </a:r>
            <a:r>
              <a:rPr lang="zh-CN" altLang="en-US" sz="2000" dirty="0">
                <a:latin typeface="楷体" panose="02010609060101010101" pitchFamily="49" charset="-122"/>
                <a:ea typeface="楷体" panose="02010609060101010101" pitchFamily="49" charset="-122"/>
              </a:rPr>
              <a:t>、对不合格产品进行标识，以确保与合格产品区分开；</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5</a:t>
            </a:r>
            <a:r>
              <a:rPr lang="zh-CN" altLang="en-US" sz="2000" dirty="0">
                <a:latin typeface="楷体" panose="02010609060101010101" pitchFamily="49" charset="-122"/>
                <a:ea typeface="楷体" panose="02010609060101010101" pitchFamily="49" charset="-122"/>
              </a:rPr>
              <a:t>、记录不合格的现象和根源；</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6</a:t>
            </a:r>
            <a:r>
              <a:rPr lang="zh-CN" altLang="en-US" sz="2000" dirty="0">
                <a:latin typeface="楷体" panose="02010609060101010101" pitchFamily="49" charset="-122"/>
                <a:ea typeface="楷体" panose="02010609060101010101" pitchFamily="49" charset="-122"/>
              </a:rPr>
              <a:t>、评价不合格的性质；</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7</a:t>
            </a:r>
            <a:r>
              <a:rPr lang="zh-CN" altLang="en-US" sz="2000" dirty="0">
                <a:latin typeface="楷体" panose="02010609060101010101" pitchFamily="49" charset="-122"/>
                <a:ea typeface="楷体" panose="02010609060101010101" pitchFamily="49" charset="-122"/>
              </a:rPr>
              <a:t>、选择处置不合格产品的方法；</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8</a:t>
            </a:r>
            <a:r>
              <a:rPr lang="zh-CN" altLang="en-US" sz="2000" dirty="0">
                <a:latin typeface="楷体" panose="02010609060101010101" pitchFamily="49" charset="-122"/>
                <a:ea typeface="楷体" panose="02010609060101010101" pitchFamily="49" charset="-122"/>
              </a:rPr>
              <a:t>、决定和记录应当如何处置；</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9</a:t>
            </a:r>
            <a:r>
              <a:rPr lang="zh-CN" altLang="en-US" sz="2000" dirty="0">
                <a:latin typeface="楷体" panose="02010609060101010101" pitchFamily="49" charset="-122"/>
                <a:ea typeface="楷体" panose="02010609060101010101" pitchFamily="49" charset="-122"/>
              </a:rPr>
              <a:t>、控制不合格产品的延后处理与处置决定相一致；</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10</a:t>
            </a:r>
            <a:r>
              <a:rPr lang="zh-CN" altLang="en-US" sz="2000" dirty="0">
                <a:latin typeface="楷体" panose="02010609060101010101" pitchFamily="49" charset="-122"/>
                <a:ea typeface="楷体" panose="02010609060101010101" pitchFamily="49" charset="-122"/>
              </a:rPr>
              <a:t>、通知其他可能会受到不合格影响的人，适当时，包括顾客</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11</a:t>
            </a:r>
            <a:r>
              <a:rPr lang="zh-CN" altLang="en-US" sz="2000" dirty="0">
                <a:latin typeface="楷体" panose="02010609060101010101" pitchFamily="49" charset="-122"/>
                <a:ea typeface="楷体" panose="02010609060101010101" pitchFamily="49" charset="-122"/>
              </a:rPr>
              <a:t>、当识别出不合格时，组织应当采取措施调查和消除合格产生的原因并确定对不合格品的处置方法。</a:t>
            </a:r>
            <a:endParaRPr lang="en-US" altLang="zh-CN" sz="2000" dirty="0">
              <a:latin typeface="楷体" panose="02010609060101010101" pitchFamily="49" charset="-122"/>
              <a:ea typeface="楷体" panose="02010609060101010101" pitchFamily="49" charset="-122"/>
            </a:endParaRPr>
          </a:p>
          <a:p>
            <a:pPr>
              <a:buFont typeface="Wingdings" panose="05000000000000000000" pitchFamily="2" charset="2"/>
              <a:buChar char="u"/>
            </a:pPr>
            <a:r>
              <a:rPr lang="en-US" altLang="zh-CN" sz="2000" dirty="0">
                <a:latin typeface="楷体" panose="02010609060101010101" pitchFamily="49" charset="-122"/>
                <a:ea typeface="楷体" panose="02010609060101010101" pitchFamily="49" charset="-122"/>
              </a:rPr>
              <a:t>12</a:t>
            </a:r>
            <a:r>
              <a:rPr lang="zh-CN" altLang="en-US" sz="2000" dirty="0">
                <a:latin typeface="楷体" panose="02010609060101010101" pitchFamily="49" charset="-122"/>
                <a:ea typeface="楷体" panose="02010609060101010101" pitchFamily="49" charset="-122"/>
              </a:rPr>
              <a:t>、设计不合格品的信息中可能要求对风险管理活动进行评审和更新。</a:t>
            </a:r>
            <a:endParaRPr lang="zh-CN" altLang="en-US" sz="2000" dirty="0">
              <a:latin typeface="楷体" panose="02010609060101010101" pitchFamily="49" charset="-122"/>
              <a:ea typeface="楷体" panose="02010609060101010101" pitchFamily="49" charset="-122"/>
            </a:endParaRPr>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688632"/>
          </a:xfrm>
        </p:spPr>
        <p:txBody>
          <a:bodyPr>
            <a:noAutofit/>
          </a:bodyPr>
          <a:lstStyle/>
          <a:p>
            <a:r>
              <a:rPr lang="zh-CN" altLang="en-US" sz="2800" b="1" dirty="0"/>
              <a:t>在交付和使用前发现产品不合格时应该采取的措施是不让不合格品交付和使用。但在交付和已经投入使用后发现产品不合格时，企业应根据不合格品已造成的影响和可能会造成的影响的程度，采取适当的措施来控制不合格品。所采取的措施的原则是尽可能把风险降到最低，可以通过评价、上门服务、采取召回措施等等。</a:t>
            </a:r>
            <a:endParaRPr lang="en-US" altLang="zh-CN" sz="2800" b="1"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688632"/>
          </a:xfrm>
        </p:spPr>
        <p:txBody>
          <a:bodyPr>
            <a:noAutofit/>
          </a:bodyPr>
          <a:lstStyle/>
          <a:p>
            <a:r>
              <a:rPr lang="en-US" altLang="zh-CN" sz="2800" b="1" dirty="0">
                <a:latin typeface="+mn-ea"/>
              </a:rPr>
              <a:t>1</a:t>
            </a:r>
            <a:r>
              <a:rPr lang="zh-CN" altLang="en-US" sz="2800" b="1" dirty="0">
                <a:latin typeface="+mn-ea"/>
              </a:rPr>
              <a:t>、应设置部门与人员负责此项工作；</a:t>
            </a:r>
            <a:endParaRPr lang="en-US" altLang="zh-CN" sz="2800" b="1" dirty="0">
              <a:latin typeface="+mn-ea"/>
            </a:endParaRPr>
          </a:p>
          <a:p>
            <a:r>
              <a:rPr lang="en-US" altLang="zh-CN" sz="2800" b="1" dirty="0">
                <a:latin typeface="+mn-ea"/>
              </a:rPr>
              <a:t>2</a:t>
            </a:r>
            <a:r>
              <a:rPr lang="zh-CN" altLang="en-US" sz="2800" b="1" dirty="0">
                <a:latin typeface="+mn-ea"/>
              </a:rPr>
              <a:t>、体系文件或管理文件中是否作出明确规定；</a:t>
            </a:r>
            <a:endParaRPr lang="en-US" altLang="zh-CN" sz="2800" b="1" dirty="0">
              <a:latin typeface="+mn-ea"/>
            </a:endParaRPr>
          </a:p>
          <a:p>
            <a:r>
              <a:rPr lang="en-US" altLang="zh-CN" sz="2800" b="1" dirty="0">
                <a:latin typeface="+mn-ea"/>
              </a:rPr>
              <a:t>3</a:t>
            </a:r>
            <a:r>
              <a:rPr lang="zh-CN" altLang="en-US" sz="2800" b="1" dirty="0">
                <a:latin typeface="+mn-ea"/>
              </a:rPr>
              <a:t>、对交付和开始使用后发现的不合格品，是否根据调查分析的结果采取相应的措施。</a:t>
            </a:r>
            <a:endParaRPr lang="en-US" altLang="zh-CN" sz="2800" b="1" dirty="0">
              <a:latin typeface="+mn-ea"/>
            </a:endParaRPr>
          </a:p>
          <a:p>
            <a:r>
              <a:rPr lang="en-US" altLang="zh-CN" sz="2800" b="1" dirty="0">
                <a:latin typeface="+mn-ea"/>
              </a:rPr>
              <a:t>4</a:t>
            </a:r>
            <a:r>
              <a:rPr lang="zh-CN" altLang="en-US" sz="2800" b="1" dirty="0">
                <a:latin typeface="+mn-ea"/>
              </a:rPr>
              <a:t>、若对不合格品采取了纠正，是否对其进行再次检验（查看检验报告和记录）</a:t>
            </a:r>
            <a:endParaRPr lang="en-US" altLang="zh-CN" sz="2800" b="1" dirty="0">
              <a:latin typeface="+mn-ea"/>
            </a:endParaRPr>
          </a:p>
          <a:p>
            <a:r>
              <a:rPr lang="en-US" altLang="zh-CN" sz="2800" b="1" dirty="0">
                <a:latin typeface="+mn-ea"/>
              </a:rPr>
              <a:t>5</a:t>
            </a:r>
            <a:r>
              <a:rPr lang="zh-CN" altLang="en-US" sz="2800" b="1" dirty="0">
                <a:latin typeface="+mn-ea"/>
              </a:rPr>
              <a:t>、审核采取措施评估由此产生不合格的影响以及降低风险的适宜性。</a:t>
            </a:r>
            <a:endParaRPr lang="en-US" altLang="zh-CN" sz="2800" b="1" dirty="0">
              <a:latin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r>
              <a:rPr lang="en-US" altLang="zh-CN" sz="2800" dirty="0"/>
              <a:t>* </a:t>
            </a:r>
            <a:r>
              <a:rPr lang="en-US" altLang="zh-CN" sz="2800" b="1" dirty="0">
                <a:latin typeface="+mn-ea"/>
              </a:rPr>
              <a:t>1.6.1 </a:t>
            </a:r>
            <a:r>
              <a:rPr lang="zh-CN" altLang="zh-CN" sz="2800" b="1" dirty="0">
                <a:latin typeface="+mn-ea"/>
              </a:rPr>
              <a:t>从事影响产品质量工作的人员，应当经过与其岗位要求相适应的培训，具有相关的理论知识和实际操作技能。</a:t>
            </a:r>
            <a:endParaRPr lang="en-US" altLang="zh-CN" sz="2800" b="1" dirty="0">
              <a:latin typeface="+mn-ea"/>
            </a:endParaRPr>
          </a:p>
          <a:p>
            <a:pPr>
              <a:buNone/>
            </a:pP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应当确定影响医疗器械质量的岗位，规定这些岗位人员所必须具备的专业知识水平（包括学历要求）、工作技能、工作经验。查看培训内容、培训记录和考核记录，是否符合要求。</a:t>
            </a:r>
            <a:endParaRPr lang="zh-CN"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10.4.1  </a:t>
            </a:r>
            <a:r>
              <a:rPr lang="zh-CN" altLang="en-US" b="1" dirty="0">
                <a:latin typeface="+mn-ea"/>
              </a:rPr>
              <a:t>不合格品可以返工的，企业应当编制返工控制文件。返工控制文件应当包括作业指导书、重新检验和重新验证等内容。</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查看返工控制文件，是否对可以返工的不合格品作出规定；抽查返工活动记录，确认是否符合返工控制文件的要求。</a:t>
            </a:r>
            <a:endParaRPr lang="en-US" altLang="zh-CN" dirty="0">
              <a:latin typeface="楷体" panose="02010609060101010101" pitchFamily="49" charset="-122"/>
              <a:ea typeface="楷体" panose="02010609060101010101" pitchFamily="49" charset="-122"/>
            </a:endParaRPr>
          </a:p>
          <a:p>
            <a:pPr>
              <a:buNone/>
            </a:pPr>
            <a:endParaRPr lang="zh-CN" altLang="en-US" b="1" dirty="0">
              <a:latin typeface="+mn-ea"/>
            </a:endParaRPr>
          </a:p>
          <a:p>
            <a:r>
              <a:rPr lang="en-US" altLang="zh-CN" b="1" dirty="0">
                <a:latin typeface="+mn-ea"/>
              </a:rPr>
              <a:t>10.4.2  </a:t>
            </a:r>
            <a:r>
              <a:rPr lang="zh-CN" altLang="en-US" b="1" dirty="0">
                <a:latin typeface="+mn-ea"/>
              </a:rPr>
              <a:t>不能返工的，应当建立相关处置制度。</a:t>
            </a:r>
            <a:endParaRPr lang="en-US" altLang="zh-CN" b="1" dirty="0">
              <a:latin typeface="+mn-ea"/>
            </a:endParaRPr>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688632"/>
          </a:xfrm>
        </p:spPr>
        <p:txBody>
          <a:bodyPr>
            <a:noAutofit/>
          </a:bodyPr>
          <a:lstStyle/>
          <a:p>
            <a:r>
              <a:rPr lang="zh-CN" altLang="en-US" sz="2800" b="1" dirty="0"/>
              <a:t>体系文件是否对于返工作出规定；</a:t>
            </a:r>
            <a:endParaRPr lang="en-US" altLang="zh-CN" sz="2800" b="1" dirty="0"/>
          </a:p>
          <a:p>
            <a:r>
              <a:rPr lang="zh-CN" altLang="en-US" sz="2800" b="1" dirty="0"/>
              <a:t>以文件受控清单目录中查有无因返工所引起的文件修改或制定及重新评价文件并获得批准；</a:t>
            </a:r>
            <a:endParaRPr lang="en-US" altLang="zh-CN" sz="2800" b="1" dirty="0"/>
          </a:p>
          <a:p>
            <a:r>
              <a:rPr lang="zh-CN" altLang="en-US" sz="2800" b="1" dirty="0"/>
              <a:t>检查返工后的重新检验 记录</a:t>
            </a:r>
            <a:endParaRPr lang="en-US" altLang="zh-CN" sz="2800" b="1" dirty="0"/>
          </a:p>
          <a:p>
            <a:r>
              <a:rPr lang="zh-CN" altLang="en-US" sz="2800" b="1" dirty="0"/>
              <a:t>如必需，应重新评估确定返工对产品的不利影响。</a:t>
            </a:r>
            <a:endParaRPr lang="en-US" altLang="zh-CN" sz="2800" b="1" dirty="0"/>
          </a:p>
          <a:p>
            <a:r>
              <a:rPr lang="zh-CN" altLang="en-US" sz="2800" b="1" dirty="0"/>
              <a:t>返工和返修的区别，返修是经修理后仍为不合格产品，但能满足预期用途，医疗器械不允许“返修”</a:t>
            </a:r>
            <a:endParaRPr lang="en-US" altLang="zh-CN" sz="2800" b="1"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6048672" cy="461665"/>
          </a:xfrm>
          <a:prstGeom prst="rect">
            <a:avLst/>
          </a:prstGeom>
          <a:noFill/>
        </p:spPr>
        <p:txBody>
          <a:bodyPr wrap="square" rtlCol="0">
            <a:spAutoFit/>
          </a:bodyPr>
          <a:lstStyle/>
          <a:p>
            <a:r>
              <a:rPr lang="zh-CN" altLang="en-US" sz="2400" b="1" dirty="0"/>
              <a:t>（十一）、不良事件监测、分析和改进</a:t>
            </a:r>
            <a:endParaRPr lang="zh-CN" altLang="en-US" sz="2400" b="1"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11.1.1  </a:t>
            </a:r>
            <a:r>
              <a:rPr lang="zh-CN" altLang="en-US" b="1" dirty="0">
                <a:latin typeface="+mn-ea"/>
              </a:rPr>
              <a:t>应当指定相关部门负责接收、调查、评价和处理顾客投诉，并保持相关记录。</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查看有关职责权限的文件，确定是否对上述活动作出了规定。</a:t>
            </a:r>
            <a:endParaRPr lang="zh-CN" altLang="en-US" dirty="0">
              <a:latin typeface="楷体" panose="02010609060101010101" pitchFamily="49" charset="-122"/>
              <a:ea typeface="楷体" panose="02010609060101010101" pitchFamily="49" charset="-122"/>
            </a:endParaRP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343872"/>
          </a:xfrm>
        </p:spPr>
        <p:txBody>
          <a:bodyPr>
            <a:normAutofit lnSpcReduction="10000"/>
          </a:bodyPr>
          <a:lstStyle/>
          <a:p>
            <a:r>
              <a:rPr lang="zh-CN" altLang="en-US" dirty="0"/>
              <a:t>投诉：顾客、消费者本人对侵犯其合法权益主张的自身权利。投诉人：即为权益被侵害者本人。</a:t>
            </a:r>
            <a:endParaRPr lang="en-US" altLang="zh-CN" dirty="0"/>
          </a:p>
          <a:p>
            <a:r>
              <a:rPr lang="zh-CN" altLang="en-US" dirty="0"/>
              <a:t>投诉人购买、使用医疗器械或者接受服务，与生产者之间发生权益争议后，要求保护其合法权益的行为。</a:t>
            </a:r>
            <a:endParaRPr lang="en-US" altLang="zh-CN" dirty="0"/>
          </a:p>
          <a:p>
            <a:r>
              <a:rPr lang="zh-CN" altLang="en-US" dirty="0"/>
              <a:t>包括对产品质量（或者疑似质量问题）、服务、患者不良反应的问题的投诉。</a:t>
            </a:r>
            <a:endParaRPr lang="en-US" altLang="zh-CN" dirty="0"/>
          </a:p>
          <a:p>
            <a:r>
              <a:rPr lang="zh-CN" altLang="en-US" dirty="0"/>
              <a:t>投诉的手段包括、采取电话、信函、面谈、互联网等形式进行。无论采取哪种措施，企业应记录以下内容：投诉人基本情况，即投诉人的姓名、性别、联系地址、联系电话、邮政编码等。购买产品的时间、品牌、产地、规格、数量、价格等。是受损害的基本情况、发现问题的时间及交涉的经过等。购物凭证、保修卡、约定书复印件等。</a:t>
            </a:r>
            <a:endParaRPr lang="en-US" altLang="zh-CN" dirty="0"/>
          </a:p>
          <a:p>
            <a:endParaRPr lang="zh-CN" altLang="en-US"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 11.2.1</a:t>
            </a:r>
            <a:r>
              <a:rPr lang="zh-CN" altLang="en-US" b="1" dirty="0">
                <a:latin typeface="+mn-ea"/>
              </a:rPr>
              <a:t>  应当按照有关法规要求建立医疗器械不良事件监测制度，开展不良事件监测和再评价工作，保持相关记录。</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企业建立的不良事件的监测制度，是否规定了可疑不良事件管理人员的职责、报告原则、上报程序、上报时限，制定了启动实施医疗器械再评价的程序和文件等，并符合法规要求。查看相关记录，确认是否存在不良事件，并按规定要求实施。</a:t>
            </a:r>
            <a:endParaRPr lang="zh-CN" altLang="en-US" dirty="0">
              <a:latin typeface="楷体" panose="02010609060101010101" pitchFamily="49" charset="-122"/>
              <a:ea typeface="楷体" panose="02010609060101010101" pitchFamily="49" charset="-122"/>
            </a:endParaRPr>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343872"/>
          </a:xfrm>
        </p:spPr>
        <p:txBody>
          <a:bodyPr>
            <a:normAutofit/>
          </a:bodyPr>
          <a:lstStyle/>
          <a:p>
            <a:r>
              <a:rPr lang="zh-CN" altLang="en-US" dirty="0"/>
              <a:t>医疗器械不良事件：</a:t>
            </a:r>
            <a:endParaRPr lang="en-US" altLang="zh-CN" dirty="0"/>
          </a:p>
          <a:p>
            <a:r>
              <a:rPr lang="zh-CN" altLang="en-US" dirty="0"/>
              <a:t>是指获准上市的质量合格的医疗器械在正常使用情况下发生任何与医疗器械预期使用效果无关的有害事件。</a:t>
            </a:r>
            <a:endParaRPr lang="en-US" altLang="zh-CN" dirty="0"/>
          </a:p>
          <a:p>
            <a:r>
              <a:rPr lang="zh-CN" altLang="en-US" dirty="0"/>
              <a:t>医疗器械不良事件的监测是指对可疑不良事件的发现、报告、评价和控制的过程。</a:t>
            </a:r>
            <a:endParaRPr lang="en-US" altLang="zh-CN" dirty="0"/>
          </a:p>
          <a:p>
            <a:r>
              <a:rPr lang="zh-CN" altLang="en-US" dirty="0"/>
              <a:t>医疗器械生产企业应当及时分析其产品的不良事件情况，或者通过各种途径获悉其医疗器械存在安全隐患的，应开展医疗器械再评价。</a:t>
            </a:r>
            <a:endParaRPr lang="en-US" altLang="zh-CN" dirty="0"/>
          </a:p>
          <a:p>
            <a:endParaRPr lang="zh-CN" altLang="en-US"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11.3.1  </a:t>
            </a:r>
            <a:r>
              <a:rPr lang="zh-CN" altLang="en-US" b="1" dirty="0">
                <a:latin typeface="+mn-ea"/>
              </a:rPr>
              <a:t>应当建立数据分析程序，收集分析与产品质量、不良事件、顾客反馈和质量管理体系运行有关的数据，验证产品安全性和有效性，并保持相关记录。</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查看数据分析的实施记录，是否按程序规定进行，是否应用了统计技术并保留了数据分析结果的记录。</a:t>
            </a:r>
            <a:endParaRPr lang="zh-CN" altLang="en-US" dirty="0">
              <a:latin typeface="楷体" panose="02010609060101010101" pitchFamily="49" charset="-122"/>
              <a:ea typeface="楷体" panose="02010609060101010101" pitchFamily="49" charset="-122"/>
            </a:endParaRPr>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343872"/>
          </a:xfrm>
        </p:spPr>
        <p:txBody>
          <a:bodyPr>
            <a:normAutofit fontScale="92500" lnSpcReduction="10000"/>
          </a:bodyPr>
          <a:lstStyle/>
          <a:p>
            <a:r>
              <a:rPr lang="zh-CN" altLang="en-US" dirty="0"/>
              <a:t>数据分析的程序应该包括：</a:t>
            </a:r>
            <a:endParaRPr lang="en-US" altLang="zh-CN" dirty="0"/>
          </a:p>
          <a:p>
            <a:pPr>
              <a:buNone/>
            </a:pPr>
            <a:r>
              <a:rPr lang="en-US" altLang="zh-CN" dirty="0"/>
              <a:t>            </a:t>
            </a:r>
            <a:r>
              <a:rPr lang="zh-CN" altLang="en-US" dirty="0"/>
              <a:t>程序的启动</a:t>
            </a:r>
            <a:endParaRPr lang="en-US" altLang="zh-CN" dirty="0"/>
          </a:p>
          <a:p>
            <a:pPr>
              <a:buNone/>
            </a:pPr>
            <a:r>
              <a:rPr lang="en-US" altLang="zh-CN" dirty="0"/>
              <a:t>            </a:t>
            </a:r>
            <a:r>
              <a:rPr lang="zh-CN" altLang="en-US" dirty="0"/>
              <a:t>数据的来源（输入）</a:t>
            </a:r>
            <a:endParaRPr lang="en-US" altLang="zh-CN" dirty="0"/>
          </a:p>
          <a:p>
            <a:pPr>
              <a:buNone/>
            </a:pPr>
            <a:r>
              <a:rPr lang="en-US" altLang="zh-CN" dirty="0"/>
              <a:t>            </a:t>
            </a:r>
            <a:r>
              <a:rPr lang="zh-CN" altLang="en-US" dirty="0"/>
              <a:t>采用的统计技术</a:t>
            </a:r>
            <a:endParaRPr lang="en-US" altLang="zh-CN" dirty="0"/>
          </a:p>
          <a:p>
            <a:pPr>
              <a:buNone/>
            </a:pPr>
            <a:r>
              <a:rPr lang="en-US" altLang="zh-CN" dirty="0"/>
              <a:t>            </a:t>
            </a:r>
            <a:r>
              <a:rPr lang="zh-CN" altLang="en-US" dirty="0"/>
              <a:t>分析结果的处理（输出）</a:t>
            </a:r>
            <a:endParaRPr lang="en-US" altLang="zh-CN" dirty="0"/>
          </a:p>
          <a:p>
            <a:r>
              <a:rPr lang="zh-CN" altLang="en-US" dirty="0"/>
              <a:t>数据的收集和分析一方面用以证实产品质量的符合性，另一方面也可以发现一下产品质量的趋势。</a:t>
            </a:r>
            <a:endParaRPr lang="en-US" altLang="zh-CN" dirty="0"/>
          </a:p>
          <a:p>
            <a:r>
              <a:rPr lang="zh-CN" altLang="en-US" dirty="0"/>
              <a:t>数据的来源应真实；分析的方法应科学；分析的结果要输出</a:t>
            </a:r>
            <a:endParaRPr lang="en-US" altLang="zh-CN" dirty="0"/>
          </a:p>
          <a:p>
            <a:r>
              <a:rPr lang="zh-CN" altLang="en-US" dirty="0"/>
              <a:t>应考虑：</a:t>
            </a:r>
            <a:endParaRPr lang="en-US" altLang="zh-CN" dirty="0"/>
          </a:p>
          <a:p>
            <a:pPr>
              <a:buNone/>
            </a:pPr>
            <a:r>
              <a:rPr lang="zh-CN" altLang="en-US" dirty="0"/>
              <a:t>            产品生产过程控制趋势分析</a:t>
            </a:r>
            <a:endParaRPr lang="en-US" altLang="zh-CN" dirty="0"/>
          </a:p>
          <a:p>
            <a:pPr>
              <a:buNone/>
            </a:pPr>
            <a:r>
              <a:rPr lang="zh-CN" altLang="en-US" dirty="0"/>
              <a:t>            产品留样分析</a:t>
            </a:r>
            <a:endParaRPr lang="en-US" altLang="zh-CN" dirty="0"/>
          </a:p>
          <a:p>
            <a:pPr>
              <a:buNone/>
            </a:pPr>
            <a:r>
              <a:rPr lang="zh-CN" altLang="en-US" dirty="0"/>
              <a:t>           市场反馈信息汇总分析</a:t>
            </a:r>
            <a:endParaRPr lang="en-US" altLang="zh-CN"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343872"/>
          </a:xfrm>
        </p:spPr>
        <p:txBody>
          <a:bodyPr>
            <a:normAutofit fontScale="25000" lnSpcReduction="20000"/>
          </a:bodyPr>
          <a:lstStyle/>
          <a:p>
            <a:pPr>
              <a:lnSpc>
                <a:spcPct val="110000"/>
              </a:lnSpc>
              <a:buFont typeface="Wingdings 2" panose="05020102010507070707"/>
              <a:buNone/>
            </a:pPr>
            <a:r>
              <a:rPr lang="zh-CN" altLang="en-US" sz="3400" dirty="0"/>
              <a:t>         </a:t>
            </a:r>
            <a:r>
              <a:rPr lang="zh-CN" altLang="en-US" sz="9600" dirty="0">
                <a:latin typeface="+mn-ea"/>
              </a:rPr>
              <a:t>企业应该收集和分析数据以验证质量管理体系的持续适宜性和有效性，并确定是否有一些需要注意的发展趋势或模式。不利的发展趋势应当考虑对其进行改进。数据分析结果应当输入到管理评审和风险管理活动中。</a:t>
            </a:r>
            <a:endParaRPr lang="en-US" altLang="zh-CN" sz="9600" dirty="0">
              <a:latin typeface="+mn-ea"/>
            </a:endParaRPr>
          </a:p>
          <a:p>
            <a:pPr>
              <a:lnSpc>
                <a:spcPct val="110000"/>
              </a:lnSpc>
              <a:buFont typeface="Wingdings 2" panose="05020102010507070707"/>
              <a:buAutoNum type="alphaLcParenR"/>
            </a:pPr>
            <a:r>
              <a:rPr lang="zh-CN" altLang="en-US" sz="9600" dirty="0">
                <a:latin typeface="+mn-ea"/>
              </a:rPr>
              <a:t>数据的来源：每个产品的生产中会有很多测量的数据。</a:t>
            </a:r>
            <a:endParaRPr lang="en-US" altLang="zh-CN" sz="9600" dirty="0">
              <a:latin typeface="+mn-ea"/>
            </a:endParaRPr>
          </a:p>
          <a:p>
            <a:pPr>
              <a:lnSpc>
                <a:spcPct val="110000"/>
              </a:lnSpc>
              <a:buFont typeface="Wingdings 2" panose="05020102010507070707"/>
              <a:buAutoNum type="alphaLcParenR"/>
            </a:pPr>
            <a:r>
              <a:rPr lang="zh-CN" altLang="en-US" sz="9600" dirty="0">
                <a:latin typeface="+mn-ea"/>
              </a:rPr>
              <a:t>统计和分析：根据不同类型、来源的数据采取不同的分析统计方法，可以用图表方法（因果图、排列图、散布图等等）；统计控制表；回归分析；检验和测试的统计方法等等。</a:t>
            </a:r>
            <a:endParaRPr lang="en-US" altLang="zh-CN" sz="9600" dirty="0">
              <a:latin typeface="+mn-ea"/>
            </a:endParaRPr>
          </a:p>
          <a:p>
            <a:pPr>
              <a:lnSpc>
                <a:spcPct val="110000"/>
              </a:lnSpc>
              <a:buFont typeface="Wingdings 2" panose="05020102010507070707"/>
              <a:buAutoNum type="alphaLcParenR"/>
            </a:pPr>
            <a:r>
              <a:rPr lang="zh-CN" altLang="en-US" sz="9600" dirty="0">
                <a:latin typeface="+mn-ea"/>
              </a:rPr>
              <a:t>分析后的输出：分析后的结果或输出成为下列活动的输入：设备的改进、工艺的改进、材料的重新选择、技能的培训、程序的修改等等，或许就是“纠正措施”和“预防措施”的输入，要注意接口。</a:t>
            </a:r>
            <a:endParaRPr lang="en-US" altLang="zh-CN" sz="9600" dirty="0">
              <a:latin typeface="+mn-ea"/>
            </a:endParaRPr>
          </a:p>
          <a:p>
            <a:pPr>
              <a:buNone/>
            </a:pPr>
            <a:endParaRPr lang="en-US" altLang="zh-CN" dirty="0"/>
          </a:p>
          <a:p>
            <a:pPr>
              <a:buNone/>
            </a:pPr>
            <a:endParaRPr lang="en-US" altLang="zh-CN" dirty="0"/>
          </a:p>
          <a:p>
            <a:pPr>
              <a:buNone/>
            </a:pPr>
            <a:endParaRPr lang="en-US" altLang="zh-CN" dirty="0"/>
          </a:p>
          <a:p>
            <a:pPr>
              <a:buNone/>
            </a:pPr>
            <a:endParaRPr lang="en-US" altLang="zh-CN" dirty="0"/>
          </a:p>
          <a:p>
            <a:pPr>
              <a:buNone/>
            </a:pPr>
            <a:endParaRPr lang="en-US" altLang="zh-CN" dirty="0"/>
          </a:p>
          <a:p>
            <a:pPr>
              <a:buNone/>
            </a:pPr>
            <a:endParaRPr lang="en-US" altLang="zh-CN" dirty="0"/>
          </a:p>
          <a:p>
            <a:pPr>
              <a:buNone/>
            </a:pPr>
            <a:endParaRPr lang="en-US" altLang="zh-CN" dirty="0"/>
          </a:p>
          <a:p>
            <a:pPr>
              <a:buNone/>
            </a:pPr>
            <a:r>
              <a:rPr lang="en-US" altLang="zh-CN" dirty="0"/>
              <a:t>            </a:t>
            </a:r>
            <a:endParaRPr lang="en-US" altLang="zh-C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19256" cy="4896544"/>
          </a:xfrm>
        </p:spPr>
        <p:txBody>
          <a:bodyPr>
            <a:normAutofit lnSpcReduction="10000"/>
          </a:bodyPr>
          <a:lstStyle/>
          <a:p>
            <a:pPr>
              <a:buFont typeface="Wingdings" panose="05000000000000000000" pitchFamily="2" charset="2"/>
              <a:buChar char="n"/>
            </a:pPr>
            <a:r>
              <a:rPr lang="zh-CN" altLang="en-US" sz="2800" b="1" dirty="0">
                <a:latin typeface="+mn-ea"/>
              </a:rPr>
              <a:t>对于培训的特殊要求（植入附录）</a:t>
            </a:r>
            <a:endParaRPr lang="en-US" altLang="zh-CN" sz="2800" b="1" dirty="0">
              <a:latin typeface="+mn-ea"/>
            </a:endParaRPr>
          </a:p>
          <a:p>
            <a:pPr>
              <a:buFont typeface="Wingdings" panose="05000000000000000000" pitchFamily="2" charset="2"/>
              <a:buChar char="Ø"/>
            </a:pPr>
            <a:r>
              <a:rPr lang="en-US" altLang="zh-CN" sz="2800" dirty="0">
                <a:latin typeface="+mn-ea"/>
              </a:rPr>
              <a:t>1.7.1 </a:t>
            </a:r>
            <a:r>
              <a:rPr lang="zh-CN" altLang="zh-CN" sz="2800" dirty="0"/>
              <a:t>植入性的动物源医疗器械和同种异体医疗器械的生产、技术和质量管理人员应当具有相应的生物学、生物化学、微生物学、医学、免疫学等专业知识，并具有相应的实践经验，以确保具备在生产、质量管理中履行职责的能力。</a:t>
            </a:r>
            <a:endParaRPr lang="en-US" altLang="zh-CN" sz="2800" dirty="0"/>
          </a:p>
          <a:p>
            <a:pPr>
              <a:buNone/>
            </a:pPr>
            <a:endParaRPr lang="en-US" altLang="zh-CN" sz="2800" dirty="0">
              <a:latin typeface="+mn-ea"/>
            </a:endParaRPr>
          </a:p>
          <a:p>
            <a:pPr>
              <a:buFont typeface="Wingdings" panose="05000000000000000000" pitchFamily="2" charset="2"/>
              <a:buChar char="Ø"/>
            </a:pPr>
            <a:r>
              <a:rPr lang="en-US" altLang="zh-CN" sz="2800" dirty="0">
                <a:latin typeface="+mn-ea"/>
              </a:rPr>
              <a:t>1.9.1 </a:t>
            </a:r>
            <a:r>
              <a:rPr lang="zh-CN" altLang="zh-CN" sz="2800" dirty="0"/>
              <a:t>从事植入性的动物源医疗器械和同种异体医疗器械生产的全体人员，包括清洁、维修等人员均应当根据其产品和所从事的生产操作进行专业和安全防护培训。</a:t>
            </a:r>
            <a:endParaRPr lang="en-US" altLang="zh-CN" sz="2800"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11.4.1  </a:t>
            </a:r>
            <a:r>
              <a:rPr lang="zh-CN" altLang="en-US" b="1" dirty="0">
                <a:latin typeface="+mn-ea"/>
              </a:rPr>
              <a:t>应当建立纠正措施程序，确定产生问题的原因，采取有效措施，防止相关问题再次发生。</a:t>
            </a:r>
            <a:endParaRPr lang="zh-CN" altLang="en-US" b="1" dirty="0">
              <a:latin typeface="+mn-ea"/>
            </a:endParaRPr>
          </a:p>
          <a:p>
            <a:endParaRPr lang="en-US" altLang="zh-CN"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纠正措施是为了防止已经发生的不合格再次发生而采取的措施。程序至少应该明确：</a:t>
            </a:r>
            <a:endParaRPr lang="en-US" altLang="zh-CN"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由谁或哪个部门负责所采取措施</a:t>
            </a:r>
            <a:endParaRPr lang="en-US" altLang="zh-CN"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何时以及如何采取措施</a:t>
            </a:r>
            <a:endParaRPr lang="en-US" altLang="zh-CN"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如何验证纠正措施的有效性</a:t>
            </a:r>
            <a:endParaRPr lang="en-US" altLang="zh-CN" dirty="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与其他过程的接口等</a:t>
            </a:r>
            <a:endParaRPr lang="en-US"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343872"/>
          </a:xfrm>
        </p:spPr>
        <p:txBody>
          <a:bodyPr>
            <a:normAutofit fontScale="25000" lnSpcReduction="20000"/>
          </a:bodyPr>
          <a:lstStyle/>
          <a:p>
            <a:pPr>
              <a:lnSpc>
                <a:spcPct val="110000"/>
              </a:lnSpc>
              <a:buFont typeface="Wingdings 2" panose="05020102010507070707"/>
              <a:buNone/>
            </a:pPr>
            <a:r>
              <a:rPr lang="zh-CN" altLang="en-US" sz="9600" dirty="0">
                <a:latin typeface="+mn-ea"/>
              </a:rPr>
              <a:t>检查要点</a:t>
            </a:r>
            <a:endParaRPr lang="en-US" altLang="zh-CN" sz="9600" dirty="0">
              <a:latin typeface="+mn-ea"/>
            </a:endParaRPr>
          </a:p>
          <a:p>
            <a:pPr>
              <a:lnSpc>
                <a:spcPct val="110000"/>
              </a:lnSpc>
              <a:buFont typeface="Wingdings 2" panose="05020102010507070707"/>
              <a:buNone/>
            </a:pPr>
            <a:r>
              <a:rPr lang="zh-CN" altLang="en-US" sz="9600" dirty="0">
                <a:latin typeface="+mn-ea"/>
              </a:rPr>
              <a:t>是否建立纠正措施程序并形成文件。文件是否规定了：</a:t>
            </a:r>
            <a:endParaRPr lang="en-US" altLang="zh-CN" sz="9600" dirty="0">
              <a:latin typeface="+mn-ea"/>
            </a:endParaRPr>
          </a:p>
          <a:p>
            <a:pPr>
              <a:lnSpc>
                <a:spcPct val="110000"/>
              </a:lnSpc>
              <a:buFont typeface="Wingdings 2" panose="05020102010507070707"/>
              <a:buNone/>
            </a:pPr>
            <a:r>
              <a:rPr lang="en-US" altLang="zh-CN" sz="9600" dirty="0">
                <a:latin typeface="+mn-ea"/>
              </a:rPr>
              <a:t>-</a:t>
            </a:r>
            <a:r>
              <a:rPr lang="zh-CN" altLang="en-US" sz="9600" dirty="0">
                <a:latin typeface="+mn-ea"/>
              </a:rPr>
              <a:t>评审不合格条件</a:t>
            </a:r>
            <a:endParaRPr lang="en-US" altLang="zh-CN" sz="9600" dirty="0">
              <a:latin typeface="+mn-ea"/>
            </a:endParaRPr>
          </a:p>
          <a:p>
            <a:pPr>
              <a:lnSpc>
                <a:spcPct val="110000"/>
              </a:lnSpc>
              <a:buNone/>
            </a:pPr>
            <a:r>
              <a:rPr lang="en-US" altLang="zh-CN" sz="9600" dirty="0">
                <a:latin typeface="+mn-ea"/>
              </a:rPr>
              <a:t>-</a:t>
            </a:r>
            <a:r>
              <a:rPr lang="zh-CN" altLang="en-US" sz="9600" dirty="0">
                <a:latin typeface="+mn-ea"/>
              </a:rPr>
              <a:t>确定不合格的原因</a:t>
            </a:r>
            <a:endParaRPr lang="en-US" altLang="zh-CN" sz="9600" dirty="0">
              <a:latin typeface="+mn-ea"/>
            </a:endParaRPr>
          </a:p>
          <a:p>
            <a:pPr>
              <a:lnSpc>
                <a:spcPct val="110000"/>
              </a:lnSpc>
              <a:buNone/>
            </a:pPr>
            <a:r>
              <a:rPr lang="en-US" altLang="zh-CN" sz="9600" dirty="0">
                <a:latin typeface="+mn-ea"/>
              </a:rPr>
              <a:t>-</a:t>
            </a:r>
            <a:r>
              <a:rPr lang="zh-CN" altLang="en-US" sz="9600" dirty="0">
                <a:latin typeface="+mn-ea"/>
              </a:rPr>
              <a:t>评价确保不合格不再发生的措施的需求</a:t>
            </a:r>
            <a:endParaRPr lang="en-US" altLang="zh-CN" sz="9600" dirty="0">
              <a:latin typeface="+mn-ea"/>
            </a:endParaRPr>
          </a:p>
          <a:p>
            <a:pPr>
              <a:lnSpc>
                <a:spcPct val="110000"/>
              </a:lnSpc>
              <a:buNone/>
            </a:pPr>
            <a:r>
              <a:rPr lang="en-US" altLang="zh-CN" sz="9600" dirty="0">
                <a:latin typeface="+mn-ea"/>
              </a:rPr>
              <a:t>-</a:t>
            </a:r>
            <a:r>
              <a:rPr lang="zh-CN" altLang="en-US" sz="9600" dirty="0">
                <a:latin typeface="+mn-ea"/>
              </a:rPr>
              <a:t>确定和实施所需的措施，包括更新文件（适当时）</a:t>
            </a:r>
            <a:endParaRPr lang="en-US" altLang="zh-CN" sz="9600" dirty="0">
              <a:latin typeface="+mn-ea"/>
            </a:endParaRPr>
          </a:p>
          <a:p>
            <a:pPr>
              <a:lnSpc>
                <a:spcPct val="110000"/>
              </a:lnSpc>
              <a:buNone/>
            </a:pPr>
            <a:r>
              <a:rPr lang="en-US" altLang="zh-CN" sz="9600" dirty="0">
                <a:latin typeface="+mn-ea"/>
              </a:rPr>
              <a:t>-</a:t>
            </a:r>
            <a:r>
              <a:rPr lang="zh-CN" altLang="en-US" sz="9600" dirty="0">
                <a:latin typeface="+mn-ea"/>
              </a:rPr>
              <a:t>保持采取措施的记录</a:t>
            </a:r>
            <a:endParaRPr lang="en-US" altLang="zh-CN" sz="9600" dirty="0">
              <a:latin typeface="+mn-ea"/>
            </a:endParaRPr>
          </a:p>
          <a:p>
            <a:pPr>
              <a:lnSpc>
                <a:spcPct val="110000"/>
              </a:lnSpc>
              <a:buNone/>
            </a:pPr>
            <a:r>
              <a:rPr lang="en-US" altLang="zh-CN" sz="9600" dirty="0">
                <a:latin typeface="+mn-ea"/>
              </a:rPr>
              <a:t>-</a:t>
            </a:r>
            <a:r>
              <a:rPr lang="zh-CN" altLang="en-US" sz="9600" dirty="0">
                <a:latin typeface="+mn-ea"/>
              </a:rPr>
              <a:t>评审所采取措施的有效性</a:t>
            </a:r>
            <a:endParaRPr lang="en-US" altLang="zh-CN" sz="9600" dirty="0">
              <a:latin typeface="+mn-ea"/>
            </a:endParaRPr>
          </a:p>
          <a:p>
            <a:pPr>
              <a:lnSpc>
                <a:spcPct val="110000"/>
              </a:lnSpc>
              <a:buNone/>
            </a:pPr>
            <a:r>
              <a:rPr lang="zh-CN" altLang="en-US" sz="9600" dirty="0">
                <a:latin typeface="+mn-ea"/>
              </a:rPr>
              <a:t>依据上述内容审核文件与记录。</a:t>
            </a:r>
            <a:endParaRPr lang="en-US" altLang="zh-CN"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11.4.2  </a:t>
            </a:r>
            <a:r>
              <a:rPr lang="zh-CN" altLang="en-US" b="1" dirty="0">
                <a:latin typeface="+mn-ea"/>
              </a:rPr>
              <a:t>应当建立预防措施程序，确定潜在问题的原因，采取有效措施，防止问题发生。</a:t>
            </a:r>
            <a:endParaRPr lang="en-US" altLang="zh-CN" b="1" dirty="0">
              <a:latin typeface="+mn-ea"/>
            </a:endParaRPr>
          </a:p>
          <a:p>
            <a:endParaRPr lang="en-US" altLang="zh-CN" b="1" dirty="0">
              <a:latin typeface="+mn-ea"/>
            </a:endParaRPr>
          </a:p>
          <a:p>
            <a:r>
              <a:rPr lang="en-US" altLang="zh-CN" b="1" dirty="0">
                <a:latin typeface="+mn-ea"/>
              </a:rPr>
              <a:t>* 11.5.1  </a:t>
            </a:r>
            <a:r>
              <a:rPr lang="zh-CN" altLang="zh-CN" b="1" dirty="0">
                <a:latin typeface="+mn-ea"/>
              </a:rPr>
              <a:t>对存在安全隐患的医疗器械，应当按照有关法规要求采取召回等措施，并按规定向有关部门报告。</a:t>
            </a:r>
            <a:endParaRPr lang="zh-CN" altLang="en-US" b="1" dirty="0">
              <a:latin typeface="+mn-ea"/>
            </a:endParaRPr>
          </a:p>
          <a:p>
            <a:endParaRPr lang="en-US"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11.6.1  </a:t>
            </a:r>
            <a:r>
              <a:rPr lang="zh-CN" altLang="en-US" b="1" dirty="0">
                <a:latin typeface="+mn-ea"/>
              </a:rPr>
              <a:t>应当建立产品信息告知程序，及时将产品变动、使用等补充信息通知使用单位、相关企业或消费者。</a:t>
            </a:r>
            <a:endParaRPr lang="en-US" altLang="zh-CN" b="1" dirty="0">
              <a:latin typeface="+mn-ea"/>
            </a:endParaRPr>
          </a:p>
          <a:p>
            <a:endParaRPr lang="en-US" altLang="zh-CN" b="1" dirty="0">
              <a:latin typeface="+mn-ea"/>
            </a:endParaRPr>
          </a:p>
          <a:p>
            <a:pPr>
              <a:buNone/>
            </a:pPr>
            <a:endParaRPr lang="en-US"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11.7.1  </a:t>
            </a:r>
            <a:r>
              <a:rPr lang="zh-CN" altLang="en-US" b="1" dirty="0">
                <a:latin typeface="+mn-ea"/>
              </a:rPr>
              <a:t>应当建立质量管理体系内部审核程序，规定审核的准则、范围、频次、参加人员、方法、记录要求、纠正预防措施有效性的评定等内容，以确保质量管理体系符合本规范的要求。</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查看内部审核程序是否包括了上述内容。查看内审资料，实施内审的人员是否经过培训，内审的记录是否符合要求，针对内审发现的问题是否采取了纠正措施，是否有效。</a:t>
            </a:r>
            <a:endParaRPr lang="en-US" altLang="zh-CN" dirty="0">
              <a:latin typeface="楷体" panose="02010609060101010101" pitchFamily="49" charset="-122"/>
              <a:ea typeface="楷体" panose="02010609060101010101" pitchFamily="49" charset="-122"/>
            </a:endParaRPr>
          </a:p>
          <a:p>
            <a:endParaRPr lang="en-US" altLang="zh-CN" b="1" dirty="0">
              <a:latin typeface="+mn-ea"/>
            </a:endParaRPr>
          </a:p>
          <a:p>
            <a:pPr>
              <a:buNone/>
            </a:pPr>
            <a:endParaRPr lang="en-US"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 11.8.1</a:t>
            </a:r>
            <a:r>
              <a:rPr lang="zh-CN" altLang="en-US" b="1" dirty="0">
                <a:latin typeface="+mn-ea"/>
              </a:rPr>
              <a:t>应当定期开展管理评审，对质量管理体系进行评价和审核，以确保其持续的适宜性、充分性和有效性。</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管理评审文件和记录，应包括管理评审计划、管理评审报告以及相关改进措施，管理评审报告中是否包括了对法规符合性的评价。是否在规定时间内进行了管理评审，是否提出了改进措施并落实具体职责和要求，是否按计划实施。</a:t>
            </a:r>
            <a:endParaRPr lang="zh-CN" altLang="en-US" dirty="0">
              <a:latin typeface="楷体" panose="02010609060101010101" pitchFamily="49" charset="-122"/>
              <a:ea typeface="楷体" panose="02010609060101010101" pitchFamily="49" charset="-122"/>
            </a:endParaRPr>
          </a:p>
          <a:p>
            <a:pPr>
              <a:buNone/>
            </a:pPr>
            <a:endParaRPr lang="en-US" altLang="zh-CN" b="1" dirty="0">
              <a:latin typeface="+mn-ea"/>
            </a:endParaRPr>
          </a:p>
          <a:p>
            <a:pPr>
              <a:buNone/>
            </a:pPr>
            <a:endParaRPr lang="en-US"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11.9.1  </a:t>
            </a:r>
            <a:r>
              <a:rPr lang="zh-CN" altLang="zh-CN" b="1" dirty="0">
                <a:latin typeface="+mn-ea"/>
              </a:rPr>
              <a:t>应当制定对取出的植入性医疗器械进行分析研究的规定并形成文件。在获得取出的植入性医疗器械后，企业应当对其分析研究，了解植入产品有效性和安全性方面的信息，以用于提高产品质量和改进产品安全性。</a:t>
            </a:r>
            <a:endParaRPr lang="zh-CN" altLang="zh-CN" b="1" dirty="0">
              <a:latin typeface="+mn-ea"/>
            </a:endParaRPr>
          </a:p>
          <a:p>
            <a:r>
              <a:rPr lang="zh-CN" altLang="zh-CN" dirty="0">
                <a:latin typeface="楷体" panose="02010609060101010101" pitchFamily="49" charset="-122"/>
                <a:ea typeface="楷体" panose="02010609060101010101" pitchFamily="49" charset="-122"/>
              </a:rPr>
              <a:t>查看相关文件，是否对取出的植入性医疗器械进行分析研究作出规定。在获得取出的植入性医疗器械时，是否对其分析研究，了解植入产品有效性和安全性方面的信息，用于提高产品质量和改进产品的安全性。 （注：外科植入物的取出和分析可参见</a:t>
            </a:r>
            <a:r>
              <a:rPr lang="en-US" altLang="zh-CN" dirty="0">
                <a:latin typeface="楷体" panose="02010609060101010101" pitchFamily="49" charset="-122"/>
                <a:ea typeface="楷体" panose="02010609060101010101" pitchFamily="49" charset="-122"/>
              </a:rPr>
              <a:t>ISO 12891</a:t>
            </a:r>
            <a:r>
              <a:rPr lang="zh-CN" altLang="zh-CN" dirty="0">
                <a:latin typeface="楷体" panose="02010609060101010101" pitchFamily="49" charset="-122"/>
                <a:ea typeface="楷体" panose="02010609060101010101" pitchFamily="49" charset="-122"/>
              </a:rPr>
              <a:t>《外科植入物的取出和分析》）</a:t>
            </a:r>
            <a:endParaRPr lang="en-US" altLang="zh-CN" dirty="0">
              <a:latin typeface="楷体" panose="02010609060101010101" pitchFamily="49" charset="-122"/>
              <a:ea typeface="楷体" panose="02010609060101010101" pitchFamily="49" charset="-122"/>
            </a:endParaRPr>
          </a:p>
          <a:p>
            <a:pPr>
              <a:buNone/>
            </a:pPr>
            <a:endParaRPr lang="en-US"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003232" cy="5199856"/>
          </a:xfrm>
        </p:spPr>
        <p:txBody>
          <a:bodyPr>
            <a:normAutofit/>
          </a:bodyPr>
          <a:lstStyle/>
          <a:p>
            <a:r>
              <a:rPr lang="en-US" altLang="zh-CN" b="1" dirty="0">
                <a:latin typeface="+mn-ea"/>
              </a:rPr>
              <a:t>* 11.10.1  </a:t>
            </a:r>
            <a:r>
              <a:rPr lang="zh-CN" altLang="en-US" b="1" dirty="0">
                <a:latin typeface="+mn-ea"/>
              </a:rPr>
              <a:t>应当建立与其生产产品相适应的医疗器械不良事件信息收集方法，及时收集医疗器械不良事件。</a:t>
            </a:r>
            <a:endParaRPr lang="zh-CN" altLang="en-US" b="1" dirty="0">
              <a:latin typeface="+mn-ea"/>
            </a:endParaRPr>
          </a:p>
          <a:p>
            <a:r>
              <a:rPr lang="zh-CN" altLang="en-US" dirty="0">
                <a:latin typeface="楷体" panose="02010609060101010101" pitchFamily="49" charset="-122"/>
                <a:ea typeface="楷体" panose="02010609060101010101" pitchFamily="49" charset="-122"/>
              </a:rPr>
              <a:t>查看相关文件，是否建立了与其生产产品相适应的医疗器械不良事件信息收集方法和渠道，并及时收集医疗器械不良事件。</a:t>
            </a:r>
            <a:endParaRPr lang="zh-CN" altLang="zh-CN" dirty="0">
              <a:latin typeface="楷体" panose="02010609060101010101" pitchFamily="49" charset="-122"/>
              <a:ea typeface="楷体" panose="02010609060101010101" pitchFamily="49" charset="-122"/>
            </a:endParaRPr>
          </a:p>
          <a:p>
            <a:pPr>
              <a:buNone/>
            </a:pPr>
            <a:endParaRPr lang="en-US" altLang="zh-CN" dirty="0">
              <a:latin typeface="楷体" panose="02010609060101010101" pitchFamily="49" charset="-122"/>
              <a:ea typeface="楷体" panose="02010609060101010101" pitchFamily="49" charset="-122"/>
            </a:endParaRP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924944"/>
            <a:ext cx="3744416" cy="369332"/>
          </a:xfrm>
          <a:prstGeom prst="rect">
            <a:avLst/>
          </a:prstGeom>
          <a:noFill/>
        </p:spPr>
        <p:txBody>
          <a:bodyPr wrap="square" rtlCol="0">
            <a:spAutoFit/>
          </a:bodyPr>
          <a:lstStyle/>
          <a:p>
            <a:pPr algn="ctr"/>
            <a:r>
              <a:rPr lang="zh-CN" altLang="en-US" dirty="0">
                <a:hlinkClick r:id="rId1" action="ppaction://hlinkfile"/>
              </a:rPr>
              <a:t>现场考核中实际发生不合格项案例</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dirty="0"/>
              <a:t>人员培训目标</a:t>
            </a:r>
            <a:endParaRPr lang="zh-CN" altLang="en-US" sz="4000" dirty="0"/>
          </a:p>
        </p:txBody>
      </p:sp>
      <p:sp>
        <p:nvSpPr>
          <p:cNvPr id="8" name="椭圆 7"/>
          <p:cNvSpPr/>
          <p:nvPr/>
        </p:nvSpPr>
        <p:spPr>
          <a:xfrm>
            <a:off x="3361816" y="4509120"/>
            <a:ext cx="2160240" cy="1440160"/>
          </a:xfrm>
          <a:prstGeom prst="ellipse">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rPr>
              <a:t>满足质量工作要求</a:t>
            </a:r>
            <a:endParaRPr lang="zh-CN" altLang="en-US" sz="2400" b="1" dirty="0">
              <a:solidFill>
                <a:schemeClr val="tx1"/>
              </a:solidFill>
            </a:endParaRPr>
          </a:p>
        </p:txBody>
      </p:sp>
      <p:sp>
        <p:nvSpPr>
          <p:cNvPr id="9" name="下箭头 8"/>
          <p:cNvSpPr/>
          <p:nvPr/>
        </p:nvSpPr>
        <p:spPr>
          <a:xfrm>
            <a:off x="4139952" y="3183386"/>
            <a:ext cx="576064" cy="1368152"/>
          </a:xfrm>
          <a:prstGeom prst="downArrow">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10" name="下箭头 9"/>
          <p:cNvSpPr/>
          <p:nvPr/>
        </p:nvSpPr>
        <p:spPr>
          <a:xfrm rot="3600000">
            <a:off x="5218434" y="3562422"/>
            <a:ext cx="648072" cy="1368152"/>
          </a:xfrm>
          <a:prstGeom prst="downArrow">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6" name="圆角矩形 5"/>
          <p:cNvSpPr/>
          <p:nvPr/>
        </p:nvSpPr>
        <p:spPr>
          <a:xfrm>
            <a:off x="6058512" y="3284984"/>
            <a:ext cx="1728192" cy="1008112"/>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rPr>
              <a:t>风险意识</a:t>
            </a:r>
            <a:endParaRPr lang="zh-CN" altLang="en-US" sz="2400" b="1" dirty="0">
              <a:solidFill>
                <a:schemeClr val="tx1"/>
              </a:solidFill>
            </a:endParaRPr>
          </a:p>
        </p:txBody>
      </p:sp>
      <p:sp>
        <p:nvSpPr>
          <p:cNvPr id="11" name="下箭头 10"/>
          <p:cNvSpPr/>
          <p:nvPr/>
        </p:nvSpPr>
        <p:spPr>
          <a:xfrm rot="-3000000">
            <a:off x="2748035" y="3648891"/>
            <a:ext cx="648072" cy="1368152"/>
          </a:xfrm>
          <a:prstGeom prst="downArrow">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7" name="圆角矩形 6"/>
          <p:cNvSpPr/>
          <p:nvPr/>
        </p:nvSpPr>
        <p:spPr>
          <a:xfrm>
            <a:off x="899592" y="3284984"/>
            <a:ext cx="1728192" cy="1008112"/>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rPr>
              <a:t>能   力</a:t>
            </a:r>
            <a:endParaRPr lang="zh-CN" altLang="en-US" sz="2400" b="1" dirty="0">
              <a:solidFill>
                <a:schemeClr val="tx1"/>
              </a:solidFill>
            </a:endParaRPr>
          </a:p>
        </p:txBody>
      </p:sp>
      <p:sp>
        <p:nvSpPr>
          <p:cNvPr id="4" name="圆角矩形 3"/>
          <p:cNvSpPr/>
          <p:nvPr/>
        </p:nvSpPr>
        <p:spPr>
          <a:xfrm>
            <a:off x="3563888" y="2276872"/>
            <a:ext cx="1728192" cy="1008112"/>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rPr>
              <a:t>质量意识</a:t>
            </a:r>
            <a:endParaRPr lang="zh-CN" altLang="en-US" sz="2400" b="1"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92696"/>
            <a:ext cx="8229600" cy="5631904"/>
          </a:xfrm>
        </p:spPr>
        <p:txBody>
          <a:bodyPr/>
          <a:lstStyle/>
          <a:p>
            <a:r>
              <a:rPr lang="en-US" altLang="zh-CN" sz="2800" b="1" dirty="0">
                <a:latin typeface="+mn-ea"/>
              </a:rPr>
              <a:t>1.11.1 </a:t>
            </a:r>
            <a:r>
              <a:rPr lang="zh-CN" altLang="zh-CN" sz="2800" b="1" dirty="0">
                <a:latin typeface="+mn-ea"/>
              </a:rPr>
              <a:t>应当制定人员健康要求，建立人员健康档案。</a:t>
            </a:r>
            <a:endParaRPr lang="en-US" altLang="zh-CN" sz="2800" b="1" dirty="0">
              <a:latin typeface="+mn-ea"/>
            </a:endParaRPr>
          </a:p>
          <a:p>
            <a:r>
              <a:rPr lang="zh-CN" altLang="zh-CN" sz="2800" dirty="0">
                <a:latin typeface="楷体" panose="02010609060101010101" pitchFamily="49" charset="-122"/>
                <a:ea typeface="楷体" panose="02010609060101010101" pitchFamily="49" charset="-122"/>
              </a:rPr>
              <a:t>查看人员健康要求的文件</a:t>
            </a:r>
            <a:r>
              <a:rPr lang="en-US" altLang="zh-CN" sz="2800" dirty="0">
                <a:latin typeface="楷体" panose="02010609060101010101" pitchFamily="49" charset="-122"/>
                <a:ea typeface="楷体" panose="02010609060101010101" pitchFamily="49" charset="-122"/>
              </a:rPr>
              <a:t>,</a:t>
            </a:r>
            <a:r>
              <a:rPr lang="zh-CN" altLang="zh-CN" sz="2800" dirty="0">
                <a:latin typeface="楷体" panose="02010609060101010101" pitchFamily="49" charset="-122"/>
                <a:ea typeface="楷体" panose="02010609060101010101" pitchFamily="49" charset="-122"/>
              </a:rPr>
              <a:t>是否对人员健康的要求作出规定，并建立人员健康档案。</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87884" y="985292"/>
            <a:ext cx="7776864" cy="6032421"/>
          </a:xfrm>
          <a:prstGeom prst="rect">
            <a:avLst/>
          </a:prstGeom>
          <a:noFill/>
        </p:spPr>
        <p:txBody>
          <a:bodyPr wrap="square" rtlCol="0">
            <a:spAutoFit/>
          </a:bodyPr>
          <a:lstStyle/>
          <a:p>
            <a:pPr>
              <a:lnSpc>
                <a:spcPts val="3600"/>
              </a:lnSpc>
            </a:pPr>
            <a:r>
              <a:rPr lang="en-US" altLang="zh-CN" sz="2600" dirty="0">
                <a:latin typeface="+mn-ea"/>
              </a:rPr>
              <a:t>2014</a:t>
            </a:r>
            <a:r>
              <a:rPr lang="zh-CN" altLang="en-US" sz="2600" dirty="0">
                <a:latin typeface="+mn-ea"/>
              </a:rPr>
              <a:t>年</a:t>
            </a:r>
            <a:r>
              <a:rPr lang="en-US" altLang="zh-CN" sz="2600" dirty="0">
                <a:latin typeface="+mn-ea"/>
              </a:rPr>
              <a:t>12</a:t>
            </a:r>
            <a:r>
              <a:rPr lang="zh-CN" altLang="en-US" sz="2600" dirty="0">
                <a:latin typeface="+mn-ea"/>
              </a:rPr>
              <a:t>月</a:t>
            </a:r>
            <a:r>
              <a:rPr lang="en-US" altLang="zh-CN" sz="2600" dirty="0">
                <a:latin typeface="+mn-ea"/>
              </a:rPr>
              <a:t>29</a:t>
            </a:r>
            <a:r>
              <a:rPr lang="zh-CN" altLang="en-US" sz="2600" dirty="0">
                <a:latin typeface="+mn-ea"/>
              </a:rPr>
              <a:t>日总局发布</a:t>
            </a:r>
            <a:r>
              <a:rPr lang="en-US" altLang="zh-CN" sz="2600" dirty="0">
                <a:latin typeface="+mn-ea"/>
              </a:rPr>
              <a:t>《</a:t>
            </a:r>
            <a:r>
              <a:rPr lang="zh-CN" altLang="en-US" sz="2600" dirty="0">
                <a:latin typeface="+mn-ea"/>
              </a:rPr>
              <a:t>关于发布医疗器械生产质量管理规范的公告</a:t>
            </a:r>
            <a:r>
              <a:rPr lang="en-US" altLang="zh-CN" sz="2600" dirty="0">
                <a:latin typeface="+mn-ea"/>
              </a:rPr>
              <a:t>》</a:t>
            </a:r>
            <a:endParaRPr lang="en-US" altLang="zh-CN" sz="2600" dirty="0">
              <a:latin typeface="+mn-ea"/>
            </a:endParaRPr>
          </a:p>
          <a:p>
            <a:pPr>
              <a:lnSpc>
                <a:spcPts val="3600"/>
              </a:lnSpc>
            </a:pPr>
            <a:endParaRPr lang="en-US" altLang="zh-CN" sz="2600" dirty="0">
              <a:latin typeface="+mn-ea"/>
            </a:endParaRPr>
          </a:p>
          <a:p>
            <a:pPr>
              <a:lnSpc>
                <a:spcPts val="3600"/>
              </a:lnSpc>
            </a:pPr>
            <a:r>
              <a:rPr lang="en-US" altLang="zh-CN" sz="2600" dirty="0">
                <a:latin typeface="+mn-ea"/>
              </a:rPr>
              <a:t>2015</a:t>
            </a:r>
            <a:r>
              <a:rPr lang="zh-CN" altLang="en-US" sz="2600" dirty="0">
                <a:latin typeface="+mn-ea"/>
              </a:rPr>
              <a:t>年</a:t>
            </a:r>
            <a:r>
              <a:rPr lang="en-US" altLang="zh-CN" sz="2600" dirty="0">
                <a:latin typeface="+mn-ea"/>
              </a:rPr>
              <a:t>7</a:t>
            </a:r>
            <a:r>
              <a:rPr lang="zh-CN" altLang="en-US" sz="2600" dirty="0">
                <a:latin typeface="+mn-ea"/>
              </a:rPr>
              <a:t>月</a:t>
            </a:r>
            <a:r>
              <a:rPr lang="en-US" altLang="zh-CN" sz="2600" dirty="0">
                <a:latin typeface="+mn-ea"/>
              </a:rPr>
              <a:t>10</a:t>
            </a:r>
            <a:r>
              <a:rPr lang="zh-CN" altLang="en-US" sz="2600" dirty="0">
                <a:latin typeface="+mn-ea"/>
              </a:rPr>
              <a:t>日总局发布</a:t>
            </a:r>
            <a:r>
              <a:rPr lang="en-US" altLang="zh-CN" sz="2600" dirty="0">
                <a:latin typeface="+mn-ea"/>
              </a:rPr>
              <a:t>《</a:t>
            </a:r>
            <a:r>
              <a:rPr lang="zh-CN" altLang="zh-CN" sz="2600" dirty="0">
                <a:latin typeface="+mn-ea"/>
              </a:rPr>
              <a:t>关于发布医疗器械生产质量管理规范附录无菌医疗器械的公告</a:t>
            </a:r>
            <a:r>
              <a:rPr lang="en-US" altLang="zh-CN" sz="2600" dirty="0">
                <a:latin typeface="+mn-ea"/>
              </a:rPr>
              <a:t>》</a:t>
            </a:r>
            <a:endParaRPr lang="en-US" altLang="zh-CN" sz="2600" dirty="0">
              <a:latin typeface="+mn-ea"/>
            </a:endParaRPr>
          </a:p>
          <a:p>
            <a:pPr>
              <a:lnSpc>
                <a:spcPts val="3600"/>
              </a:lnSpc>
            </a:pPr>
            <a:r>
              <a:rPr lang="en-US" altLang="zh-CN" sz="2600" dirty="0">
                <a:latin typeface="+mn-ea"/>
              </a:rPr>
              <a:t>2015</a:t>
            </a:r>
            <a:r>
              <a:rPr lang="zh-CN" altLang="en-US" sz="2600" dirty="0">
                <a:latin typeface="+mn-ea"/>
              </a:rPr>
              <a:t>年</a:t>
            </a:r>
            <a:r>
              <a:rPr lang="en-US" altLang="zh-CN" sz="2600" dirty="0">
                <a:latin typeface="+mn-ea"/>
              </a:rPr>
              <a:t>7</a:t>
            </a:r>
            <a:r>
              <a:rPr lang="zh-CN" altLang="en-US" sz="2600" dirty="0">
                <a:latin typeface="+mn-ea"/>
              </a:rPr>
              <a:t>月</a:t>
            </a:r>
            <a:r>
              <a:rPr lang="en-US" altLang="zh-CN" sz="2600" dirty="0">
                <a:latin typeface="+mn-ea"/>
              </a:rPr>
              <a:t>10</a:t>
            </a:r>
            <a:r>
              <a:rPr lang="zh-CN" altLang="en-US" sz="2600" dirty="0">
                <a:latin typeface="+mn-ea"/>
              </a:rPr>
              <a:t>日总局发布</a:t>
            </a:r>
            <a:r>
              <a:rPr lang="en-US" altLang="zh-CN" sz="2600" dirty="0">
                <a:latin typeface="+mn-ea"/>
              </a:rPr>
              <a:t>《</a:t>
            </a:r>
            <a:r>
              <a:rPr lang="zh-CN" altLang="zh-CN" sz="2600" dirty="0">
                <a:latin typeface="+mn-ea"/>
              </a:rPr>
              <a:t>关于发布医疗器械生产质量管理规范附录</a:t>
            </a:r>
            <a:r>
              <a:rPr lang="zh-CN" altLang="en-US" sz="2600" dirty="0">
                <a:latin typeface="+mn-ea"/>
              </a:rPr>
              <a:t>植入性</a:t>
            </a:r>
            <a:r>
              <a:rPr lang="zh-CN" altLang="zh-CN" sz="2600" dirty="0">
                <a:latin typeface="+mn-ea"/>
              </a:rPr>
              <a:t>医疗器械的公告</a:t>
            </a:r>
            <a:r>
              <a:rPr lang="en-US" altLang="zh-CN" sz="2600" dirty="0">
                <a:latin typeface="+mn-ea"/>
              </a:rPr>
              <a:t>》</a:t>
            </a:r>
            <a:endParaRPr lang="en-US" altLang="zh-CN" sz="2600" dirty="0">
              <a:latin typeface="+mn-ea"/>
            </a:endParaRPr>
          </a:p>
          <a:p>
            <a:pPr>
              <a:lnSpc>
                <a:spcPts val="3600"/>
              </a:lnSpc>
            </a:pPr>
            <a:r>
              <a:rPr lang="en-US" altLang="zh-CN" sz="2600" dirty="0">
                <a:latin typeface="+mn-ea"/>
              </a:rPr>
              <a:t>2015</a:t>
            </a:r>
            <a:r>
              <a:rPr lang="zh-CN" altLang="en-US" sz="2600" dirty="0">
                <a:latin typeface="+mn-ea"/>
              </a:rPr>
              <a:t>年</a:t>
            </a:r>
            <a:r>
              <a:rPr lang="en-US" altLang="zh-CN" sz="2600" dirty="0">
                <a:latin typeface="+mn-ea"/>
              </a:rPr>
              <a:t>7</a:t>
            </a:r>
            <a:r>
              <a:rPr lang="zh-CN" altLang="en-US" sz="2600" dirty="0">
                <a:latin typeface="+mn-ea"/>
              </a:rPr>
              <a:t>月</a:t>
            </a:r>
            <a:r>
              <a:rPr lang="en-US" altLang="zh-CN" sz="2600" dirty="0">
                <a:latin typeface="+mn-ea"/>
              </a:rPr>
              <a:t>10</a:t>
            </a:r>
            <a:r>
              <a:rPr lang="zh-CN" altLang="en-US" sz="2600" dirty="0">
                <a:latin typeface="+mn-ea"/>
              </a:rPr>
              <a:t>日总局发布</a:t>
            </a:r>
            <a:r>
              <a:rPr lang="en-US" altLang="zh-CN" sz="2600" dirty="0">
                <a:latin typeface="+mn-ea"/>
              </a:rPr>
              <a:t>《</a:t>
            </a:r>
            <a:r>
              <a:rPr lang="zh-CN" altLang="zh-CN" sz="2600" dirty="0">
                <a:latin typeface="+mn-ea"/>
              </a:rPr>
              <a:t>关于发布医疗器械生产质量管理规范附录</a:t>
            </a:r>
            <a:r>
              <a:rPr lang="zh-CN" altLang="en-US" sz="2600" dirty="0">
                <a:latin typeface="+mn-ea"/>
              </a:rPr>
              <a:t>体外诊断试剂</a:t>
            </a:r>
            <a:r>
              <a:rPr lang="zh-CN" altLang="zh-CN" sz="2600" dirty="0">
                <a:latin typeface="+mn-ea"/>
              </a:rPr>
              <a:t>的公告</a:t>
            </a:r>
            <a:r>
              <a:rPr lang="en-US" altLang="zh-CN" sz="2600" dirty="0">
                <a:latin typeface="+mn-ea"/>
              </a:rPr>
              <a:t>》</a:t>
            </a:r>
            <a:endParaRPr lang="en-US" altLang="zh-CN" sz="2600" dirty="0">
              <a:latin typeface="+mn-ea"/>
            </a:endParaRPr>
          </a:p>
          <a:p>
            <a:pPr>
              <a:lnSpc>
                <a:spcPts val="3600"/>
              </a:lnSpc>
            </a:pPr>
            <a:r>
              <a:rPr lang="en-US" altLang="zh-CN" sz="2600" dirty="0">
                <a:latin typeface="+mn-ea"/>
              </a:rPr>
              <a:t>2016</a:t>
            </a:r>
            <a:r>
              <a:rPr lang="zh-CN" altLang="en-US" sz="2600" dirty="0">
                <a:latin typeface="+mn-ea"/>
              </a:rPr>
              <a:t>年</a:t>
            </a:r>
            <a:r>
              <a:rPr lang="en-US" altLang="zh-CN" sz="2600" dirty="0">
                <a:latin typeface="+mn-ea"/>
              </a:rPr>
              <a:t>12</a:t>
            </a:r>
            <a:r>
              <a:rPr lang="zh-CN" altLang="en-US" sz="2600" dirty="0">
                <a:latin typeface="+mn-ea"/>
              </a:rPr>
              <a:t>月</a:t>
            </a:r>
            <a:r>
              <a:rPr lang="en-US" altLang="zh-CN" sz="2600" dirty="0">
                <a:latin typeface="+mn-ea"/>
              </a:rPr>
              <a:t>16</a:t>
            </a:r>
            <a:r>
              <a:rPr lang="zh-CN" altLang="en-US" sz="2600" dirty="0">
                <a:latin typeface="+mn-ea"/>
              </a:rPr>
              <a:t>日总局发布</a:t>
            </a:r>
            <a:r>
              <a:rPr lang="en-US" altLang="zh-CN" sz="2600" dirty="0">
                <a:latin typeface="+mn-ea"/>
              </a:rPr>
              <a:t>《</a:t>
            </a:r>
            <a:r>
              <a:rPr lang="zh-CN" altLang="zh-CN" sz="2600" dirty="0">
                <a:latin typeface="+mn-ea"/>
              </a:rPr>
              <a:t>关于发布医疗器械生产质量管理规范附录</a:t>
            </a:r>
            <a:r>
              <a:rPr lang="zh-CN" altLang="en-US" sz="2600" dirty="0">
                <a:latin typeface="+mn-ea"/>
              </a:rPr>
              <a:t>定制式义齿</a:t>
            </a:r>
            <a:r>
              <a:rPr lang="zh-CN" altLang="zh-CN" sz="2600" dirty="0">
                <a:latin typeface="+mn-ea"/>
              </a:rPr>
              <a:t>的公告</a:t>
            </a:r>
            <a:r>
              <a:rPr lang="en-US" altLang="zh-CN" sz="2600" dirty="0">
                <a:latin typeface="+mn-ea"/>
              </a:rPr>
              <a:t>》</a:t>
            </a:r>
            <a:endParaRPr lang="en-US" altLang="zh-CN" sz="2600" dirty="0">
              <a:latin typeface="+mn-ea"/>
            </a:endParaRPr>
          </a:p>
          <a:p>
            <a:endParaRPr lang="en-US" altLang="zh-CN" sz="2800" dirty="0">
              <a:latin typeface="+mn-ea"/>
            </a:endParaRPr>
          </a:p>
          <a:p>
            <a:endParaRPr lang="zh-CN" altLang="en-US" sz="2800" dirty="0">
              <a:latin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19256" cy="4896544"/>
          </a:xfrm>
        </p:spPr>
        <p:txBody>
          <a:bodyPr>
            <a:normAutofit/>
          </a:bodyPr>
          <a:lstStyle/>
          <a:p>
            <a:pPr>
              <a:buFont typeface="Wingdings" panose="05000000000000000000" pitchFamily="2" charset="2"/>
              <a:buChar char="n"/>
            </a:pPr>
            <a:r>
              <a:rPr lang="zh-CN" altLang="en-US" sz="2800" b="1" dirty="0">
                <a:latin typeface="+mn-ea"/>
              </a:rPr>
              <a:t>对于健康档案的特殊要求（植入附录）</a:t>
            </a:r>
            <a:endParaRPr lang="en-US" altLang="zh-CN" sz="2800" b="1" dirty="0">
              <a:latin typeface="+mn-ea"/>
            </a:endParaRPr>
          </a:p>
          <a:p>
            <a:pPr>
              <a:buFont typeface="Wingdings" panose="05000000000000000000" pitchFamily="2" charset="2"/>
              <a:buChar char="Ø"/>
            </a:pPr>
            <a:r>
              <a:rPr lang="en-US" altLang="zh-CN" sz="2800" dirty="0">
                <a:latin typeface="+mn-ea"/>
              </a:rPr>
              <a:t>1.11.2  </a:t>
            </a:r>
            <a:r>
              <a:rPr lang="zh-CN" altLang="zh-CN" sz="2800" dirty="0"/>
              <a:t>直接接触物料和产品的人员每年至少体检一次。患有传染性和感染性疾病的人员不得从事直接接触产品的工作。</a:t>
            </a:r>
            <a:endParaRPr lang="en-US" altLang="zh-CN"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19256" cy="4896544"/>
          </a:xfrm>
        </p:spPr>
        <p:txBody>
          <a:bodyPr>
            <a:normAutofit fontScale="92500"/>
          </a:bodyPr>
          <a:lstStyle/>
          <a:p>
            <a:pPr>
              <a:buFont typeface="Wingdings" panose="05000000000000000000" pitchFamily="2" charset="2"/>
              <a:buChar char="n"/>
            </a:pPr>
            <a:r>
              <a:rPr lang="zh-CN" altLang="en-US" sz="2800" b="1" dirty="0">
                <a:latin typeface="+mn-ea"/>
              </a:rPr>
              <a:t>对进入洁净区人员的特殊要求（植入附录）</a:t>
            </a:r>
            <a:endParaRPr lang="en-US" altLang="zh-CN" sz="2800" b="1" dirty="0">
              <a:latin typeface="+mn-ea"/>
            </a:endParaRPr>
          </a:p>
          <a:p>
            <a:pPr>
              <a:buFont typeface="Wingdings" panose="05000000000000000000" pitchFamily="2" charset="2"/>
              <a:buChar char="Ø"/>
            </a:pPr>
            <a:r>
              <a:rPr lang="en-US" altLang="zh-CN" sz="2800" dirty="0">
                <a:latin typeface="+mn-ea"/>
              </a:rPr>
              <a:t>1.8.1 </a:t>
            </a:r>
            <a:r>
              <a:rPr lang="zh-CN" altLang="zh-CN" sz="2800" dirty="0"/>
              <a:t>凡在洁净室（区）工作的人员应当定期进行卫生和微生物学基础知识、洁净作业等方面培训。</a:t>
            </a:r>
            <a:endParaRPr lang="en-US" altLang="zh-CN" sz="2800" dirty="0"/>
          </a:p>
          <a:p>
            <a:pPr>
              <a:buFont typeface="Wingdings" panose="05000000000000000000" pitchFamily="2" charset="2"/>
              <a:buChar char="Ø"/>
            </a:pPr>
            <a:r>
              <a:rPr lang="en-US" altLang="zh-CN" sz="2800" dirty="0">
                <a:latin typeface="+mn-ea"/>
              </a:rPr>
              <a:t>1.8.2 </a:t>
            </a:r>
            <a:r>
              <a:rPr lang="zh-CN" altLang="zh-CN" sz="2800" dirty="0"/>
              <a:t>临时进入洁净室（区）的人员，应当对其进行指导和监督。</a:t>
            </a:r>
            <a:endParaRPr lang="zh-CN" altLang="zh-CN" sz="2800" dirty="0"/>
          </a:p>
          <a:p>
            <a:pPr>
              <a:buFont typeface="Wingdings" panose="05000000000000000000" pitchFamily="2" charset="2"/>
              <a:buChar char="Ø"/>
            </a:pPr>
            <a:r>
              <a:rPr lang="en-US" altLang="zh-CN" sz="2800" dirty="0">
                <a:latin typeface="+mn-ea"/>
              </a:rPr>
              <a:t>1.10.1 </a:t>
            </a:r>
            <a:r>
              <a:rPr lang="zh-CN" altLang="zh-CN" sz="2800" dirty="0">
                <a:latin typeface="+mn-ea"/>
              </a:rPr>
              <a:t>应当建立对人员的清洁要求，制定洁净室（区）工作人员卫生守则。</a:t>
            </a:r>
            <a:endParaRPr lang="en-US" altLang="zh-CN" sz="2800" dirty="0">
              <a:latin typeface="+mn-ea"/>
            </a:endParaRPr>
          </a:p>
          <a:p>
            <a:pPr>
              <a:buFont typeface="Wingdings" panose="05000000000000000000" pitchFamily="2" charset="2"/>
              <a:buChar char="Ø"/>
            </a:pPr>
            <a:r>
              <a:rPr lang="en-US" altLang="zh-CN" sz="2800" dirty="0">
                <a:latin typeface="+mn-ea"/>
              </a:rPr>
              <a:t>1.10.2 </a:t>
            </a:r>
            <a:r>
              <a:rPr lang="zh-CN" altLang="zh-CN" sz="2800" dirty="0">
                <a:latin typeface="+mn-ea"/>
              </a:rPr>
              <a:t>人员进入洁净室（区）应当按照程序进行净化，并穿戴工作帽、口罩、洁净工作服、工作鞋。</a:t>
            </a:r>
            <a:endParaRPr lang="en-US" altLang="zh-CN" sz="2800" dirty="0">
              <a:latin typeface="+mn-ea"/>
            </a:endParaRPr>
          </a:p>
          <a:p>
            <a:pPr>
              <a:buFont typeface="Wingdings" panose="05000000000000000000" pitchFamily="2" charset="2"/>
              <a:buChar char="Ø"/>
            </a:pPr>
            <a:r>
              <a:rPr lang="en-US" altLang="zh-CN" sz="2800" dirty="0">
                <a:latin typeface="+mn-ea"/>
              </a:rPr>
              <a:t>1.10.3 </a:t>
            </a:r>
            <a:r>
              <a:rPr lang="zh-CN" altLang="zh-CN" sz="2800" dirty="0">
                <a:latin typeface="+mn-ea"/>
              </a:rPr>
              <a:t>裸手接触产品的操作人员每隔一定时间应当对手再次进行消毒。裸手消毒剂的种类应当定期更换。</a:t>
            </a:r>
            <a:endParaRPr lang="zh-CN" altLang="en-US" sz="2800" dirty="0">
              <a:latin typeface="+mn-e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19256" cy="4896544"/>
          </a:xfrm>
        </p:spPr>
        <p:txBody>
          <a:bodyPr>
            <a:normAutofit/>
          </a:bodyPr>
          <a:lstStyle/>
          <a:p>
            <a:pPr>
              <a:buFont typeface="Wingdings" panose="05000000000000000000" pitchFamily="2" charset="2"/>
              <a:buChar char="n"/>
            </a:pPr>
            <a:r>
              <a:rPr lang="zh-CN" altLang="en-US" sz="2800" b="1" dirty="0">
                <a:latin typeface="+mn-ea"/>
              </a:rPr>
              <a:t>对进入洁净区人员的特殊要求（植入附录）</a:t>
            </a:r>
            <a:endParaRPr lang="en-US" altLang="zh-CN" sz="2800" b="1" dirty="0">
              <a:latin typeface="+mn-ea"/>
            </a:endParaRPr>
          </a:p>
          <a:p>
            <a:pPr>
              <a:buFont typeface="Wingdings" panose="05000000000000000000" pitchFamily="2" charset="2"/>
              <a:buChar char="Ø"/>
            </a:pPr>
            <a:r>
              <a:rPr lang="en-US" altLang="zh-CN" sz="2800" dirty="0">
                <a:latin typeface="+mn-ea"/>
              </a:rPr>
              <a:t>1.12.1 </a:t>
            </a:r>
            <a:r>
              <a:rPr lang="zh-CN" altLang="zh-CN" sz="2800" dirty="0"/>
              <a:t>应当明确人员服装要求，制定洁净和无菌工作服的管理规定。工作服及其质量应当与生产操作的要求及操作区的洁净度级别相适应，其式样和穿着方式应当能够满足保护产品和人员的要求。无菌工作服应当能够包盖全部头发、胡须及脚部，并能阻留人体脱落物。</a:t>
            </a:r>
            <a:endParaRPr lang="en-US" altLang="zh-CN" sz="2800" dirty="0"/>
          </a:p>
          <a:p>
            <a:pPr>
              <a:buNone/>
            </a:pPr>
            <a:endParaRPr lang="en-US" altLang="zh-CN" sz="2800" dirty="0"/>
          </a:p>
          <a:p>
            <a:pPr>
              <a:buFont typeface="Wingdings" panose="05000000000000000000" pitchFamily="2" charset="2"/>
              <a:buChar char="Ø"/>
            </a:pPr>
            <a:r>
              <a:rPr lang="en-US" altLang="zh-CN" sz="2800" dirty="0">
                <a:latin typeface="+mn-ea"/>
              </a:rPr>
              <a:t>1.12.2 </a:t>
            </a:r>
            <a:r>
              <a:rPr lang="zh-CN" altLang="zh-CN" sz="2800" dirty="0"/>
              <a:t>洁净工作服和无菌工作服不得脱落纤维和颗粒性物质。</a:t>
            </a:r>
            <a:endParaRPr lang="en-US" altLang="zh-CN"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924944"/>
            <a:ext cx="3744416" cy="369332"/>
          </a:xfrm>
          <a:prstGeom prst="rect">
            <a:avLst/>
          </a:prstGeom>
          <a:noFill/>
        </p:spPr>
        <p:txBody>
          <a:bodyPr wrap="square" rtlCol="0">
            <a:spAutoFit/>
          </a:bodyPr>
          <a:lstStyle/>
          <a:p>
            <a:pPr algn="ctr"/>
            <a:r>
              <a:rPr lang="zh-CN" altLang="en-US" dirty="0">
                <a:hlinkClick r:id="rId1" action="ppaction://hlinkfile"/>
              </a:rPr>
              <a:t>现场考核中实际发生不合格项案例</a:t>
            </a:r>
            <a:endParaRPr lang="zh-CN"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3960440" cy="461665"/>
          </a:xfrm>
          <a:prstGeom prst="rect">
            <a:avLst/>
          </a:prstGeom>
          <a:noFill/>
        </p:spPr>
        <p:txBody>
          <a:bodyPr wrap="square" rtlCol="0">
            <a:spAutoFit/>
          </a:bodyPr>
          <a:lstStyle/>
          <a:p>
            <a:r>
              <a:rPr lang="zh-CN" altLang="en-US" sz="2400" b="1" dirty="0"/>
              <a:t>（二）、厂房与设施</a:t>
            </a:r>
            <a:endParaRPr lang="zh-CN" altLang="en-US" sz="24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lstStyle/>
          <a:p>
            <a:r>
              <a:rPr lang="en-US" altLang="zh-CN" sz="2800" b="1" dirty="0">
                <a:latin typeface="+mn-ea"/>
              </a:rPr>
              <a:t>2.1.1 </a:t>
            </a:r>
            <a:r>
              <a:rPr lang="zh-CN" altLang="zh-CN" sz="2800" b="1" dirty="0">
                <a:latin typeface="+mn-ea"/>
              </a:rPr>
              <a:t>厂房与设施应当符合生产要求。</a:t>
            </a:r>
            <a:endParaRPr lang="en-US" altLang="zh-CN" sz="2800" b="1" dirty="0">
              <a:latin typeface="+mn-ea"/>
            </a:endParaRPr>
          </a:p>
          <a:p>
            <a:pPr>
              <a:buNone/>
            </a:pPr>
            <a:endParaRPr lang="zh-CN" altLang="zh-CN" sz="2800" b="1" dirty="0">
              <a:latin typeface="+mn-ea"/>
            </a:endParaRPr>
          </a:p>
          <a:p>
            <a:r>
              <a:rPr lang="en-US" altLang="zh-CN" sz="2800" dirty="0"/>
              <a:t>* </a:t>
            </a:r>
            <a:r>
              <a:rPr lang="en-US" altLang="zh-CN" sz="2800" b="1" dirty="0">
                <a:latin typeface="+mn-ea"/>
              </a:rPr>
              <a:t>2.2.1 </a:t>
            </a:r>
            <a:r>
              <a:rPr lang="zh-CN" altLang="zh-CN" sz="2800" b="1" dirty="0">
                <a:latin typeface="+mn-ea"/>
              </a:rPr>
              <a:t>厂房与设施应当根据所生产产品的特性、工艺流程及相应的洁净级别要求进行合理设计、布局和使用。</a:t>
            </a:r>
            <a:endParaRPr lang="en-US" altLang="zh-CN" sz="2800" b="1" dirty="0">
              <a:latin typeface="+mn-ea"/>
            </a:endParaRPr>
          </a:p>
          <a:p>
            <a:endParaRPr lang="en-US" altLang="zh-CN" sz="2800" b="1" dirty="0">
              <a:latin typeface="+mn-ea"/>
            </a:endParaRPr>
          </a:p>
          <a:p>
            <a:r>
              <a:rPr lang="en-US" altLang="zh-CN" sz="2800" b="1" dirty="0">
                <a:latin typeface="+mn-ea"/>
              </a:rPr>
              <a:t>2.8.2 </a:t>
            </a:r>
            <a:r>
              <a:rPr lang="zh-CN" altLang="en-US" sz="2800" b="1" dirty="0">
                <a:latin typeface="+mn-ea"/>
              </a:rPr>
              <a:t>行政区、生活区和辅助区的总体布局应当合理，不得对生产区有不良影响。</a:t>
            </a:r>
            <a:endParaRPr lang="zh-CN" altLang="zh-CN" sz="2800" b="1" dirty="0">
              <a:latin typeface="+mn-ea"/>
            </a:endParaRPr>
          </a:p>
          <a:p>
            <a:pPr>
              <a:buNone/>
            </a:pPr>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343872"/>
          </a:xfrm>
        </p:spPr>
        <p:txBody>
          <a:bodyPr>
            <a:normAutofit/>
          </a:bodyPr>
          <a:lstStyle/>
          <a:p>
            <a:r>
              <a:rPr lang="en-US" altLang="zh-CN" sz="2800" dirty="0">
                <a:latin typeface="+mn-ea"/>
              </a:rPr>
              <a:t>1</a:t>
            </a:r>
            <a:r>
              <a:rPr lang="zh-CN" altLang="en-US" sz="2800" dirty="0">
                <a:latin typeface="+mn-ea"/>
              </a:rPr>
              <a:t>、选址，防止周围环境对生产和质量的影响，防止生产过程产生的污染因子对周围环境的影响。如大气含尘浓度、含菌浓度较低，空气中有害物质较少、无严重污染源，远离铁路、码头、交通要道以及散发大量粉尘、烟气和有害气体的工厂、堆场等有严重空气污染、振动或噪音干扰的地方。</a:t>
            </a:r>
            <a:endParaRPr lang="en-US" altLang="zh-CN" sz="2800" dirty="0">
              <a:latin typeface="+mn-ea"/>
            </a:endParaRPr>
          </a:p>
          <a:p>
            <a:r>
              <a:rPr lang="en-US" altLang="zh-CN" sz="2800" dirty="0">
                <a:latin typeface="+mn-ea"/>
              </a:rPr>
              <a:t>2</a:t>
            </a:r>
            <a:r>
              <a:rPr lang="zh-CN" altLang="en-US" sz="2800" dirty="0">
                <a:latin typeface="+mn-ea"/>
              </a:rPr>
              <a:t>、总体布局，不同区域不得相互妨碍，不同产品同时或共线生产的影响，防止辐射、噪音、污染等。</a:t>
            </a:r>
            <a:endParaRPr lang="en-US" altLang="zh-CN" sz="2800" dirty="0">
              <a:latin typeface="+mn-ea"/>
            </a:endParaRPr>
          </a:p>
          <a:p>
            <a:r>
              <a:rPr lang="en-US" altLang="zh-CN" sz="2800" dirty="0">
                <a:latin typeface="+mn-ea"/>
              </a:rPr>
              <a:t>3</a:t>
            </a:r>
            <a:r>
              <a:rPr lang="zh-CN" altLang="en-US" sz="2800" dirty="0">
                <a:latin typeface="+mn-ea"/>
              </a:rPr>
              <a:t>、危险品仓库应设置在安全地方，防冻、降温、消防设施。</a:t>
            </a:r>
            <a:endParaRPr lang="zh-CN" altLang="en-US" sz="2800" dirty="0">
              <a:latin typeface="+mn-e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lstStyle/>
          <a:p>
            <a:r>
              <a:rPr lang="en-US" altLang="zh-CN" sz="2800" b="1" dirty="0">
                <a:latin typeface="+mn-ea"/>
              </a:rPr>
              <a:t>2.2.2 </a:t>
            </a:r>
            <a:r>
              <a:rPr lang="zh-CN" altLang="en-US" sz="2800" b="1" dirty="0">
                <a:latin typeface="+mn-ea"/>
              </a:rPr>
              <a:t>生产环境应当整洁、符合产品质量需要及相关技术标准的要求。</a:t>
            </a:r>
            <a:endParaRPr lang="zh-CN" altLang="zh-CN" sz="2800" b="1" dirty="0">
              <a:latin typeface="+mn-ea"/>
            </a:endParaRPr>
          </a:p>
          <a:p>
            <a:r>
              <a:rPr lang="en-US" altLang="zh-CN" sz="2800" b="1" dirty="0">
                <a:latin typeface="+mn-ea"/>
              </a:rPr>
              <a:t>2.2.3</a:t>
            </a:r>
            <a:r>
              <a:rPr lang="zh-CN" altLang="en-US" sz="2800" b="1" dirty="0">
                <a:latin typeface="+mn-ea"/>
              </a:rPr>
              <a:t>产品有特殊要求的，应当确保厂房的外部环境不能对产品质量产生影响，必要时应当进行验证。</a:t>
            </a:r>
            <a:endParaRPr lang="en-US" altLang="zh-CN" sz="2800" b="1" dirty="0">
              <a:latin typeface="+mn-ea"/>
            </a:endParaRPr>
          </a:p>
          <a:p>
            <a:r>
              <a:rPr lang="en-US" altLang="zh-CN" sz="2800" b="1" dirty="0">
                <a:latin typeface="+mn-ea"/>
              </a:rPr>
              <a:t>2.3.1</a:t>
            </a:r>
            <a:r>
              <a:rPr lang="zh-CN" altLang="zh-CN" sz="2800" b="1" dirty="0">
                <a:latin typeface="+mn-ea"/>
              </a:rPr>
              <a:t>厂房应当确保生产和贮存产品质量以及相关设备性能不会直接或间接地受到影响。</a:t>
            </a:r>
            <a:endParaRPr lang="en-US" altLang="zh-CN" sz="2800" b="1" dirty="0">
              <a:latin typeface="+mn-ea"/>
            </a:endParaRPr>
          </a:p>
          <a:p>
            <a:r>
              <a:rPr lang="en-US" altLang="zh-CN" sz="2800" b="1" dirty="0">
                <a:latin typeface="+mn-ea"/>
              </a:rPr>
              <a:t>2.3.2</a:t>
            </a:r>
            <a:r>
              <a:rPr lang="zh-CN" altLang="zh-CN" sz="2800" b="1" dirty="0">
                <a:latin typeface="+mn-ea"/>
              </a:rPr>
              <a:t>厂房应当有适当的照明、温度、湿度和通风控制条件。</a:t>
            </a:r>
            <a:endParaRPr lang="zh-CN" altLang="zh-CN" sz="2800" b="1" dirty="0">
              <a:latin typeface="+mn-ea"/>
            </a:endParaRPr>
          </a:p>
          <a:p>
            <a:pPr>
              <a:buNone/>
            </a:pPr>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lstStyle/>
          <a:p>
            <a:r>
              <a:rPr lang="en-US" altLang="zh-CN" sz="2800" b="1" dirty="0">
                <a:latin typeface="+mn-ea"/>
              </a:rPr>
              <a:t>2.4.1</a:t>
            </a:r>
            <a:r>
              <a:rPr lang="zh-CN" altLang="zh-CN" sz="2800" b="1" dirty="0">
                <a:latin typeface="+mn-ea"/>
              </a:rPr>
              <a:t>厂房与设施的设计和安装应当根据产品特性采取必要措施，有效防止昆虫或其他动物进入。</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现场查看是否配备了相关设施。</a:t>
            </a:r>
            <a:endParaRPr lang="en-US" altLang="zh-CN" sz="2800" dirty="0">
              <a:latin typeface="楷体" panose="02010609060101010101" pitchFamily="49" charset="-122"/>
              <a:ea typeface="楷体" panose="02010609060101010101" pitchFamily="49" charset="-122"/>
            </a:endParaRPr>
          </a:p>
          <a:p>
            <a:pPr>
              <a:buNone/>
            </a:pPr>
            <a:endParaRPr lang="zh-CN" altLang="zh-CN" sz="2800" dirty="0">
              <a:latin typeface="楷体" panose="02010609060101010101" pitchFamily="49" charset="-122"/>
              <a:ea typeface="楷体" panose="02010609060101010101" pitchFamily="49" charset="-122"/>
            </a:endParaRPr>
          </a:p>
          <a:p>
            <a:r>
              <a:rPr lang="en-US" altLang="zh-CN" sz="2800" b="1" dirty="0">
                <a:latin typeface="+mn-ea"/>
              </a:rPr>
              <a:t>2.4.2</a:t>
            </a:r>
            <a:r>
              <a:rPr lang="zh-CN" altLang="zh-CN" sz="2800" b="1" dirty="0">
                <a:latin typeface="+mn-ea"/>
              </a:rPr>
              <a:t>对厂房与设施的维护和维修不应影响产品质量。</a:t>
            </a:r>
            <a:endParaRPr lang="en-US" altLang="zh-CN" sz="2800" b="1" dirty="0">
              <a:latin typeface="+mn-e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lstStyle/>
          <a:p>
            <a:r>
              <a:rPr lang="en-US" altLang="zh-CN" sz="2800" b="1" dirty="0">
                <a:latin typeface="+mn-ea"/>
              </a:rPr>
              <a:t>2.5.1</a:t>
            </a:r>
            <a:r>
              <a:rPr lang="zh-CN" altLang="zh-CN" sz="2800" b="1" dirty="0">
                <a:latin typeface="+mn-ea"/>
              </a:rPr>
              <a:t>生产区应当有足够空间，并与产品生产规模、品种相适应。</a:t>
            </a:r>
            <a:endParaRPr lang="zh-CN" altLang="zh-CN" sz="2800" b="1" dirty="0">
              <a:latin typeface="+mn-ea"/>
            </a:endParaRPr>
          </a:p>
          <a:p>
            <a:pPr>
              <a:buNone/>
            </a:pPr>
            <a:r>
              <a:rPr lang="zh-CN" altLang="en-US" sz="2800" dirty="0">
                <a:latin typeface="楷体" panose="02010609060101010101" pitchFamily="49" charset="-122"/>
                <a:ea typeface="楷体" panose="02010609060101010101" pitchFamily="49" charset="-122"/>
              </a:rPr>
              <a:t> </a:t>
            </a:r>
            <a:endParaRPr lang="en-US" altLang="zh-CN" sz="2800" dirty="0">
              <a:latin typeface="楷体" panose="02010609060101010101" pitchFamily="49" charset="-122"/>
              <a:ea typeface="楷体" panose="02010609060101010101" pitchFamily="49" charset="-122"/>
            </a:endParaRPr>
          </a:p>
          <a:p>
            <a:pPr>
              <a:buNone/>
            </a:pPr>
            <a:r>
              <a:rPr lang="zh-CN" altLang="en-US" sz="2800" dirty="0">
                <a:latin typeface="楷体" panose="02010609060101010101" pitchFamily="49" charset="-122"/>
                <a:ea typeface="楷体" panose="02010609060101010101" pitchFamily="49" charset="-122"/>
              </a:rPr>
              <a:t> 最大量，满负荷，最差状态原则</a:t>
            </a:r>
            <a:endParaRPr lang="en-US" altLang="zh-CN" sz="2800" dirty="0">
              <a:latin typeface="楷体" panose="02010609060101010101" pitchFamily="49" charset="-122"/>
              <a:ea typeface="楷体" panose="02010609060101010101" pitchFamily="49" charset="-122"/>
            </a:endParaRPr>
          </a:p>
          <a:p>
            <a:pPr>
              <a:buNone/>
            </a:pPr>
            <a:r>
              <a:rPr lang="en-US" altLang="zh-CN" sz="2800" dirty="0">
                <a:latin typeface="楷体" panose="02010609060101010101" pitchFamily="49" charset="-122"/>
                <a:ea typeface="楷体" panose="02010609060101010101" pitchFamily="49" charset="-122"/>
              </a:rPr>
              <a:t>   1</a:t>
            </a:r>
            <a:r>
              <a:rPr lang="zh-CN" altLang="en-US" sz="2800" dirty="0">
                <a:latin typeface="楷体" panose="02010609060101010101" pitchFamily="49" charset="-122"/>
                <a:ea typeface="楷体" panose="02010609060101010101" pitchFamily="49" charset="-122"/>
              </a:rPr>
              <a:t>、与产品种类、生产方式、生产规模相适应；</a:t>
            </a:r>
            <a:endParaRPr lang="en-US" altLang="zh-CN" sz="2800" dirty="0">
              <a:latin typeface="楷体" panose="02010609060101010101" pitchFamily="49" charset="-122"/>
              <a:ea typeface="楷体" panose="02010609060101010101" pitchFamily="49" charset="-122"/>
            </a:endParaRPr>
          </a:p>
          <a:p>
            <a:pPr>
              <a:buNone/>
            </a:pPr>
            <a:r>
              <a:rPr lang="en-US" altLang="zh-CN" sz="2800" dirty="0">
                <a:latin typeface="楷体" panose="02010609060101010101" pitchFamily="49" charset="-122"/>
                <a:ea typeface="楷体" panose="02010609060101010101" pitchFamily="49" charset="-122"/>
              </a:rPr>
              <a:t>   2</a:t>
            </a:r>
            <a:r>
              <a:rPr lang="zh-CN" altLang="en-US" sz="2800" dirty="0">
                <a:latin typeface="楷体" panose="02010609060101010101" pitchFamily="49" charset="-122"/>
                <a:ea typeface="楷体" panose="02010609060101010101" pitchFamily="49" charset="-122"/>
              </a:rPr>
              <a:t>、按照工艺流程，划分生产区域；</a:t>
            </a:r>
            <a:endParaRPr lang="en-US" altLang="zh-CN" sz="2800" dirty="0">
              <a:latin typeface="楷体" panose="02010609060101010101" pitchFamily="49" charset="-122"/>
              <a:ea typeface="楷体" panose="02010609060101010101" pitchFamily="49" charset="-122"/>
            </a:endParaRPr>
          </a:p>
          <a:p>
            <a:pPr>
              <a:buNone/>
            </a:pPr>
            <a:r>
              <a:rPr lang="en-US" altLang="zh-CN" sz="2800" dirty="0">
                <a:latin typeface="楷体" panose="02010609060101010101" pitchFamily="49" charset="-122"/>
                <a:ea typeface="楷体" panose="02010609060101010101" pitchFamily="49" charset="-122"/>
              </a:rPr>
              <a:t>   3</a:t>
            </a:r>
            <a:r>
              <a:rPr lang="zh-CN" altLang="en-US" sz="2800" dirty="0">
                <a:latin typeface="楷体" panose="02010609060101010101" pitchFamily="49" charset="-122"/>
                <a:ea typeface="楷体" panose="02010609060101010101" pitchFamily="49" charset="-122"/>
              </a:rPr>
              <a:t>、生产区域的调整、变动，应该按照程序文件批准，必要时要进行验证；</a:t>
            </a:r>
            <a:endParaRPr lang="en-US" altLang="zh-CN" sz="2800" dirty="0">
              <a:latin typeface="楷体" panose="02010609060101010101" pitchFamily="49" charset="-122"/>
              <a:ea typeface="楷体" panose="02010609060101010101" pitchFamily="49" charset="-122"/>
            </a:endParaRPr>
          </a:p>
          <a:p>
            <a:pPr>
              <a:buNone/>
            </a:pPr>
            <a:r>
              <a:rPr lang="en-US" altLang="zh-CN" sz="2800" dirty="0">
                <a:latin typeface="楷体" panose="02010609060101010101" pitchFamily="49" charset="-122"/>
                <a:ea typeface="楷体" panose="02010609060101010101" pitchFamily="49" charset="-122"/>
              </a:rPr>
              <a:t>   4</a:t>
            </a:r>
            <a:r>
              <a:rPr lang="zh-CN" altLang="en-US" sz="2800" dirty="0">
                <a:latin typeface="楷体" panose="02010609060101010101" pitchFamily="49" charset="-122"/>
                <a:ea typeface="楷体" panose="02010609060101010101" pitchFamily="49" charset="-122"/>
              </a:rPr>
              <a:t>、多品种生产时，划分的区域不交叉、干扰、影响。</a:t>
            </a:r>
            <a:endParaRPr lang="zh-CN"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39552" y="836712"/>
            <a:ext cx="7916564" cy="6494085"/>
          </a:xfrm>
          <a:prstGeom prst="rect">
            <a:avLst/>
          </a:prstGeom>
          <a:noFill/>
        </p:spPr>
        <p:txBody>
          <a:bodyPr wrap="square" rtlCol="0">
            <a:spAutoFit/>
          </a:bodyPr>
          <a:lstStyle/>
          <a:p>
            <a:pPr>
              <a:lnSpc>
                <a:spcPts val="3600"/>
              </a:lnSpc>
            </a:pPr>
            <a:r>
              <a:rPr lang="en-US" altLang="zh-CN" sz="2600" dirty="0">
                <a:latin typeface="+mn-ea"/>
              </a:rPr>
              <a:t>2015</a:t>
            </a:r>
            <a:r>
              <a:rPr lang="zh-CN" altLang="en-US" sz="2600" dirty="0">
                <a:latin typeface="+mn-ea"/>
              </a:rPr>
              <a:t>年</a:t>
            </a:r>
            <a:r>
              <a:rPr lang="en-US" altLang="zh-CN" sz="2600" dirty="0">
                <a:latin typeface="+mn-ea"/>
              </a:rPr>
              <a:t>09</a:t>
            </a:r>
            <a:r>
              <a:rPr lang="zh-CN" altLang="en-US" sz="2600" dirty="0">
                <a:latin typeface="+mn-ea"/>
              </a:rPr>
              <a:t>月</a:t>
            </a:r>
            <a:r>
              <a:rPr lang="en-US" altLang="zh-CN" sz="2600" dirty="0">
                <a:latin typeface="+mn-ea"/>
              </a:rPr>
              <a:t>25</a:t>
            </a:r>
            <a:r>
              <a:rPr lang="zh-CN" altLang="en-US" sz="2600" dirty="0">
                <a:latin typeface="+mn-ea"/>
              </a:rPr>
              <a:t>日总局发布</a:t>
            </a:r>
            <a:r>
              <a:rPr lang="en-US" altLang="zh-CN" sz="2600" dirty="0">
                <a:latin typeface="+mn-ea"/>
              </a:rPr>
              <a:t>《</a:t>
            </a:r>
            <a:r>
              <a:rPr lang="zh-CN" altLang="en-US" sz="2600" dirty="0">
                <a:latin typeface="+mn-ea"/>
              </a:rPr>
              <a:t>关于印发医疗器械生产质量管理规范现场检查指导原则等</a:t>
            </a:r>
            <a:r>
              <a:rPr lang="en-US" altLang="zh-CN" sz="2600" dirty="0">
                <a:latin typeface="+mn-ea"/>
              </a:rPr>
              <a:t>4</a:t>
            </a:r>
            <a:r>
              <a:rPr lang="zh-CN" altLang="en-US" sz="2600" dirty="0">
                <a:latin typeface="+mn-ea"/>
              </a:rPr>
              <a:t>个指导原则的通知 </a:t>
            </a:r>
            <a:r>
              <a:rPr lang="en-US" altLang="zh-CN" sz="2600" dirty="0">
                <a:latin typeface="+mn-ea"/>
              </a:rPr>
              <a:t>》</a:t>
            </a:r>
            <a:endParaRPr lang="en-US" altLang="zh-CN" sz="2600" dirty="0">
              <a:latin typeface="+mn-ea"/>
            </a:endParaRPr>
          </a:p>
          <a:p>
            <a:pPr>
              <a:lnSpc>
                <a:spcPts val="3600"/>
              </a:lnSpc>
            </a:pPr>
            <a:r>
              <a:rPr lang="en-US" altLang="zh-CN" sz="2600" dirty="0">
                <a:latin typeface="+mn-ea"/>
              </a:rPr>
              <a:t>1.</a:t>
            </a:r>
            <a:r>
              <a:rPr lang="zh-CN" altLang="en-US" sz="2600" dirty="0">
                <a:latin typeface="+mn-ea"/>
              </a:rPr>
              <a:t>医疗器械生产质量管理规范现场检查指导原则</a:t>
            </a:r>
            <a:br>
              <a:rPr lang="zh-CN" altLang="en-US" sz="2600" dirty="0">
                <a:latin typeface="+mn-ea"/>
              </a:rPr>
            </a:br>
            <a:r>
              <a:rPr lang="en-US" altLang="zh-CN" sz="2600" dirty="0">
                <a:latin typeface="+mn-ea"/>
              </a:rPr>
              <a:t>2.</a:t>
            </a:r>
            <a:r>
              <a:rPr lang="zh-CN" altLang="en-US" sz="2600" dirty="0">
                <a:latin typeface="+mn-ea"/>
              </a:rPr>
              <a:t>医疗器械生产质量管理规范无菌医疗器械现场检查指导原则</a:t>
            </a:r>
            <a:br>
              <a:rPr lang="zh-CN" altLang="en-US" sz="2600" dirty="0">
                <a:latin typeface="+mn-ea"/>
              </a:rPr>
            </a:br>
            <a:r>
              <a:rPr lang="en-US" altLang="zh-CN" sz="2600" dirty="0">
                <a:latin typeface="+mn-ea"/>
              </a:rPr>
              <a:t>3.</a:t>
            </a:r>
            <a:r>
              <a:rPr lang="zh-CN" altLang="en-US" sz="2600" dirty="0">
                <a:latin typeface="+mn-ea"/>
              </a:rPr>
              <a:t>医疗器械生产质量管理规范植入性医疗器械现场检查指导原则</a:t>
            </a:r>
            <a:br>
              <a:rPr lang="zh-CN" altLang="en-US" sz="2600" dirty="0">
                <a:latin typeface="+mn-ea"/>
              </a:rPr>
            </a:br>
            <a:r>
              <a:rPr lang="en-US" altLang="zh-CN" sz="2600" dirty="0">
                <a:latin typeface="+mn-ea"/>
              </a:rPr>
              <a:t>4.</a:t>
            </a:r>
            <a:r>
              <a:rPr lang="zh-CN" altLang="en-US" sz="2600" dirty="0">
                <a:latin typeface="+mn-ea"/>
              </a:rPr>
              <a:t>医疗器械生产质量管理规范体外诊断试剂现场检查指导原则</a:t>
            </a:r>
            <a:endParaRPr lang="en-US" altLang="zh-CN" sz="2600" dirty="0">
              <a:latin typeface="+mn-ea"/>
            </a:endParaRPr>
          </a:p>
          <a:p>
            <a:pPr>
              <a:lnSpc>
                <a:spcPts val="3600"/>
              </a:lnSpc>
            </a:pPr>
            <a:endParaRPr lang="en-US" altLang="zh-CN" sz="2600" dirty="0">
              <a:latin typeface="+mn-ea"/>
            </a:endParaRPr>
          </a:p>
          <a:p>
            <a:pPr>
              <a:lnSpc>
                <a:spcPts val="3600"/>
              </a:lnSpc>
            </a:pPr>
            <a:r>
              <a:rPr lang="en-US" altLang="zh-CN" sz="2600" dirty="0">
                <a:latin typeface="+mn-ea"/>
              </a:rPr>
              <a:t>2016</a:t>
            </a:r>
            <a:r>
              <a:rPr lang="zh-CN" altLang="en-US" sz="2600" dirty="0">
                <a:latin typeface="+mn-ea"/>
              </a:rPr>
              <a:t>年</a:t>
            </a:r>
            <a:r>
              <a:rPr lang="en-US" altLang="zh-CN" sz="2600" dirty="0">
                <a:latin typeface="+mn-ea"/>
              </a:rPr>
              <a:t>12</a:t>
            </a:r>
            <a:r>
              <a:rPr lang="zh-CN" altLang="en-US" sz="2600" dirty="0">
                <a:latin typeface="+mn-ea"/>
              </a:rPr>
              <a:t>月</a:t>
            </a:r>
            <a:r>
              <a:rPr lang="en-US" altLang="zh-CN" sz="2600" dirty="0">
                <a:latin typeface="+mn-ea"/>
              </a:rPr>
              <a:t>21</a:t>
            </a:r>
            <a:r>
              <a:rPr lang="zh-CN" altLang="en-US" sz="2600" dirty="0">
                <a:latin typeface="+mn-ea"/>
              </a:rPr>
              <a:t>日总局发布</a:t>
            </a:r>
            <a:r>
              <a:rPr lang="en-US" altLang="zh-CN" sz="2600" dirty="0">
                <a:latin typeface="+mn-ea"/>
              </a:rPr>
              <a:t>《</a:t>
            </a:r>
            <a:r>
              <a:rPr lang="zh-CN" altLang="en-US" sz="2600" dirty="0">
                <a:latin typeface="+mn-ea"/>
              </a:rPr>
              <a:t>关于印发医疗器械生产质量管理规范定制式义齿现场检查指导原则的通知</a:t>
            </a:r>
            <a:r>
              <a:rPr lang="en-US" altLang="zh-CN" sz="2600" dirty="0">
                <a:latin typeface="+mn-ea"/>
              </a:rPr>
              <a:t>》</a:t>
            </a:r>
            <a:endParaRPr lang="zh-CN" altLang="en-US" sz="2600" dirty="0">
              <a:latin typeface="+mn-ea"/>
            </a:endParaRPr>
          </a:p>
          <a:p>
            <a:endParaRPr lang="en-US" altLang="zh-CN" sz="2800" dirty="0">
              <a:latin typeface="+mn-ea"/>
            </a:endParaRPr>
          </a:p>
          <a:p>
            <a:endParaRPr lang="zh-CN" altLang="en-US" sz="2800" dirty="0">
              <a:latin typeface="+mn-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lstStyle/>
          <a:p>
            <a:r>
              <a:rPr lang="en-US" altLang="zh-CN" sz="2800" b="1" dirty="0">
                <a:latin typeface="+mn-ea"/>
              </a:rPr>
              <a:t>2.6.1</a:t>
            </a:r>
            <a:r>
              <a:rPr lang="zh-CN" altLang="zh-CN" sz="2800" b="1" dirty="0">
                <a:latin typeface="+mn-ea"/>
              </a:rPr>
              <a:t>仓储区应当能够满足原材料、包装材料、中间品、产品等贮存条件和要求。</a:t>
            </a:r>
            <a:endParaRPr lang="zh-CN" altLang="zh-CN" sz="2800" dirty="0">
              <a:latin typeface="楷体" panose="02010609060101010101" pitchFamily="49" charset="-122"/>
              <a:ea typeface="楷体" panose="02010609060101010101" pitchFamily="49" charset="-122"/>
            </a:endParaRPr>
          </a:p>
          <a:p>
            <a:r>
              <a:rPr lang="en-US" altLang="zh-CN" sz="2800" b="1" dirty="0">
                <a:latin typeface="+mn-ea"/>
              </a:rPr>
              <a:t>2.6.2</a:t>
            </a:r>
            <a:r>
              <a:rPr lang="zh-CN" altLang="zh-CN" sz="2800" b="1" dirty="0">
                <a:latin typeface="+mn-ea"/>
              </a:rPr>
              <a:t>仓储区应当按照待验、合格、不合格、退货或召回等进行有序、分区存放各类材料和产品，便于检查和监控。</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现场查看是否设置了相关区域并进行了标识，对各类物料是否按规定区域存放，应当有各类物品的贮存记录。</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1412776"/>
            <a:ext cx="8229600" cy="4389120"/>
          </a:xfrm>
        </p:spPr>
        <p:txBody>
          <a:bodyPr/>
          <a:lstStyle/>
          <a:p>
            <a:pPr>
              <a:buNone/>
            </a:pPr>
            <a:r>
              <a:rPr lang="en-US" altLang="zh-CN" sz="2800" dirty="0">
                <a:latin typeface="楷体" panose="02010609060101010101" pitchFamily="49" charset="-122"/>
                <a:ea typeface="楷体" panose="02010609060101010101" pitchFamily="49" charset="-122"/>
              </a:rPr>
              <a:t>1</a:t>
            </a:r>
            <a:r>
              <a:rPr lang="zh-CN" altLang="en-US" sz="2800" dirty="0">
                <a:latin typeface="楷体" panose="02010609060101010101" pitchFamily="49" charset="-122"/>
                <a:ea typeface="楷体" panose="02010609060101010101" pitchFamily="49" charset="-122"/>
              </a:rPr>
              <a:t>、与生产规模和技术要求匹配，区域划分清楚，保证所有产品、原材料按区域秩序存放。</a:t>
            </a:r>
            <a:endParaRPr lang="en-US" altLang="zh-CN" sz="2800" dirty="0">
              <a:latin typeface="楷体" panose="02010609060101010101" pitchFamily="49" charset="-122"/>
              <a:ea typeface="楷体" panose="02010609060101010101" pitchFamily="49" charset="-122"/>
            </a:endParaRPr>
          </a:p>
          <a:p>
            <a:pPr>
              <a:buNone/>
            </a:pPr>
            <a:r>
              <a:rPr lang="en-US" altLang="zh-CN" sz="2800" dirty="0">
                <a:latin typeface="楷体" panose="02010609060101010101" pitchFamily="49" charset="-122"/>
                <a:ea typeface="楷体" panose="02010609060101010101" pitchFamily="49" charset="-122"/>
              </a:rPr>
              <a:t>2</a:t>
            </a:r>
            <a:r>
              <a:rPr lang="zh-CN" altLang="en-US" sz="2800" dirty="0">
                <a:latin typeface="楷体" panose="02010609060101010101" pitchFamily="49" charset="-122"/>
                <a:ea typeface="楷体" panose="02010609060101010101" pitchFamily="49" charset="-122"/>
              </a:rPr>
              <a:t>、所有物料应明确标识和分类；</a:t>
            </a:r>
            <a:endParaRPr lang="en-US" altLang="zh-CN" sz="2800" dirty="0">
              <a:latin typeface="楷体" panose="02010609060101010101" pitchFamily="49" charset="-122"/>
              <a:ea typeface="楷体" panose="02010609060101010101" pitchFamily="49" charset="-122"/>
            </a:endParaRPr>
          </a:p>
          <a:p>
            <a:pPr>
              <a:buNone/>
            </a:pPr>
            <a:r>
              <a:rPr lang="en-US" altLang="zh-CN" sz="2800" dirty="0">
                <a:latin typeface="楷体" panose="02010609060101010101" pitchFamily="49" charset="-122"/>
                <a:ea typeface="楷体" panose="02010609060101010101" pitchFamily="49" charset="-122"/>
              </a:rPr>
              <a:t>3</a:t>
            </a:r>
            <a:r>
              <a:rPr lang="zh-CN" altLang="en-US" sz="2800" dirty="0">
                <a:latin typeface="楷体" panose="02010609060101010101" pitchFamily="49" charset="-122"/>
                <a:ea typeface="楷体" panose="02010609060101010101" pitchFamily="49" charset="-122"/>
              </a:rPr>
              <a:t>、建立货位卡和台帐，内容应与实物相符，并能反映出物料的基本信息。</a:t>
            </a:r>
            <a:endParaRPr lang="en-US" altLang="zh-CN" sz="2800" dirty="0">
              <a:latin typeface="楷体" panose="02010609060101010101" pitchFamily="49" charset="-122"/>
              <a:ea typeface="楷体" panose="02010609060101010101" pitchFamily="49" charset="-122"/>
            </a:endParaRPr>
          </a:p>
          <a:p>
            <a:endParaRPr lang="zh-CN"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t>
            </a:r>
            <a:r>
              <a:rPr lang="zh-CN" altLang="en-US" dirty="0"/>
              <a:t>环境要求</a:t>
            </a:r>
            <a:r>
              <a:rPr lang="en-US" altLang="zh-CN" dirty="0"/>
              <a:t>]</a:t>
            </a:r>
            <a:endParaRPr lang="zh-CN" altLang="en-US" dirty="0"/>
          </a:p>
        </p:txBody>
      </p:sp>
      <p:sp>
        <p:nvSpPr>
          <p:cNvPr id="3" name="内容占位符 2"/>
          <p:cNvSpPr>
            <a:spLocks noGrp="1"/>
          </p:cNvSpPr>
          <p:nvPr>
            <p:ph idx="1"/>
          </p:nvPr>
        </p:nvSpPr>
        <p:spPr/>
        <p:txBody>
          <a:bodyPr/>
          <a:lstStyle/>
          <a:p>
            <a:r>
              <a:rPr lang="en-US" altLang="zh-CN" b="1" dirty="0">
                <a:latin typeface="+mn-ea"/>
              </a:rPr>
              <a:t>2.8.1 </a:t>
            </a:r>
            <a:r>
              <a:rPr lang="zh-CN" altLang="zh-CN" b="1" dirty="0"/>
              <a:t>应当有整洁的生产环境。厂区的地面、路面周围环境及运输等不应对植入性的无菌医疗器械的生产造成污染。厂区应当远离有污染的空气和水等污染源的区域。</a:t>
            </a:r>
            <a:endParaRPr lang="zh-CN" altLang="en-US"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t>
            </a:r>
            <a:r>
              <a:rPr lang="zh-CN" altLang="en-US" dirty="0"/>
              <a:t>设计原则</a:t>
            </a:r>
            <a:r>
              <a:rPr lang="en-US" altLang="zh-CN" dirty="0"/>
              <a:t>]</a:t>
            </a:r>
            <a:endParaRPr lang="zh-CN" altLang="en-US" dirty="0"/>
          </a:p>
        </p:txBody>
      </p:sp>
      <p:sp>
        <p:nvSpPr>
          <p:cNvPr id="3" name="内容占位符 2"/>
          <p:cNvSpPr>
            <a:spLocks noGrp="1"/>
          </p:cNvSpPr>
          <p:nvPr>
            <p:ph idx="1"/>
          </p:nvPr>
        </p:nvSpPr>
        <p:spPr/>
        <p:txBody>
          <a:bodyPr/>
          <a:lstStyle/>
          <a:p>
            <a:r>
              <a:rPr lang="en-US" altLang="zh-CN" sz="2400" dirty="0"/>
              <a:t>* </a:t>
            </a:r>
            <a:r>
              <a:rPr lang="en-US" altLang="zh-CN" b="1" dirty="0">
                <a:latin typeface="+mn-ea"/>
              </a:rPr>
              <a:t>2.7.1</a:t>
            </a:r>
            <a:r>
              <a:rPr lang="zh-CN" altLang="zh-CN" b="1" dirty="0"/>
              <a:t>应当配备与产品生产规模、品种、检验要求相适应的检验场所和设施。</a:t>
            </a:r>
            <a:endParaRPr lang="zh-CN" altLang="zh-CN" b="1" dirty="0"/>
          </a:p>
          <a:p>
            <a:endParaRPr lang="en-US" altLang="zh-CN" b="1" dirty="0">
              <a:latin typeface="+mn-ea"/>
            </a:endParaRPr>
          </a:p>
          <a:p>
            <a:r>
              <a:rPr lang="en-US" altLang="zh-CN" b="1" dirty="0">
                <a:latin typeface="+mn-ea"/>
              </a:rPr>
              <a:t>2.22.1 </a:t>
            </a:r>
            <a:r>
              <a:rPr lang="zh-CN" altLang="en-US" b="1" dirty="0">
                <a:latin typeface="+mn-ea"/>
              </a:rPr>
              <a:t>生产厂房应当设置防尘、防止昆虫和其他动物进入的设施。</a:t>
            </a:r>
            <a:endParaRPr lang="en-US" altLang="zh-CN" b="1" dirty="0">
              <a:latin typeface="+mn-ea"/>
            </a:endParaRPr>
          </a:p>
          <a:p>
            <a:r>
              <a:rPr lang="en-US" altLang="zh-CN" b="1" dirty="0">
                <a:latin typeface="+mn-ea"/>
              </a:rPr>
              <a:t>2.22.2 </a:t>
            </a:r>
            <a:r>
              <a:rPr lang="zh-CN" altLang="zh-CN" b="1" dirty="0">
                <a:latin typeface="+mn-ea"/>
              </a:rPr>
              <a:t>洁净室（区）的门、窗及安全门应当密闭，洁净室（区）的门应当向洁净度高的方向开启。洁净室（区）的内表面应当便于清洁，不受清洁和消毒的影响。</a:t>
            </a:r>
            <a:endParaRPr lang="zh-CN" altLang="zh-CN" b="1" dirty="0">
              <a:latin typeface="+mn-ea"/>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t>
            </a:r>
            <a:r>
              <a:rPr lang="zh-CN" altLang="en-US" dirty="0"/>
              <a:t>设计原则</a:t>
            </a:r>
            <a:r>
              <a:rPr lang="en-US" altLang="zh-CN" dirty="0"/>
              <a:t>]</a:t>
            </a:r>
            <a:endParaRPr lang="zh-CN" altLang="en-US" dirty="0"/>
          </a:p>
        </p:txBody>
      </p:sp>
      <p:sp>
        <p:nvSpPr>
          <p:cNvPr id="3" name="内容占位符 2"/>
          <p:cNvSpPr>
            <a:spLocks noGrp="1"/>
          </p:cNvSpPr>
          <p:nvPr>
            <p:ph idx="1"/>
          </p:nvPr>
        </p:nvSpPr>
        <p:spPr/>
        <p:txBody>
          <a:bodyPr>
            <a:normAutofit/>
          </a:bodyPr>
          <a:lstStyle/>
          <a:p>
            <a:r>
              <a:rPr lang="en-US" altLang="zh-CN" sz="2800" dirty="0"/>
              <a:t>* </a:t>
            </a:r>
            <a:r>
              <a:rPr lang="en-US" altLang="zh-CN" sz="2800" b="1" dirty="0">
                <a:latin typeface="+mn-ea"/>
              </a:rPr>
              <a:t>2.9.1 </a:t>
            </a:r>
            <a:r>
              <a:rPr lang="zh-CN" altLang="en-US" sz="2800" b="1" dirty="0">
                <a:latin typeface="+mn-ea"/>
              </a:rPr>
              <a:t>应当根据所生产的植入性无菌医疗器械的质量要求，确定在相应级别洁净室（区）内进行生产的过程，避免生产中的污染。</a:t>
            </a:r>
            <a:endParaRPr lang="en-US" altLang="zh-CN" sz="2800" b="1" dirty="0">
              <a:latin typeface="+mn-ea"/>
            </a:endParaRPr>
          </a:p>
          <a:p>
            <a:r>
              <a:rPr lang="en-US" altLang="zh-CN" sz="2800" b="1" dirty="0">
                <a:latin typeface="+mn-ea"/>
              </a:rPr>
              <a:t>2.9.2 </a:t>
            </a:r>
            <a:r>
              <a:rPr lang="zh-CN" altLang="zh-CN" sz="2800" b="1" dirty="0">
                <a:solidFill>
                  <a:srgbClr val="FF0000"/>
                </a:solidFill>
                <a:latin typeface="+mn-ea"/>
              </a:rPr>
              <a:t>空气洁净级别不同的洁净室（区）之间的静压差应大于</a:t>
            </a:r>
            <a:r>
              <a:rPr lang="en-US" altLang="zh-CN" sz="2800" b="1" dirty="0">
                <a:solidFill>
                  <a:srgbClr val="FF0000"/>
                </a:solidFill>
                <a:latin typeface="+mn-ea"/>
              </a:rPr>
              <a:t>5</a:t>
            </a:r>
            <a:r>
              <a:rPr lang="zh-CN" altLang="zh-CN" sz="2800" b="1" dirty="0">
                <a:solidFill>
                  <a:srgbClr val="FF0000"/>
                </a:solidFill>
                <a:latin typeface="+mn-ea"/>
              </a:rPr>
              <a:t>帕，洁净室（区）与室外大气的静压差应大于</a:t>
            </a:r>
            <a:r>
              <a:rPr lang="en-US" altLang="zh-CN" sz="2800" b="1" dirty="0">
                <a:solidFill>
                  <a:srgbClr val="FF0000"/>
                </a:solidFill>
                <a:latin typeface="+mn-ea"/>
              </a:rPr>
              <a:t>10</a:t>
            </a:r>
            <a:r>
              <a:rPr lang="zh-CN" altLang="zh-CN" sz="2800" b="1" dirty="0">
                <a:solidFill>
                  <a:srgbClr val="FF0000"/>
                </a:solidFill>
                <a:latin typeface="+mn-ea"/>
              </a:rPr>
              <a:t>帕，并应有指示压差的装置</a:t>
            </a:r>
            <a:r>
              <a:rPr lang="zh-CN" altLang="zh-CN" sz="2800" b="1" dirty="0">
                <a:latin typeface="+mn-ea"/>
              </a:rPr>
              <a:t>。</a:t>
            </a:r>
            <a:endParaRPr lang="zh-CN" altLang="zh-CN" sz="2800" b="1" dirty="0">
              <a:latin typeface="+mn-ea"/>
            </a:endParaRPr>
          </a:p>
          <a:p>
            <a:r>
              <a:rPr lang="en-US" altLang="zh-CN" sz="2800" b="1" dirty="0">
                <a:latin typeface="+mn-ea"/>
              </a:rPr>
              <a:t>2.9.3 </a:t>
            </a:r>
            <a:r>
              <a:rPr lang="zh-CN" altLang="zh-CN" sz="2800" b="1" dirty="0">
                <a:latin typeface="+mn-ea"/>
              </a:rPr>
              <a:t>必要时，相同洁净级别的不同功能区域（操作间）之间也应当保持适当的压差梯度。</a:t>
            </a:r>
            <a:endParaRPr lang="zh-CN" altLang="zh-CN" sz="2800" b="1" dirty="0">
              <a:latin typeface="+mn-ea"/>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t>
            </a:r>
            <a:r>
              <a:rPr lang="zh-CN" altLang="en-US" dirty="0"/>
              <a:t>设计原则</a:t>
            </a:r>
            <a:r>
              <a:rPr lang="en-US" altLang="zh-CN" dirty="0"/>
              <a:t>]</a:t>
            </a:r>
            <a:endParaRPr lang="zh-CN" altLang="en-US" dirty="0"/>
          </a:p>
        </p:txBody>
      </p:sp>
      <p:sp>
        <p:nvSpPr>
          <p:cNvPr id="3" name="内容占位符 2"/>
          <p:cNvSpPr>
            <a:spLocks noGrp="1"/>
          </p:cNvSpPr>
          <p:nvPr>
            <p:ph idx="1"/>
          </p:nvPr>
        </p:nvSpPr>
        <p:spPr/>
        <p:txBody>
          <a:bodyPr>
            <a:normAutofit/>
          </a:bodyPr>
          <a:lstStyle/>
          <a:p>
            <a:r>
              <a:rPr lang="en-US" altLang="zh-CN" sz="2800" b="1" dirty="0">
                <a:latin typeface="+mn-ea"/>
              </a:rPr>
              <a:t>2.22.3  100</a:t>
            </a:r>
            <a:r>
              <a:rPr lang="zh-CN" altLang="en-US" sz="2800" b="1" dirty="0">
                <a:latin typeface="+mn-ea"/>
              </a:rPr>
              <a:t>级的洁净室（区）内不得设置地漏。</a:t>
            </a:r>
            <a:endParaRPr lang="en-US" altLang="zh-CN" sz="2800" b="1" dirty="0">
              <a:latin typeface="+mn-ea"/>
            </a:endParaRPr>
          </a:p>
          <a:p>
            <a:r>
              <a:rPr lang="en-US" altLang="zh-CN" sz="2800" b="1" dirty="0">
                <a:latin typeface="+mn-ea"/>
              </a:rPr>
              <a:t>2.22.4  </a:t>
            </a:r>
            <a:r>
              <a:rPr lang="zh-CN" altLang="en-US" sz="2800" b="1" dirty="0">
                <a:latin typeface="+mn-ea"/>
              </a:rPr>
              <a:t>在其他洁净室（区）内，水池或地漏应当有适当的设计和维护，并安装易于清洁且带有空气阻断功能的装置以防倒灌，同外部排水系统的连接方式应当能够防止微生物的侵入。</a:t>
            </a:r>
            <a:endParaRPr lang="en-US" altLang="zh-CN" sz="2800" b="1" dirty="0">
              <a:latin typeface="+mn-ea"/>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t>
            </a:r>
            <a:r>
              <a:rPr lang="zh-CN" altLang="en-US" dirty="0"/>
              <a:t>洁净级别控制</a:t>
            </a:r>
            <a:r>
              <a:rPr lang="en-US" altLang="zh-CN" dirty="0"/>
              <a:t>]</a:t>
            </a:r>
            <a:endParaRPr lang="zh-CN" altLang="en-US" dirty="0"/>
          </a:p>
        </p:txBody>
      </p:sp>
      <p:sp>
        <p:nvSpPr>
          <p:cNvPr id="3" name="内容占位符 2"/>
          <p:cNvSpPr>
            <a:spLocks noGrp="1"/>
          </p:cNvSpPr>
          <p:nvPr>
            <p:ph idx="1"/>
          </p:nvPr>
        </p:nvSpPr>
        <p:spPr/>
        <p:txBody>
          <a:bodyPr>
            <a:normAutofit/>
          </a:bodyPr>
          <a:lstStyle/>
          <a:p>
            <a:r>
              <a:rPr lang="en-US" altLang="zh-CN" sz="2800" b="1" dirty="0">
                <a:latin typeface="+mn-ea"/>
              </a:rPr>
              <a:t>【</a:t>
            </a:r>
            <a:r>
              <a:rPr lang="zh-CN" altLang="en-US" sz="2800" b="1" dirty="0">
                <a:latin typeface="+mn-ea"/>
              </a:rPr>
              <a:t>总要求</a:t>
            </a:r>
            <a:r>
              <a:rPr lang="en-US" altLang="zh-CN" sz="2800" b="1" dirty="0">
                <a:latin typeface="+mn-ea"/>
              </a:rPr>
              <a:t>】</a:t>
            </a:r>
            <a:endParaRPr lang="en-US" altLang="zh-CN" sz="2800" b="1" dirty="0">
              <a:latin typeface="+mn-ea"/>
            </a:endParaRPr>
          </a:p>
          <a:p>
            <a:r>
              <a:rPr lang="en-US" altLang="zh-CN" sz="2800" b="1" dirty="0">
                <a:solidFill>
                  <a:srgbClr val="FF0000"/>
                </a:solidFill>
                <a:latin typeface="+mn-ea"/>
              </a:rPr>
              <a:t>2.18.1 </a:t>
            </a:r>
            <a:r>
              <a:rPr lang="zh-CN" altLang="zh-CN" sz="2800" b="1" dirty="0">
                <a:solidFill>
                  <a:srgbClr val="FF0000"/>
                </a:solidFill>
                <a:latin typeface="+mn-ea"/>
              </a:rPr>
              <a:t>洁净室（区）空气洁净度级别指标应当符合医疗器械相关行业标准的要求。</a:t>
            </a:r>
            <a:r>
              <a:rPr lang="zh-CN" altLang="en-US" sz="2800" b="1" dirty="0">
                <a:solidFill>
                  <a:srgbClr val="FF0000"/>
                </a:solidFill>
                <a:latin typeface="+mn-ea"/>
              </a:rPr>
              <a:t>（</a:t>
            </a:r>
            <a:r>
              <a:rPr lang="en-US" altLang="zh-CN" sz="2800" dirty="0">
                <a:solidFill>
                  <a:srgbClr val="FF0000"/>
                </a:solidFill>
                <a:latin typeface="楷体" panose="02010609060101010101" pitchFamily="49" charset="-122"/>
                <a:ea typeface="楷体" panose="02010609060101010101" pitchFamily="49" charset="-122"/>
              </a:rPr>
              <a:t>YY0033</a:t>
            </a:r>
            <a:r>
              <a:rPr lang="zh-CN" altLang="en-US" sz="2800" dirty="0">
                <a:latin typeface="楷体" panose="02010609060101010101" pitchFamily="49" charset="-122"/>
                <a:ea typeface="楷体" panose="02010609060101010101" pitchFamily="49" charset="-122"/>
              </a:rPr>
              <a:t>）</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t>
            </a:r>
            <a:r>
              <a:rPr lang="zh-CN" altLang="en-US" dirty="0"/>
              <a:t>洁净级别控制</a:t>
            </a:r>
            <a:r>
              <a:rPr lang="en-US" altLang="zh-CN" dirty="0"/>
              <a:t>]</a:t>
            </a:r>
            <a:endParaRPr lang="zh-CN" altLang="en-US" dirty="0"/>
          </a:p>
        </p:txBody>
      </p:sp>
      <p:sp>
        <p:nvSpPr>
          <p:cNvPr id="3" name="内容占位符 2"/>
          <p:cNvSpPr>
            <a:spLocks noGrp="1"/>
          </p:cNvSpPr>
          <p:nvPr>
            <p:ph idx="1"/>
          </p:nvPr>
        </p:nvSpPr>
        <p:spPr/>
        <p:txBody>
          <a:bodyPr>
            <a:normAutofit/>
          </a:bodyPr>
          <a:lstStyle/>
          <a:p>
            <a:pPr>
              <a:buNone/>
            </a:pPr>
            <a:r>
              <a:rPr lang="en-US" altLang="zh-CN" sz="2800" b="1" dirty="0">
                <a:latin typeface="+mn-ea"/>
              </a:rPr>
              <a:t>1</a:t>
            </a:r>
            <a:r>
              <a:rPr lang="zh-CN" altLang="en-US" sz="2800" b="1" dirty="0">
                <a:latin typeface="+mn-ea"/>
              </a:rPr>
              <a:t>、</a:t>
            </a:r>
            <a:r>
              <a:rPr lang="en-US" altLang="zh-CN" sz="2800" b="1" dirty="0">
                <a:latin typeface="+mn-ea"/>
              </a:rPr>
              <a:t>100</a:t>
            </a:r>
            <a:r>
              <a:rPr lang="zh-CN" altLang="en-US" sz="2800" b="1" dirty="0">
                <a:latin typeface="+mn-ea"/>
              </a:rPr>
              <a:t>级</a:t>
            </a:r>
            <a:r>
              <a:rPr lang="en-US" altLang="zh-CN" sz="2800" b="1" dirty="0">
                <a:latin typeface="+mn-ea"/>
              </a:rPr>
              <a:t>/10000</a:t>
            </a:r>
            <a:r>
              <a:rPr lang="zh-CN" altLang="en-US" sz="2800" dirty="0">
                <a:latin typeface="楷体" panose="02010609060101010101" pitchFamily="49" charset="-122"/>
                <a:ea typeface="楷体" panose="02010609060101010101" pitchFamily="49" charset="-122"/>
              </a:rPr>
              <a:t>级</a:t>
            </a:r>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2.15.1 </a:t>
            </a:r>
            <a:r>
              <a:rPr lang="zh-CN" altLang="zh-CN" sz="2800" b="1" dirty="0">
                <a:latin typeface="+mn-ea"/>
              </a:rPr>
              <a:t>对于有要求或采用无菌操作技术加工的植入性无菌医疗器械（包括医用材料），应当在</a:t>
            </a:r>
            <a:r>
              <a:rPr lang="en-US" altLang="zh-CN" sz="2800" b="1" dirty="0">
                <a:latin typeface="+mn-ea"/>
              </a:rPr>
              <a:t>10,000</a:t>
            </a:r>
            <a:r>
              <a:rPr lang="zh-CN" altLang="zh-CN" sz="2800" b="1" dirty="0">
                <a:latin typeface="+mn-ea"/>
              </a:rPr>
              <a:t>级下的局部</a:t>
            </a:r>
            <a:r>
              <a:rPr lang="en-US" altLang="zh-CN" sz="2800" b="1" dirty="0">
                <a:latin typeface="+mn-ea"/>
              </a:rPr>
              <a:t>100</a:t>
            </a:r>
            <a:r>
              <a:rPr lang="zh-CN" altLang="zh-CN" sz="2800" b="1" dirty="0">
                <a:latin typeface="+mn-ea"/>
              </a:rPr>
              <a:t>级洁净室（区）内进行生产。</a:t>
            </a:r>
            <a:endParaRPr lang="en-US" altLang="zh-CN" sz="2800" b="1" dirty="0">
              <a:latin typeface="+mn-ea"/>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t>
            </a:r>
            <a:r>
              <a:rPr lang="zh-CN" altLang="en-US" dirty="0"/>
              <a:t>洁净级别控制</a:t>
            </a:r>
            <a:r>
              <a:rPr lang="en-US" altLang="zh-CN" dirty="0"/>
              <a:t>]</a:t>
            </a:r>
            <a:endParaRPr lang="zh-CN" altLang="en-US" dirty="0"/>
          </a:p>
        </p:txBody>
      </p:sp>
      <p:sp>
        <p:nvSpPr>
          <p:cNvPr id="3" name="内容占位符 2"/>
          <p:cNvSpPr>
            <a:spLocks noGrp="1"/>
          </p:cNvSpPr>
          <p:nvPr>
            <p:ph idx="1"/>
          </p:nvPr>
        </p:nvSpPr>
        <p:spPr/>
        <p:txBody>
          <a:bodyPr>
            <a:normAutofit fontScale="85000" lnSpcReduction="20000"/>
          </a:bodyPr>
          <a:lstStyle/>
          <a:p>
            <a:pPr>
              <a:buNone/>
            </a:pPr>
            <a:r>
              <a:rPr lang="en-US" altLang="zh-CN" sz="2800" b="1" dirty="0">
                <a:latin typeface="+mn-ea"/>
              </a:rPr>
              <a:t>2</a:t>
            </a:r>
            <a:r>
              <a:rPr lang="zh-CN" altLang="en-US" sz="2800" b="1" dirty="0">
                <a:latin typeface="+mn-ea"/>
              </a:rPr>
              <a:t>、</a:t>
            </a:r>
            <a:r>
              <a:rPr lang="en-US" altLang="zh-CN" sz="2800" b="1" dirty="0">
                <a:latin typeface="+mn-ea"/>
              </a:rPr>
              <a:t>10000</a:t>
            </a:r>
            <a:r>
              <a:rPr lang="zh-CN" altLang="en-US" sz="2800" dirty="0">
                <a:latin typeface="楷体" panose="02010609060101010101" pitchFamily="49" charset="-122"/>
                <a:ea typeface="楷体" panose="02010609060101010101" pitchFamily="49" charset="-122"/>
              </a:rPr>
              <a:t>级</a:t>
            </a:r>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2.10.1 </a:t>
            </a:r>
            <a:r>
              <a:rPr lang="zh-CN" altLang="en-US" sz="2800" b="1" dirty="0">
                <a:latin typeface="+mn-ea"/>
              </a:rPr>
              <a:t>主要与骨接触的植入性无菌医疗器械或单包装出厂的配件，其末道清洁处理、组装、初包装、封口的生产区域和不经清洁处理零部件的加工生产区域应当不低于</a:t>
            </a:r>
            <a:r>
              <a:rPr lang="en-US" altLang="zh-CN" sz="2800" b="1" dirty="0">
                <a:latin typeface="+mn-ea"/>
              </a:rPr>
              <a:t>100,000</a:t>
            </a:r>
            <a:r>
              <a:rPr lang="zh-CN" altLang="en-US" sz="2800" b="1" dirty="0">
                <a:latin typeface="+mn-ea"/>
              </a:rPr>
              <a:t>级洁净度级别。</a:t>
            </a:r>
            <a:endParaRPr lang="en-US" altLang="zh-CN" sz="2800" b="1" dirty="0">
              <a:latin typeface="+mn-ea"/>
            </a:endParaRPr>
          </a:p>
          <a:p>
            <a:r>
              <a:rPr lang="en-US" altLang="zh-CN" sz="2800" b="1" dirty="0">
                <a:latin typeface="+mn-ea"/>
              </a:rPr>
              <a:t>2.11.1 </a:t>
            </a:r>
            <a:r>
              <a:rPr lang="zh-CN" altLang="en-US" sz="2800" b="1" dirty="0">
                <a:latin typeface="+mn-ea"/>
              </a:rPr>
              <a:t>主要与组织和组织液接触的植入性无菌医疗器械或单包装出厂的配件，其末道清洁处理、组装、初包装、封口的生产区域和不经清洁处理零部件的加工生产区域应当不低于</a:t>
            </a:r>
            <a:r>
              <a:rPr lang="en-US" altLang="zh-CN" sz="2800" b="1" dirty="0">
                <a:latin typeface="+mn-ea"/>
              </a:rPr>
              <a:t>100,000</a:t>
            </a:r>
            <a:r>
              <a:rPr lang="zh-CN" altLang="en-US" sz="2800" b="1" dirty="0">
                <a:latin typeface="+mn-ea"/>
              </a:rPr>
              <a:t>级洁净度级别。</a:t>
            </a:r>
            <a:endParaRPr lang="en-US" altLang="zh-CN" sz="2800" b="1" dirty="0">
              <a:latin typeface="+mn-ea"/>
            </a:endParaRPr>
          </a:p>
          <a:p>
            <a:r>
              <a:rPr lang="en-US" altLang="zh-CN" sz="2800" b="1" dirty="0">
                <a:latin typeface="+mn-ea"/>
              </a:rPr>
              <a:t>2.12.1 </a:t>
            </a:r>
            <a:r>
              <a:rPr lang="zh-CN" altLang="zh-CN" sz="2800" b="1" dirty="0">
                <a:latin typeface="+mn-ea"/>
              </a:rPr>
              <a:t>主要与血液接触的植入性无菌医疗器械或单包装出厂的配件，其末道清洁处理、组装、初包装、封口的生产区域和不经清洁处理零部件的加工生产区域应当不低于</a:t>
            </a:r>
            <a:r>
              <a:rPr lang="en-US" altLang="zh-CN" sz="2800" b="1" dirty="0">
                <a:latin typeface="+mn-ea"/>
              </a:rPr>
              <a:t>10,000</a:t>
            </a:r>
            <a:r>
              <a:rPr lang="zh-CN" altLang="zh-CN" sz="2800" b="1" dirty="0">
                <a:latin typeface="+mn-ea"/>
              </a:rPr>
              <a:t>级洁净度级别。</a:t>
            </a:r>
            <a:endParaRPr lang="en-US" altLang="zh-CN" sz="2800" b="1" dirty="0">
              <a:latin typeface="+mn-ea"/>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t>
            </a:r>
            <a:r>
              <a:rPr lang="zh-CN" altLang="en-US" dirty="0"/>
              <a:t>洁净级别控制</a:t>
            </a:r>
            <a:r>
              <a:rPr lang="en-US" altLang="zh-CN" dirty="0"/>
              <a:t>]</a:t>
            </a:r>
            <a:endParaRPr lang="zh-CN" altLang="en-US" dirty="0"/>
          </a:p>
        </p:txBody>
      </p:sp>
      <p:sp>
        <p:nvSpPr>
          <p:cNvPr id="3" name="内容占位符 2"/>
          <p:cNvSpPr>
            <a:spLocks noGrp="1"/>
          </p:cNvSpPr>
          <p:nvPr>
            <p:ph idx="1"/>
          </p:nvPr>
        </p:nvSpPr>
        <p:spPr/>
        <p:txBody>
          <a:bodyPr>
            <a:normAutofit fontScale="92500" lnSpcReduction="20000"/>
          </a:bodyPr>
          <a:lstStyle/>
          <a:p>
            <a:pPr>
              <a:buNone/>
            </a:pPr>
            <a:r>
              <a:rPr lang="en-US" altLang="zh-CN" sz="2800" b="1" dirty="0">
                <a:latin typeface="+mn-ea"/>
              </a:rPr>
              <a:t>3</a:t>
            </a:r>
            <a:r>
              <a:rPr lang="zh-CN" altLang="en-US" sz="2800" b="1" dirty="0">
                <a:latin typeface="+mn-ea"/>
              </a:rPr>
              <a:t>、</a:t>
            </a:r>
            <a:r>
              <a:rPr lang="en-US" altLang="zh-CN" sz="2800" b="1" dirty="0">
                <a:latin typeface="+mn-ea"/>
              </a:rPr>
              <a:t>300000</a:t>
            </a:r>
            <a:r>
              <a:rPr lang="zh-CN" altLang="en-US" sz="2800" dirty="0">
                <a:latin typeface="楷体" panose="02010609060101010101" pitchFamily="49" charset="-122"/>
                <a:ea typeface="楷体" panose="02010609060101010101" pitchFamily="49" charset="-122"/>
              </a:rPr>
              <a:t>级</a:t>
            </a:r>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2.13.1 </a:t>
            </a:r>
            <a:r>
              <a:rPr lang="zh-CN" altLang="en-US" sz="2800" b="1" dirty="0">
                <a:latin typeface="+mn-ea"/>
              </a:rPr>
              <a:t>与人体损伤表面和粘膜接触的植入性无菌医疗器械或单包装出厂的零部件，其末道清洁处理、组装、初包装、封口的生产区域和不经清洁处理零部件的加工生产区域应当不低于</a:t>
            </a:r>
            <a:r>
              <a:rPr lang="en-US" altLang="zh-CN" sz="2800" b="1" dirty="0">
                <a:latin typeface="+mn-ea"/>
              </a:rPr>
              <a:t>300,000</a:t>
            </a:r>
            <a:r>
              <a:rPr lang="zh-CN" altLang="en-US" sz="2800" b="1" dirty="0">
                <a:latin typeface="+mn-ea"/>
              </a:rPr>
              <a:t>级洁净度级别。</a:t>
            </a:r>
            <a:endParaRPr lang="en-US" altLang="zh-CN" sz="2800" b="1" dirty="0">
              <a:latin typeface="+mn-ea"/>
            </a:endParaRPr>
          </a:p>
          <a:p>
            <a:r>
              <a:rPr lang="en-US" altLang="zh-CN" sz="2800" b="1" dirty="0">
                <a:latin typeface="+mn-ea"/>
              </a:rPr>
              <a:t>2.14.1 </a:t>
            </a:r>
            <a:r>
              <a:rPr lang="zh-CN" altLang="en-US" sz="2800" b="1" dirty="0">
                <a:latin typeface="+mn-ea"/>
              </a:rPr>
              <a:t>与植入性的无菌医疗器械的使用表面直接接触、不需清洁处理即使用的初包装材料，其生产环境洁净度级别的设置应当遵循与产品生产环境的洁净度级别相同的原则，使初包装材料的质量满足所包装无菌医疗器械的要求；若初包装材料不与植入性无菌医疗器械使用表面直接接触，应当在不低于</a:t>
            </a:r>
            <a:r>
              <a:rPr lang="en-US" altLang="zh-CN" sz="2800" b="1" dirty="0">
                <a:latin typeface="+mn-ea"/>
              </a:rPr>
              <a:t>300,000</a:t>
            </a:r>
            <a:r>
              <a:rPr lang="zh-CN" altLang="en-US" sz="2800" b="1" dirty="0">
                <a:latin typeface="+mn-ea"/>
              </a:rPr>
              <a:t>洁净室（区）内生产。</a:t>
            </a:r>
            <a:endParaRPr lang="en-US" altLang="zh-CN" sz="2800" b="1" dirty="0">
              <a:latin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0" y="1628800"/>
            <a:ext cx="4427984" cy="4680520"/>
          </a:xfrm>
        </p:spPr>
        <p:txBody>
          <a:bodyPr>
            <a:normAutofit/>
          </a:bodyPr>
          <a:lstStyle/>
          <a:p>
            <a:r>
              <a:rPr lang="zh-CN" altLang="en-US" sz="3200" dirty="0"/>
              <a:t>第九章 质量控制                                   </a:t>
            </a:r>
            <a:endParaRPr lang="en-US" altLang="zh-CN" sz="3200" dirty="0"/>
          </a:p>
          <a:p>
            <a:r>
              <a:rPr lang="zh-CN" altLang="en-US" sz="3200" dirty="0"/>
              <a:t>第十章 销售和售后服务</a:t>
            </a:r>
            <a:endParaRPr lang="en-US" altLang="zh-CN" sz="3200" dirty="0"/>
          </a:p>
          <a:p>
            <a:r>
              <a:rPr lang="zh-CN" altLang="en-US" sz="3200" dirty="0"/>
              <a:t>第十一章  不合格品控制</a:t>
            </a:r>
            <a:endParaRPr lang="en-US" altLang="zh-CN" sz="3200" dirty="0"/>
          </a:p>
          <a:p>
            <a:r>
              <a:rPr lang="zh-CN" altLang="en-US" sz="3200" dirty="0"/>
              <a:t>第十二章 不良事件监测、分析和改进</a:t>
            </a:r>
            <a:endParaRPr lang="en-US" altLang="zh-CN" sz="3200" dirty="0"/>
          </a:p>
          <a:p>
            <a:r>
              <a:rPr lang="zh-CN" altLang="en-US" sz="3200" dirty="0"/>
              <a:t>第十三章 附则</a:t>
            </a:r>
            <a:endParaRPr lang="en-US" altLang="zh-CN" sz="3200" dirty="0"/>
          </a:p>
        </p:txBody>
      </p:sp>
      <p:sp>
        <p:nvSpPr>
          <p:cNvPr id="4" name="TextBox 3"/>
          <p:cNvSpPr txBox="1"/>
          <p:nvPr/>
        </p:nvSpPr>
        <p:spPr>
          <a:xfrm>
            <a:off x="1619672" y="755993"/>
            <a:ext cx="6552728" cy="584775"/>
          </a:xfrm>
          <a:prstGeom prst="rect">
            <a:avLst/>
          </a:prstGeom>
          <a:noFill/>
        </p:spPr>
        <p:txBody>
          <a:bodyPr wrap="square" rtlCol="0">
            <a:spAutoFit/>
          </a:bodyPr>
          <a:lstStyle/>
          <a:p>
            <a:r>
              <a:rPr lang="zh-CN" altLang="en-US" sz="3200" b="1" dirty="0"/>
              <a:t>医疗器械生产质量管理规范</a:t>
            </a:r>
            <a:endParaRPr lang="en-US" altLang="zh-CN" sz="3200" b="1" dirty="0"/>
          </a:p>
        </p:txBody>
      </p:sp>
      <p:sp>
        <p:nvSpPr>
          <p:cNvPr id="5" name="内容占位符 2"/>
          <p:cNvSpPr txBox="1"/>
          <p:nvPr/>
        </p:nvSpPr>
        <p:spPr>
          <a:xfrm>
            <a:off x="395536" y="1637184"/>
            <a:ext cx="4176464" cy="468052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第一章 总则                                   </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第二章 机构和人员</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第三章 厂房与设施</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第四章 设备</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第五章 文件管理</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第六章 设计开发</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第七章 采购</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第八章 生产管理</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1196752"/>
            <a:ext cx="8229600" cy="4389120"/>
          </a:xfrm>
        </p:spPr>
        <p:txBody>
          <a:bodyPr>
            <a:normAutofit/>
          </a:bodyPr>
          <a:lstStyle/>
          <a:p>
            <a:r>
              <a:rPr lang="en-US" altLang="zh-CN" sz="2800" b="1" dirty="0">
                <a:latin typeface="+mn-ea"/>
              </a:rPr>
              <a:t>2.16.1  </a:t>
            </a:r>
            <a:r>
              <a:rPr lang="zh-CN" altLang="zh-CN" sz="2800" b="1" dirty="0">
                <a:latin typeface="+mn-ea"/>
              </a:rPr>
              <a:t>洁净工作服清洗干燥间、洁具间、专用工位器具的末道清洁处理与消毒的区域的空气洁净度级别可低于生产区一个级别，但不得低于</a:t>
            </a:r>
            <a:r>
              <a:rPr lang="en-US" altLang="zh-CN" sz="2800" b="1" dirty="0">
                <a:latin typeface="+mn-ea"/>
              </a:rPr>
              <a:t>300000</a:t>
            </a:r>
            <a:r>
              <a:rPr lang="zh-CN" altLang="zh-CN" sz="2800" b="1" dirty="0">
                <a:latin typeface="+mn-ea"/>
              </a:rPr>
              <a:t>级。无菌工作服的整理、灭菌后的贮存应当在</a:t>
            </a:r>
            <a:r>
              <a:rPr lang="en-US" altLang="zh-CN" sz="2800" b="1" dirty="0">
                <a:latin typeface="+mn-ea"/>
              </a:rPr>
              <a:t>10,000</a:t>
            </a:r>
            <a:r>
              <a:rPr lang="zh-CN" altLang="zh-CN" sz="2800" b="1" dirty="0">
                <a:latin typeface="+mn-ea"/>
              </a:rPr>
              <a:t>级洁净室（区）内。</a:t>
            </a:r>
            <a:endParaRPr lang="en-US" altLang="zh-CN" sz="2800" b="1" dirty="0">
              <a:latin typeface="+mn-ea"/>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1196752"/>
            <a:ext cx="8229600" cy="4389120"/>
          </a:xfrm>
        </p:spPr>
        <p:txBody>
          <a:bodyPr>
            <a:normAutofit/>
          </a:bodyPr>
          <a:lstStyle/>
          <a:p>
            <a:r>
              <a:rPr lang="en-US" altLang="zh-CN" sz="2800" b="1" dirty="0">
                <a:latin typeface="+mn-ea"/>
              </a:rPr>
              <a:t>2.17.1  </a:t>
            </a:r>
            <a:r>
              <a:rPr lang="zh-CN" altLang="en-US" sz="2800" b="1" dirty="0">
                <a:latin typeface="+mn-ea"/>
              </a:rPr>
              <a:t>洁净室（区）应当按照植入性无菌医疗器械的生产工艺流程及所要求的空气洁净度级别进行合理布局，人流、物流走向应当合理。同一洁净室（区）内或相邻洁净室（区）间的生产操作不得互相交叉污染。</a:t>
            </a:r>
            <a:endParaRPr lang="en-US" altLang="zh-CN" sz="2800" b="1" dirty="0">
              <a:latin typeface="+mn-ea"/>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1196752"/>
            <a:ext cx="8229600" cy="4389120"/>
          </a:xfrm>
        </p:spPr>
        <p:txBody>
          <a:bodyPr>
            <a:normAutofit/>
          </a:bodyPr>
          <a:lstStyle/>
          <a:p>
            <a:r>
              <a:rPr lang="en-US" altLang="zh-CN" sz="2800" b="1" dirty="0">
                <a:latin typeface="+mn-ea"/>
              </a:rPr>
              <a:t>2.19.1  </a:t>
            </a:r>
            <a:r>
              <a:rPr lang="zh-CN" altLang="en-US" sz="2800" b="1" dirty="0">
                <a:latin typeface="+mn-ea"/>
              </a:rPr>
              <a:t>洁净室（区）的温度和相对湿度应当与产品生产工艺要求相适应。无特殊要求时，温度应当控制在</a:t>
            </a:r>
            <a:r>
              <a:rPr lang="en-US" altLang="zh-CN" sz="2800" b="1" dirty="0">
                <a:latin typeface="+mn-ea"/>
              </a:rPr>
              <a:t>18</a:t>
            </a:r>
            <a:r>
              <a:rPr lang="zh-CN" altLang="en-US" sz="2800" b="1" dirty="0">
                <a:latin typeface="+mn-ea"/>
              </a:rPr>
              <a:t>～</a:t>
            </a:r>
            <a:r>
              <a:rPr lang="en-US" altLang="zh-CN" sz="2800" b="1" dirty="0">
                <a:latin typeface="+mn-ea"/>
              </a:rPr>
              <a:t>28℃</a:t>
            </a:r>
            <a:r>
              <a:rPr lang="zh-CN" altLang="en-US" sz="2800" b="1" dirty="0">
                <a:latin typeface="+mn-ea"/>
              </a:rPr>
              <a:t>，相对湿度控制在</a:t>
            </a:r>
            <a:r>
              <a:rPr lang="en-US" altLang="zh-CN" sz="2800" b="1" dirty="0">
                <a:latin typeface="+mn-ea"/>
              </a:rPr>
              <a:t>45%</a:t>
            </a:r>
            <a:r>
              <a:rPr lang="zh-CN" altLang="en-US" sz="2800" b="1" dirty="0">
                <a:latin typeface="+mn-ea"/>
              </a:rPr>
              <a:t>～</a:t>
            </a:r>
            <a:r>
              <a:rPr lang="en-US" altLang="zh-CN" sz="2800" b="1" dirty="0">
                <a:latin typeface="+mn-ea"/>
              </a:rPr>
              <a:t>65%</a:t>
            </a:r>
            <a:r>
              <a:rPr lang="zh-CN" altLang="en-US" sz="2800" b="1" dirty="0">
                <a:latin typeface="+mn-ea"/>
              </a:rPr>
              <a:t>。</a:t>
            </a:r>
            <a:endParaRPr lang="en-US" altLang="zh-CN" sz="2800" b="1" dirty="0">
              <a:latin typeface="+mn-ea"/>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1196752"/>
            <a:ext cx="8229600" cy="4389120"/>
          </a:xfrm>
        </p:spPr>
        <p:txBody>
          <a:bodyPr>
            <a:normAutofit/>
          </a:bodyPr>
          <a:lstStyle/>
          <a:p>
            <a:r>
              <a:rPr lang="en-US" altLang="zh-CN" sz="2800" b="1" dirty="0">
                <a:latin typeface="+mn-ea"/>
              </a:rPr>
              <a:t>2.20.1  </a:t>
            </a:r>
            <a:r>
              <a:rPr lang="zh-CN" altLang="en-US" sz="2800" b="1" dirty="0">
                <a:latin typeface="+mn-ea"/>
              </a:rPr>
              <a:t>进入洁净室（区）的管道、进回风口布局应当合理，水、电、气输送线路与墙体接口处应当可靠密封，照明灯具不得悬吊。</a:t>
            </a:r>
            <a:endParaRPr lang="en-US" altLang="zh-CN" sz="2800" b="1" dirty="0">
              <a:latin typeface="+mn-ea"/>
            </a:endParaRPr>
          </a:p>
          <a:p>
            <a:r>
              <a:rPr lang="en-US" altLang="zh-CN" sz="2800" b="1" dirty="0">
                <a:latin typeface="+mn-ea"/>
              </a:rPr>
              <a:t>2.21.1  </a:t>
            </a:r>
            <a:r>
              <a:rPr lang="zh-CN" altLang="en-US" sz="2800" b="1" dirty="0">
                <a:latin typeface="+mn-ea"/>
              </a:rPr>
              <a:t>洁净室（区）内操作台应当光滑、平整、不脱落尘粒和纤维，不易积尘并便于清洁处理和消毒。</a:t>
            </a:r>
            <a:endParaRPr lang="en-US" altLang="zh-CN" sz="2800" b="1" dirty="0">
              <a:latin typeface="+mn-ea"/>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1196752"/>
            <a:ext cx="8229600" cy="4389120"/>
          </a:xfrm>
        </p:spPr>
        <p:txBody>
          <a:bodyPr>
            <a:normAutofit/>
          </a:bodyPr>
          <a:lstStyle/>
          <a:p>
            <a:r>
              <a:rPr lang="en-US" altLang="zh-CN" sz="2800" b="1" dirty="0">
                <a:latin typeface="+mn-ea"/>
              </a:rPr>
              <a:t>2.23.1  </a:t>
            </a:r>
            <a:r>
              <a:rPr lang="zh-CN" altLang="en-US" sz="2800" b="1" dirty="0">
                <a:latin typeface="+mn-ea"/>
              </a:rPr>
              <a:t>洁净室（区）内使用的压缩空气等工艺用气均应当经过净化处理。</a:t>
            </a:r>
            <a:endParaRPr lang="en-US" altLang="zh-CN" sz="2800" b="1" dirty="0">
              <a:latin typeface="+mn-ea"/>
            </a:endParaRPr>
          </a:p>
          <a:p>
            <a:r>
              <a:rPr lang="en-US" altLang="zh-CN" sz="2800" b="1" dirty="0">
                <a:latin typeface="+mn-ea"/>
              </a:rPr>
              <a:t>2.23.2  </a:t>
            </a:r>
            <a:r>
              <a:rPr lang="zh-CN" altLang="zh-CN" sz="2800" b="1" dirty="0">
                <a:latin typeface="+mn-ea"/>
              </a:rPr>
              <a:t>与产品使用表面直接接触的气体，其对产品的影响程度应当进行验证和控制，以适应所生产产品的要求。</a:t>
            </a:r>
            <a:endParaRPr lang="en-US" altLang="zh-CN" sz="2800" b="1" dirty="0">
              <a:latin typeface="+mn-ea"/>
            </a:endParaRPr>
          </a:p>
          <a:p>
            <a:r>
              <a:rPr lang="en-US" altLang="zh-CN" sz="2800" b="1" dirty="0">
                <a:latin typeface="+mn-ea"/>
              </a:rPr>
              <a:t>2.24.1  </a:t>
            </a:r>
            <a:r>
              <a:rPr lang="zh-CN" altLang="en-US" sz="2800" b="1" dirty="0">
                <a:latin typeface="+mn-ea"/>
              </a:rPr>
              <a:t>洁净室（区）内的人数应当与洁净室（区）面积相适应。</a:t>
            </a:r>
            <a:endParaRPr lang="en-US" altLang="zh-CN" sz="2800" b="1" dirty="0">
              <a:latin typeface="+mn-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1196752"/>
            <a:ext cx="8229600" cy="4389120"/>
          </a:xfrm>
        </p:spPr>
        <p:txBody>
          <a:bodyPr>
            <a:normAutofit/>
          </a:bodyPr>
          <a:lstStyle/>
          <a:p>
            <a:r>
              <a:rPr lang="en-US" altLang="zh-CN" sz="2800" b="1" dirty="0">
                <a:latin typeface="+mn-ea"/>
              </a:rPr>
              <a:t>2.23.1  </a:t>
            </a:r>
            <a:r>
              <a:rPr lang="zh-CN" altLang="en-US" sz="2800" b="1" dirty="0">
                <a:latin typeface="+mn-ea"/>
              </a:rPr>
              <a:t>洁净室（区）内使用的压缩空气等工艺用气均应当经过净化处理。</a:t>
            </a:r>
            <a:endParaRPr lang="en-US" altLang="zh-CN" sz="2800" b="1" dirty="0">
              <a:latin typeface="+mn-ea"/>
            </a:endParaRPr>
          </a:p>
          <a:p>
            <a:r>
              <a:rPr lang="en-US" altLang="zh-CN" sz="2800" b="1" dirty="0">
                <a:latin typeface="+mn-ea"/>
              </a:rPr>
              <a:t>2.23.2  </a:t>
            </a:r>
            <a:r>
              <a:rPr lang="zh-CN" altLang="zh-CN" sz="2800" b="1" dirty="0">
                <a:latin typeface="+mn-ea"/>
              </a:rPr>
              <a:t>与产品使用表面直接接触的气体，其对产品的影响程度应当进行验证和控制，以适应所生产产品的要求。</a:t>
            </a:r>
            <a:endParaRPr lang="en-US" altLang="zh-CN" sz="2800" b="1" dirty="0">
              <a:latin typeface="+mn-ea"/>
            </a:endParaRPr>
          </a:p>
          <a:p>
            <a:r>
              <a:rPr lang="en-US" altLang="zh-CN" sz="2800" b="1" dirty="0">
                <a:latin typeface="+mn-ea"/>
              </a:rPr>
              <a:t>2.24.1  </a:t>
            </a:r>
            <a:r>
              <a:rPr lang="zh-CN" altLang="en-US" sz="2800" b="1" dirty="0">
                <a:latin typeface="+mn-ea"/>
              </a:rPr>
              <a:t>洁净室（区）内的人数应当与洁净室（区）面积相适应。</a:t>
            </a:r>
            <a:endParaRPr lang="en-US" altLang="zh-CN" sz="2800" b="1" dirty="0">
              <a:latin typeface="+mn-ea"/>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4389120"/>
          </a:xfrm>
        </p:spPr>
        <p:txBody>
          <a:bodyPr>
            <a:normAutofit/>
          </a:bodyPr>
          <a:lstStyle/>
          <a:p>
            <a:r>
              <a:rPr lang="en-US" altLang="zh-CN" sz="2800" b="1" dirty="0">
                <a:latin typeface="+mn-ea"/>
              </a:rPr>
              <a:t>2.25.1  </a:t>
            </a:r>
            <a:r>
              <a:rPr lang="zh-CN" altLang="zh-CN" sz="2800" b="1" dirty="0">
                <a:latin typeface="+mn-ea"/>
              </a:rPr>
              <a:t>对植入性的非无菌医疗器械或使用前预期灭菌的医疗器械，如果通过确认的产品清洁、包装过程能将污染降低并保持稳定的控制水平，应当建立一个受控的环境来确保该确认的清洁和包装过程。</a:t>
            </a:r>
            <a:endParaRPr lang="zh-CN" altLang="en-US" sz="2800" b="1" dirty="0">
              <a:latin typeface="+mn-ea"/>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924944"/>
            <a:ext cx="3744416" cy="369332"/>
          </a:xfrm>
          <a:prstGeom prst="rect">
            <a:avLst/>
          </a:prstGeom>
          <a:noFill/>
        </p:spPr>
        <p:txBody>
          <a:bodyPr wrap="square" rtlCol="0">
            <a:spAutoFit/>
          </a:bodyPr>
          <a:lstStyle/>
          <a:p>
            <a:pPr algn="ctr"/>
            <a:r>
              <a:rPr lang="zh-CN" altLang="en-US" dirty="0">
                <a:hlinkClick r:id="rId1" action="ppaction://hlinkfile"/>
              </a:rPr>
              <a:t>现场考核中实际发生不合格项案例</a:t>
            </a:r>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3960440" cy="461665"/>
          </a:xfrm>
          <a:prstGeom prst="rect">
            <a:avLst/>
          </a:prstGeom>
          <a:noFill/>
        </p:spPr>
        <p:txBody>
          <a:bodyPr wrap="square" rtlCol="0">
            <a:spAutoFit/>
          </a:bodyPr>
          <a:lstStyle/>
          <a:p>
            <a:r>
              <a:rPr lang="zh-CN" altLang="en-US" sz="2400" b="1" dirty="0"/>
              <a:t>（三）、设备</a:t>
            </a:r>
            <a:endParaRPr lang="zh-CN" altLang="en-US" sz="2400" b="1" dirty="0"/>
          </a:p>
        </p:txBody>
      </p:sp>
      <p:sp>
        <p:nvSpPr>
          <p:cNvPr id="3" name="椭圆 2"/>
          <p:cNvSpPr/>
          <p:nvPr/>
        </p:nvSpPr>
        <p:spPr>
          <a:xfrm>
            <a:off x="319594" y="2204864"/>
            <a:ext cx="2016224" cy="2808312"/>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rPr>
              <a:t>生产、检测设备的配备</a:t>
            </a:r>
            <a:endParaRPr lang="zh-CN" altLang="en-US" sz="2400" b="1" dirty="0">
              <a:solidFill>
                <a:schemeClr val="tx1"/>
              </a:solidFill>
            </a:endParaRPr>
          </a:p>
        </p:txBody>
      </p:sp>
      <p:sp>
        <p:nvSpPr>
          <p:cNvPr id="4" name="椭圆 3"/>
          <p:cNvSpPr/>
          <p:nvPr/>
        </p:nvSpPr>
        <p:spPr>
          <a:xfrm>
            <a:off x="2479834" y="2212124"/>
            <a:ext cx="2016224" cy="2808312"/>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rPr>
              <a:t>设备的符合性</a:t>
            </a:r>
            <a:endParaRPr lang="zh-CN" altLang="en-US" sz="2400" b="1" dirty="0">
              <a:solidFill>
                <a:schemeClr val="tx1"/>
              </a:solidFill>
            </a:endParaRPr>
          </a:p>
        </p:txBody>
      </p:sp>
      <p:sp>
        <p:nvSpPr>
          <p:cNvPr id="5" name="椭圆 4"/>
          <p:cNvSpPr/>
          <p:nvPr/>
        </p:nvSpPr>
        <p:spPr>
          <a:xfrm>
            <a:off x="4640074" y="2233898"/>
            <a:ext cx="2016224" cy="2808312"/>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rPr>
              <a:t>设备定期能力验证</a:t>
            </a:r>
            <a:endParaRPr lang="zh-CN" altLang="en-US" sz="2400" b="1" dirty="0">
              <a:solidFill>
                <a:schemeClr val="tx1"/>
              </a:solidFill>
            </a:endParaRPr>
          </a:p>
        </p:txBody>
      </p:sp>
      <p:sp>
        <p:nvSpPr>
          <p:cNvPr id="7" name="椭圆 6"/>
          <p:cNvSpPr/>
          <p:nvPr/>
        </p:nvSpPr>
        <p:spPr>
          <a:xfrm>
            <a:off x="6800314" y="2233892"/>
            <a:ext cx="2016224" cy="2808312"/>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rPr>
              <a:t>设备的管理</a:t>
            </a:r>
            <a:endParaRPr lang="zh-CN" altLang="en-US" sz="2400" b="1" dirty="0">
              <a:solidFill>
                <a:schemeClr val="tx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4389120"/>
          </a:xfrm>
        </p:spPr>
        <p:txBody>
          <a:bodyPr>
            <a:normAutofit/>
          </a:bodyPr>
          <a:lstStyle/>
          <a:p>
            <a:r>
              <a:rPr lang="en-US" altLang="zh-CN" sz="2800" dirty="0"/>
              <a:t>* </a:t>
            </a:r>
            <a:r>
              <a:rPr lang="en-US" altLang="zh-CN" sz="2800" b="1" dirty="0">
                <a:latin typeface="+mn-ea"/>
              </a:rPr>
              <a:t>3.1.1  </a:t>
            </a:r>
            <a:r>
              <a:rPr lang="zh-CN" altLang="en-US" sz="2800" b="1" dirty="0">
                <a:latin typeface="+mn-ea"/>
              </a:rPr>
              <a:t>应当配备与所生产产品和规模相匹配的生产设备、工艺装备，应当确保有效运行。</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对照生产工艺流程图，查看设备清单，所列设备是否满足生产需要；核查现场设备是否与设备清单相关内容一致；应当制定设备管理制度。</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0" y="2420888"/>
            <a:ext cx="4427984" cy="4680520"/>
          </a:xfrm>
        </p:spPr>
        <p:txBody>
          <a:bodyPr>
            <a:normAutofit/>
          </a:bodyPr>
          <a:lstStyle/>
          <a:p>
            <a:r>
              <a:rPr lang="zh-CN" altLang="en-US" sz="3200" dirty="0"/>
              <a:t>质量控制                                   </a:t>
            </a:r>
            <a:endParaRPr lang="en-US" altLang="zh-CN" sz="3200" dirty="0"/>
          </a:p>
          <a:p>
            <a:r>
              <a:rPr lang="zh-CN" altLang="en-US" sz="3200" dirty="0"/>
              <a:t>销售和售后服务</a:t>
            </a:r>
            <a:endParaRPr lang="en-US" altLang="zh-CN" sz="3200" dirty="0"/>
          </a:p>
          <a:p>
            <a:r>
              <a:rPr lang="zh-CN" altLang="en-US" sz="3200" dirty="0"/>
              <a:t>不合格品控制</a:t>
            </a:r>
            <a:endParaRPr lang="en-US" altLang="zh-CN" sz="3200" dirty="0"/>
          </a:p>
          <a:p>
            <a:r>
              <a:rPr lang="zh-CN" altLang="en-US" sz="3200" dirty="0"/>
              <a:t>不良事件监测、分析和改进</a:t>
            </a:r>
            <a:endParaRPr lang="en-US" altLang="zh-CN" sz="3200" dirty="0"/>
          </a:p>
        </p:txBody>
      </p:sp>
      <p:sp>
        <p:nvSpPr>
          <p:cNvPr id="4" name="TextBox 3"/>
          <p:cNvSpPr txBox="1"/>
          <p:nvPr/>
        </p:nvSpPr>
        <p:spPr>
          <a:xfrm>
            <a:off x="467544" y="755993"/>
            <a:ext cx="8676456" cy="1284006"/>
          </a:xfrm>
          <a:prstGeom prst="rect">
            <a:avLst/>
          </a:prstGeom>
          <a:noFill/>
        </p:spPr>
        <p:txBody>
          <a:bodyPr wrap="square" rtlCol="0">
            <a:spAutoFit/>
          </a:bodyPr>
          <a:lstStyle/>
          <a:p>
            <a:pPr algn="ctr">
              <a:lnSpc>
                <a:spcPct val="150000"/>
              </a:lnSpc>
            </a:pPr>
            <a:r>
              <a:rPr lang="zh-CN" altLang="en-US" sz="2800" b="1" dirty="0">
                <a:latin typeface="+mn-ea"/>
              </a:rPr>
              <a:t>医疗器械生产质量管理规范现场检查指导原则</a:t>
            </a:r>
            <a:endParaRPr lang="en-US" altLang="zh-CN" sz="2800" b="1" dirty="0">
              <a:latin typeface="+mn-ea"/>
            </a:endParaRPr>
          </a:p>
          <a:p>
            <a:pPr algn="ctr">
              <a:lnSpc>
                <a:spcPct val="150000"/>
              </a:lnSpc>
            </a:pPr>
            <a:r>
              <a:rPr lang="zh-CN" altLang="en-US" sz="2800" b="1" dirty="0">
                <a:latin typeface="+mn-ea"/>
              </a:rPr>
              <a:t>（共包含</a:t>
            </a:r>
            <a:r>
              <a:rPr lang="en-US" altLang="zh-CN" sz="2800" b="1" dirty="0">
                <a:latin typeface="+mn-ea"/>
              </a:rPr>
              <a:t>11</a:t>
            </a:r>
            <a:r>
              <a:rPr lang="zh-CN" altLang="en-US" sz="2800" b="1" dirty="0">
                <a:latin typeface="+mn-ea"/>
              </a:rPr>
              <a:t>个章节的内容）</a:t>
            </a:r>
            <a:endParaRPr lang="en-US" altLang="zh-CN" sz="2800" b="1" dirty="0">
              <a:latin typeface="+mn-ea"/>
            </a:endParaRPr>
          </a:p>
        </p:txBody>
      </p:sp>
      <p:sp>
        <p:nvSpPr>
          <p:cNvPr id="5" name="内容占位符 2"/>
          <p:cNvSpPr txBox="1"/>
          <p:nvPr/>
        </p:nvSpPr>
        <p:spPr>
          <a:xfrm>
            <a:off x="971600" y="2340496"/>
            <a:ext cx="4176464" cy="4112840"/>
          </a:xfrm>
          <a:prstGeom prst="rect">
            <a:avLst/>
          </a:prstGeom>
        </p:spPr>
        <p:txBody>
          <a:bodyPr vert="horz">
            <a:normAutofit/>
          </a:bodyPr>
          <a:lstStyle/>
          <a:p>
            <a:pPr marL="274320" indent="-274320">
              <a:spcBef>
                <a:spcPct val="20000"/>
              </a:spcBef>
              <a:buClr>
                <a:schemeClr val="accent3"/>
              </a:buClr>
              <a:buSzPct val="95000"/>
              <a:buFont typeface="Wingdings 2" panose="05020102010507070707"/>
              <a:buChar char=""/>
            </a:pPr>
            <a:r>
              <a:rPr lang="zh-CN" altLang="en-US" sz="3200" dirty="0"/>
              <a:t>机构和人员</a:t>
            </a:r>
            <a:endParaRPr lang="en-US" altLang="zh-CN" sz="3200" dirty="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厂房与设施</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设备</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文件管理</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设计开发</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3200" b="0" i="0" u="none" strike="noStrike" kern="1200" cap="none" spc="0" normalizeH="0" baseline="0" noProof="0" dirty="0">
                <a:ln>
                  <a:noFill/>
                </a:ln>
                <a:solidFill>
                  <a:schemeClr val="tx1"/>
                </a:solidFill>
                <a:effectLst/>
                <a:uLnTx/>
                <a:uFillTx/>
                <a:latin typeface="+mn-lt"/>
                <a:ea typeface="+mn-ea"/>
                <a:cs typeface="+mn-cs"/>
              </a:rPr>
              <a:t>采购</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3200" dirty="0"/>
              <a:t>生产管理</a:t>
            </a:r>
            <a:endParaRPr kumimoji="0"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4389120"/>
          </a:xfrm>
        </p:spPr>
        <p:txBody>
          <a:bodyPr>
            <a:normAutofit/>
          </a:bodyPr>
          <a:lstStyle/>
          <a:p>
            <a:r>
              <a:rPr lang="en-US" altLang="zh-CN" sz="2800" b="1" dirty="0">
                <a:latin typeface="+mn-ea"/>
              </a:rPr>
              <a:t>3.2.1 </a:t>
            </a:r>
            <a:r>
              <a:rPr lang="zh-CN" altLang="en-US" sz="2800" b="1" dirty="0">
                <a:latin typeface="+mn-ea"/>
              </a:rPr>
              <a:t>生产设备的设计、选型、安装、维修和维护应当符合预定用途，便于操作、清洁和维护。</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查看生产设备验证记录，确认是否满足预定要求。现场查看生产设备是否便于操作、清洁和维护。</a:t>
            </a:r>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3.2.2 </a:t>
            </a:r>
            <a:r>
              <a:rPr lang="zh-CN" altLang="zh-CN" sz="2800" b="1" dirty="0">
                <a:latin typeface="+mn-ea"/>
              </a:rPr>
              <a:t>生产设备应当有明显的状态标识，防止非预期使用。</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现场查看生产设备标识。</a:t>
            </a:r>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3.2.3 </a:t>
            </a:r>
            <a:r>
              <a:rPr lang="zh-CN" altLang="zh-CN" sz="2800" b="1" dirty="0">
                <a:latin typeface="+mn-ea"/>
              </a:rPr>
              <a:t>应当建立生产设备使用、清洁、维护和维修的操作规程，并保存相应的设备操作记录。</a:t>
            </a:r>
            <a:endParaRPr lang="zh-CN" altLang="en-US" sz="2800" b="1" dirty="0">
              <a:latin typeface="+mn-ea"/>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4389120"/>
          </a:xfrm>
        </p:spPr>
        <p:txBody>
          <a:bodyPr>
            <a:normAutofit/>
          </a:bodyPr>
          <a:lstStyle/>
          <a:p>
            <a:r>
              <a:rPr lang="en-US" altLang="zh-CN" sz="2800" dirty="0"/>
              <a:t>* </a:t>
            </a:r>
            <a:r>
              <a:rPr lang="en-US" altLang="zh-CN" sz="2800" b="1" dirty="0">
                <a:latin typeface="+mn-ea"/>
              </a:rPr>
              <a:t>3.3.1  </a:t>
            </a:r>
            <a:r>
              <a:rPr lang="zh-CN" altLang="en-US" sz="2800" b="1" dirty="0">
                <a:latin typeface="+mn-ea"/>
              </a:rPr>
              <a:t>应当配备与产品检验要求相适应的检验仪器和设备，主要检验仪器和设备应当具有明确的操作规程。</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对照产品检验要求和检验方法，核实企业是否具备相关检测设备。主要检测设备是否制定了操作规程。</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4389120"/>
          </a:xfrm>
        </p:spPr>
        <p:txBody>
          <a:bodyPr>
            <a:normAutofit/>
          </a:bodyPr>
          <a:lstStyle/>
          <a:p>
            <a:r>
              <a:rPr lang="en-US" altLang="zh-CN" sz="2800" b="1" dirty="0">
                <a:latin typeface="+mn-ea"/>
              </a:rPr>
              <a:t>3.4.1  </a:t>
            </a:r>
            <a:r>
              <a:rPr lang="zh-CN" altLang="zh-CN" sz="2800" b="1" dirty="0">
                <a:latin typeface="+mn-ea"/>
              </a:rPr>
              <a:t>应当建立检验仪器和设备的使用记录，记录内容应当包括使用、校准、维护和维修等情况。</a:t>
            </a:r>
            <a:endParaRPr lang="en-US" altLang="zh-CN" sz="2800" b="1" dirty="0">
              <a:latin typeface="+mn-ea"/>
            </a:endParaRPr>
          </a:p>
          <a:p>
            <a:r>
              <a:rPr lang="en-US" altLang="zh-CN" sz="2800" b="1" dirty="0">
                <a:latin typeface="+mn-ea"/>
              </a:rPr>
              <a:t>3.5.1  </a:t>
            </a:r>
            <a:r>
              <a:rPr lang="zh-CN" altLang="zh-CN" sz="2800" b="1" dirty="0">
                <a:latin typeface="+mn-ea"/>
              </a:rPr>
              <a:t>应当配备适当的计量器具，计量器具的量程和精度应当满足使用要求，计量器具应当标明其校准有效期，保存相应记录。</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查看计量器具的校准记录，确定是否在有效期内使用。</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636680"/>
          </a:xfrm>
        </p:spPr>
        <p:txBody>
          <a:bodyPr>
            <a:noAutofit/>
          </a:bodyPr>
          <a:lstStyle/>
          <a:p>
            <a:r>
              <a:rPr lang="zh-CN" altLang="en-US" sz="2800" b="1" dirty="0">
                <a:latin typeface="+mn-ea"/>
                <a:ea typeface="+mn-ea"/>
              </a:rPr>
              <a:t>特殊要求（植入附录）</a:t>
            </a:r>
            <a:r>
              <a:rPr lang="en-US" altLang="zh-CN" sz="2800" b="1" dirty="0">
                <a:latin typeface="+mn-ea"/>
                <a:ea typeface="+mn-ea"/>
              </a:rPr>
              <a:t>--</a:t>
            </a:r>
            <a:r>
              <a:rPr lang="zh-CN" altLang="en-US" sz="2800" b="1" dirty="0">
                <a:latin typeface="+mn-ea"/>
                <a:ea typeface="+mn-ea"/>
              </a:rPr>
              <a:t>关于设备</a:t>
            </a:r>
            <a:endParaRPr lang="zh-CN" altLang="en-US" sz="2800" b="1" dirty="0">
              <a:latin typeface="+mn-ea"/>
              <a:ea typeface="+mn-ea"/>
            </a:endParaRPr>
          </a:p>
        </p:txBody>
      </p:sp>
      <p:sp>
        <p:nvSpPr>
          <p:cNvPr id="3" name="内容占位符 2"/>
          <p:cNvSpPr>
            <a:spLocks noGrp="1"/>
          </p:cNvSpPr>
          <p:nvPr>
            <p:ph idx="1"/>
          </p:nvPr>
        </p:nvSpPr>
        <p:spPr>
          <a:xfrm>
            <a:off x="457200" y="1628800"/>
            <a:ext cx="8229600" cy="4695800"/>
          </a:xfrm>
        </p:spPr>
        <p:txBody>
          <a:bodyPr/>
          <a:lstStyle/>
          <a:p>
            <a:r>
              <a:rPr lang="en-US" altLang="zh-CN" sz="2800" b="1" dirty="0">
                <a:latin typeface="+mn-ea"/>
              </a:rPr>
              <a:t>3.6.1  </a:t>
            </a:r>
            <a:r>
              <a:rPr lang="zh-CN" altLang="en-US" sz="2800" b="1" dirty="0">
                <a:latin typeface="+mn-ea"/>
              </a:rPr>
              <a:t>生产设备、工艺装备和工位器具应当符合洁净环境控制和工艺文件的要求。</a:t>
            </a:r>
            <a:endParaRPr lang="en-US" altLang="zh-CN" sz="2800" b="1" dirty="0">
              <a:latin typeface="+mn-ea"/>
            </a:endParaRPr>
          </a:p>
          <a:p>
            <a:pPr>
              <a:buNone/>
            </a:pPr>
            <a:endParaRPr lang="zh-CN" altLang="zh-CN" sz="2800" b="1" dirty="0">
              <a:latin typeface="+mn-ea"/>
            </a:endParaRPr>
          </a:p>
          <a:p>
            <a:r>
              <a:rPr lang="en-US" altLang="zh-CN" sz="2800" b="1" dirty="0">
                <a:latin typeface="+mn-ea"/>
              </a:rPr>
              <a:t>3.10.1  </a:t>
            </a:r>
            <a:r>
              <a:rPr lang="zh-CN" altLang="zh-CN" sz="2800" b="1" dirty="0">
                <a:latin typeface="+mn-ea"/>
              </a:rPr>
              <a:t>与物料或产品直接接触的设备、工艺装备及管道表面应当光洁、平整、无颗粒物质脱落、无毒、耐腐蚀，不与物料或产品发生化学反应和粘连，易于清洁处理、消毒或灭菌。</a:t>
            </a:r>
            <a:endParaRPr lang="zh-CN" altLang="en-US" sz="2800" b="1" dirty="0">
              <a:latin typeface="+mn-ea"/>
            </a:endParaRPr>
          </a:p>
          <a:p>
            <a:endParaRPr lang="zh-CN"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636680"/>
          </a:xfrm>
        </p:spPr>
        <p:txBody>
          <a:bodyPr>
            <a:noAutofit/>
          </a:bodyPr>
          <a:lstStyle/>
          <a:p>
            <a:r>
              <a:rPr lang="zh-CN" altLang="en-US" sz="2800" b="1" dirty="0">
                <a:latin typeface="+mn-ea"/>
                <a:ea typeface="+mn-ea"/>
              </a:rPr>
              <a:t>特殊要求（植入附录）</a:t>
            </a:r>
            <a:r>
              <a:rPr lang="en-US" altLang="zh-CN" sz="2800" b="1" dirty="0">
                <a:latin typeface="+mn-ea"/>
                <a:ea typeface="+mn-ea"/>
              </a:rPr>
              <a:t>--</a:t>
            </a:r>
            <a:r>
              <a:rPr lang="zh-CN" altLang="en-US" sz="2800" b="1" dirty="0">
                <a:latin typeface="+mn-ea"/>
                <a:ea typeface="+mn-ea"/>
              </a:rPr>
              <a:t>关于空气净化系统</a:t>
            </a:r>
            <a:endParaRPr lang="zh-CN" altLang="en-US" sz="2800" b="1" dirty="0">
              <a:latin typeface="+mn-ea"/>
              <a:ea typeface="+mn-ea"/>
            </a:endParaRPr>
          </a:p>
        </p:txBody>
      </p:sp>
      <p:sp>
        <p:nvSpPr>
          <p:cNvPr id="3" name="内容占位符 2"/>
          <p:cNvSpPr>
            <a:spLocks noGrp="1"/>
          </p:cNvSpPr>
          <p:nvPr>
            <p:ph idx="1"/>
          </p:nvPr>
        </p:nvSpPr>
        <p:spPr>
          <a:xfrm>
            <a:off x="457200" y="1628800"/>
            <a:ext cx="8229600" cy="4695800"/>
          </a:xfrm>
        </p:spPr>
        <p:txBody>
          <a:bodyPr/>
          <a:lstStyle/>
          <a:p>
            <a:r>
              <a:rPr lang="en-US" altLang="zh-CN" sz="2800" b="1" dirty="0">
                <a:latin typeface="+mn-ea"/>
              </a:rPr>
              <a:t>3.7.1  </a:t>
            </a:r>
            <a:r>
              <a:rPr lang="zh-CN" altLang="en-US" sz="2800" b="1" dirty="0">
                <a:latin typeface="+mn-ea"/>
              </a:rPr>
              <a:t>洁净室（区）空气净化系统应当经过确认并保持连续运行，维持相应的洁净度级别，并在一定周期后进行再确认。</a:t>
            </a:r>
            <a:endParaRPr lang="en-US" altLang="zh-CN" sz="2800" b="1" dirty="0">
              <a:latin typeface="+mn-ea"/>
            </a:endParaRPr>
          </a:p>
          <a:p>
            <a:pPr>
              <a:buNone/>
            </a:pPr>
            <a:endParaRPr lang="zh-CN" altLang="zh-CN" sz="2800" b="1" dirty="0">
              <a:latin typeface="+mn-ea"/>
            </a:endParaRPr>
          </a:p>
          <a:p>
            <a:r>
              <a:rPr lang="en-US" altLang="zh-CN" sz="2800" b="1" dirty="0">
                <a:latin typeface="+mn-ea"/>
              </a:rPr>
              <a:t>3.7.2  </a:t>
            </a:r>
            <a:r>
              <a:rPr lang="zh-CN" altLang="en-US" sz="2800" b="1" dirty="0">
                <a:latin typeface="+mn-ea"/>
              </a:rPr>
              <a:t>若停机后再次开启空气净化系统，应当进行必要的测试或验证，以确认仍能达到规定的洁净度级别要求。</a:t>
            </a:r>
            <a:endParaRPr lang="zh-CN" altLang="en-US" sz="2800" b="1" dirty="0">
              <a:latin typeface="+mn-ea"/>
            </a:endParaRPr>
          </a:p>
          <a:p>
            <a:endParaRPr lang="zh-CN" alt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636680"/>
          </a:xfrm>
        </p:spPr>
        <p:txBody>
          <a:bodyPr>
            <a:noAutofit/>
          </a:bodyPr>
          <a:lstStyle/>
          <a:p>
            <a:r>
              <a:rPr lang="zh-CN" altLang="en-US" sz="2800" b="1" dirty="0">
                <a:latin typeface="+mn-ea"/>
                <a:ea typeface="+mn-ea"/>
              </a:rPr>
              <a:t>特殊要求（植入附录）</a:t>
            </a:r>
            <a:r>
              <a:rPr lang="en-US" altLang="zh-CN" sz="2800" b="1" dirty="0">
                <a:latin typeface="+mn-ea"/>
                <a:ea typeface="+mn-ea"/>
              </a:rPr>
              <a:t>--</a:t>
            </a:r>
            <a:r>
              <a:rPr lang="zh-CN" altLang="en-US" sz="2800" b="1" dirty="0">
                <a:latin typeface="+mn-ea"/>
                <a:ea typeface="+mn-ea"/>
              </a:rPr>
              <a:t>关于纯化水</a:t>
            </a:r>
            <a:endParaRPr lang="zh-CN" altLang="en-US" sz="2800" b="1" dirty="0">
              <a:latin typeface="+mn-ea"/>
              <a:ea typeface="+mn-ea"/>
            </a:endParaRPr>
          </a:p>
        </p:txBody>
      </p:sp>
      <p:sp>
        <p:nvSpPr>
          <p:cNvPr id="3" name="内容占位符 2"/>
          <p:cNvSpPr>
            <a:spLocks noGrp="1"/>
          </p:cNvSpPr>
          <p:nvPr>
            <p:ph idx="1"/>
          </p:nvPr>
        </p:nvSpPr>
        <p:spPr>
          <a:xfrm>
            <a:off x="457200" y="1628800"/>
            <a:ext cx="8229600" cy="4695800"/>
          </a:xfrm>
        </p:spPr>
        <p:txBody>
          <a:bodyPr/>
          <a:lstStyle/>
          <a:p>
            <a:r>
              <a:rPr lang="en-US" altLang="zh-CN" sz="2800" dirty="0"/>
              <a:t>* </a:t>
            </a:r>
            <a:r>
              <a:rPr lang="en-US" altLang="zh-CN" sz="2800" b="1" dirty="0">
                <a:latin typeface="+mn-ea"/>
              </a:rPr>
              <a:t>3.8.1  </a:t>
            </a:r>
            <a:r>
              <a:rPr lang="zh-CN" altLang="en-US" sz="2800" b="1" dirty="0">
                <a:latin typeface="+mn-ea"/>
              </a:rPr>
              <a:t>应当确定所需要的工艺用水。当生产过程中使用工艺用水时，应当配备相应的制水设备，并有防止污染的措施，用量较大时应当通过管道输送至洁净室（区）的用水点。工艺用水应当满足产品质量的要求。</a:t>
            </a:r>
            <a:endParaRPr lang="en-US" altLang="zh-CN" sz="2800" b="1" dirty="0">
              <a:latin typeface="+mn-ea"/>
            </a:endParaRPr>
          </a:p>
          <a:p>
            <a:pPr>
              <a:buNone/>
            </a:pPr>
            <a:endParaRPr lang="zh-CN" altLang="zh-CN" sz="2800" b="1" dirty="0">
              <a:latin typeface="+mn-ea"/>
            </a:endParaRPr>
          </a:p>
          <a:p>
            <a:r>
              <a:rPr lang="en-US" altLang="zh-CN" sz="2800" b="1" dirty="0">
                <a:latin typeface="+mn-ea"/>
              </a:rPr>
              <a:t>3.9.1  </a:t>
            </a:r>
            <a:r>
              <a:rPr lang="zh-CN" altLang="en-US" sz="2800" b="1" dirty="0">
                <a:latin typeface="+mn-ea"/>
              </a:rPr>
              <a:t>应当制定工艺用水的管理文件，工艺用水的储罐和输送管道应当满足产品要求，并定期清洗、消毒。</a:t>
            </a:r>
            <a:endParaRPr lang="zh-CN" altLang="en-US" sz="2800" b="1" dirty="0">
              <a:latin typeface="+mn-ea"/>
            </a:endParaRPr>
          </a:p>
          <a:p>
            <a:endParaRPr lang="zh-CN" alt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924944"/>
            <a:ext cx="3744416" cy="369332"/>
          </a:xfrm>
          <a:prstGeom prst="rect">
            <a:avLst/>
          </a:prstGeom>
          <a:noFill/>
        </p:spPr>
        <p:txBody>
          <a:bodyPr wrap="square" rtlCol="0">
            <a:spAutoFit/>
          </a:bodyPr>
          <a:lstStyle/>
          <a:p>
            <a:pPr algn="ctr"/>
            <a:r>
              <a:rPr lang="zh-CN" altLang="en-US" dirty="0">
                <a:hlinkClick r:id="rId1" action="ppaction://hlinkfile"/>
              </a:rPr>
              <a:t>现场考核中实际发生不合格项案例</a:t>
            </a:r>
            <a:endParaRPr lang="zh-CN" alt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3960440" cy="461665"/>
          </a:xfrm>
          <a:prstGeom prst="rect">
            <a:avLst/>
          </a:prstGeom>
          <a:noFill/>
        </p:spPr>
        <p:txBody>
          <a:bodyPr wrap="square" rtlCol="0">
            <a:spAutoFit/>
          </a:bodyPr>
          <a:lstStyle/>
          <a:p>
            <a:r>
              <a:rPr lang="zh-CN" altLang="en-US" sz="2400" b="1" dirty="0"/>
              <a:t>（四）、文件管理</a:t>
            </a:r>
            <a:endParaRPr lang="zh-CN" altLang="en-US" sz="2400" b="1" dirty="0"/>
          </a:p>
        </p:txBody>
      </p:sp>
      <p:sp>
        <p:nvSpPr>
          <p:cNvPr id="4" name="右箭头 3"/>
          <p:cNvSpPr/>
          <p:nvPr/>
        </p:nvSpPr>
        <p:spPr>
          <a:xfrm rot="1860000">
            <a:off x="5059956" y="4545410"/>
            <a:ext cx="1152128" cy="504056"/>
          </a:xfrm>
          <a:prstGeom prst="rightArrow">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5" name="右箭头 4"/>
          <p:cNvSpPr/>
          <p:nvPr/>
        </p:nvSpPr>
        <p:spPr>
          <a:xfrm rot="8100000">
            <a:off x="3130738" y="4546226"/>
            <a:ext cx="1152128" cy="504056"/>
          </a:xfrm>
          <a:prstGeom prst="rightArrow">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7" name="右箭头 6"/>
          <p:cNvSpPr/>
          <p:nvPr/>
        </p:nvSpPr>
        <p:spPr>
          <a:xfrm rot="16200000">
            <a:off x="4014942" y="2746026"/>
            <a:ext cx="1152128" cy="504056"/>
          </a:xfrm>
          <a:prstGeom prst="rightArrow">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3" name="椭圆 2"/>
          <p:cNvSpPr/>
          <p:nvPr/>
        </p:nvSpPr>
        <p:spPr>
          <a:xfrm>
            <a:off x="3788296" y="3420616"/>
            <a:ext cx="1588110" cy="1512168"/>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rPr>
              <a:t>文件</a:t>
            </a:r>
            <a:endParaRPr lang="en-US" altLang="zh-CN" sz="2400" b="1" dirty="0">
              <a:solidFill>
                <a:schemeClr val="tx1"/>
              </a:solidFill>
            </a:endParaRPr>
          </a:p>
          <a:p>
            <a:pPr algn="ctr"/>
            <a:r>
              <a:rPr lang="zh-CN" altLang="en-US" sz="2400" b="1" dirty="0">
                <a:solidFill>
                  <a:schemeClr val="tx1"/>
                </a:solidFill>
              </a:rPr>
              <a:t>系统</a:t>
            </a:r>
            <a:endParaRPr lang="zh-CN" altLang="en-US" sz="2400" b="1" dirty="0">
              <a:solidFill>
                <a:schemeClr val="tx1"/>
              </a:solidFill>
            </a:endParaRPr>
          </a:p>
        </p:txBody>
      </p:sp>
      <p:sp>
        <p:nvSpPr>
          <p:cNvPr id="8" name="椭圆 7"/>
          <p:cNvSpPr/>
          <p:nvPr/>
        </p:nvSpPr>
        <p:spPr>
          <a:xfrm>
            <a:off x="2500536" y="5076800"/>
            <a:ext cx="927720" cy="872480"/>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做</a:t>
            </a:r>
            <a:endParaRPr lang="zh-CN" altLang="en-US" sz="3200" b="1" dirty="0">
              <a:solidFill>
                <a:schemeClr val="tx1"/>
              </a:solidFill>
            </a:endParaRPr>
          </a:p>
        </p:txBody>
      </p:sp>
      <p:sp>
        <p:nvSpPr>
          <p:cNvPr id="9" name="椭圆 8"/>
          <p:cNvSpPr/>
          <p:nvPr/>
        </p:nvSpPr>
        <p:spPr>
          <a:xfrm>
            <a:off x="6020544" y="4918497"/>
            <a:ext cx="927720" cy="872480"/>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记</a:t>
            </a:r>
            <a:endParaRPr lang="zh-CN" altLang="en-US" sz="3200" b="1" dirty="0">
              <a:solidFill>
                <a:schemeClr val="tx1"/>
              </a:solidFill>
            </a:endParaRPr>
          </a:p>
        </p:txBody>
      </p:sp>
      <p:sp>
        <p:nvSpPr>
          <p:cNvPr id="10" name="椭圆 9"/>
          <p:cNvSpPr/>
          <p:nvPr/>
        </p:nvSpPr>
        <p:spPr>
          <a:xfrm>
            <a:off x="4134048" y="1563264"/>
            <a:ext cx="927720" cy="872480"/>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写</a:t>
            </a:r>
            <a:endParaRPr lang="zh-CN" altLang="en-US" sz="3200" b="1" dirty="0">
              <a:solidFill>
                <a:schemeClr val="tx1"/>
              </a:solidFill>
            </a:endParaRPr>
          </a:p>
        </p:txBody>
      </p:sp>
      <p:sp>
        <p:nvSpPr>
          <p:cNvPr id="11" name="矩形 10"/>
          <p:cNvSpPr/>
          <p:nvPr/>
        </p:nvSpPr>
        <p:spPr>
          <a:xfrm>
            <a:off x="5148064" y="1340768"/>
            <a:ext cx="1944216" cy="576064"/>
          </a:xfrm>
          <a:prstGeom prst="rect">
            <a:avLst/>
          </a:prstGeom>
          <a:solidFill>
            <a:schemeClr val="bg1">
              <a:lumMod val="9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rPr>
              <a:t>写要做的</a:t>
            </a:r>
            <a:endParaRPr lang="zh-CN" altLang="en-US" sz="2000" b="1" dirty="0">
              <a:solidFill>
                <a:schemeClr val="tx1"/>
              </a:solidFill>
            </a:endParaRPr>
          </a:p>
        </p:txBody>
      </p:sp>
      <p:sp>
        <p:nvSpPr>
          <p:cNvPr id="12" name="矩形 11"/>
          <p:cNvSpPr/>
          <p:nvPr/>
        </p:nvSpPr>
        <p:spPr>
          <a:xfrm>
            <a:off x="5796136" y="5805264"/>
            <a:ext cx="1944216" cy="576064"/>
          </a:xfrm>
          <a:prstGeom prst="rect">
            <a:avLst/>
          </a:prstGeom>
          <a:solidFill>
            <a:schemeClr val="bg1">
              <a:lumMod val="9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rPr>
              <a:t>记已做的</a:t>
            </a:r>
            <a:endParaRPr lang="zh-CN" altLang="en-US" sz="2000" b="1" dirty="0">
              <a:solidFill>
                <a:schemeClr val="tx1"/>
              </a:solidFill>
            </a:endParaRPr>
          </a:p>
        </p:txBody>
      </p:sp>
      <p:sp>
        <p:nvSpPr>
          <p:cNvPr id="13" name="矩形 12"/>
          <p:cNvSpPr/>
          <p:nvPr/>
        </p:nvSpPr>
        <p:spPr>
          <a:xfrm>
            <a:off x="1979712" y="5949280"/>
            <a:ext cx="1944216" cy="576064"/>
          </a:xfrm>
          <a:prstGeom prst="rect">
            <a:avLst/>
          </a:prstGeom>
          <a:solidFill>
            <a:schemeClr val="bg1">
              <a:lumMod val="9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rPr>
              <a:t>做已写的</a:t>
            </a:r>
            <a:endParaRPr lang="zh-CN" altLang="en-US" sz="2000" b="1" dirty="0">
              <a:solidFill>
                <a:schemeClr val="tx1"/>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628800"/>
            <a:ext cx="8229600" cy="4695800"/>
          </a:xfrm>
        </p:spPr>
        <p:txBody>
          <a:bodyPr/>
          <a:lstStyle/>
          <a:p>
            <a:r>
              <a:rPr lang="en-US" altLang="zh-CN" sz="2800" dirty="0"/>
              <a:t>* </a:t>
            </a:r>
            <a:r>
              <a:rPr lang="en-US" altLang="zh-CN" sz="2800" b="1" dirty="0">
                <a:latin typeface="+mn-ea"/>
              </a:rPr>
              <a:t>4.1.1  </a:t>
            </a:r>
            <a:r>
              <a:rPr lang="zh-CN" altLang="en-US" sz="2800" b="1" dirty="0">
                <a:latin typeface="+mn-ea"/>
              </a:rPr>
              <a:t>应当建立健全质量管理体系文件，包括质量方针和质量目标、质量手册、程序文件、技术文件和记录，以及法规要求的其他文件。</a:t>
            </a:r>
            <a:endParaRPr lang="en-US" altLang="zh-CN" sz="2800" b="1" dirty="0">
              <a:latin typeface="+mn-ea"/>
            </a:endParaRPr>
          </a:p>
          <a:p>
            <a:pPr>
              <a:buNone/>
            </a:pPr>
            <a:r>
              <a:rPr lang="en-US" altLang="zh-CN" sz="2800" dirty="0">
                <a:latin typeface="楷体" panose="02010609060101010101" pitchFamily="49" charset="-122"/>
                <a:ea typeface="楷体" panose="02010609060101010101" pitchFamily="49" charset="-122"/>
              </a:rPr>
              <a:t>  </a:t>
            </a:r>
            <a:r>
              <a:rPr lang="zh-CN" altLang="zh-CN" sz="2800" dirty="0">
                <a:latin typeface="楷体" panose="02010609060101010101" pitchFamily="49" charset="-122"/>
                <a:ea typeface="楷体" panose="02010609060101010101" pitchFamily="49" charset="-122"/>
              </a:rPr>
              <a:t>质量方针应当在企业内部得到沟通和理解；应当在持续适宜性方面得到评审。质量目标应当与质量方针保持一致；应当根据总的质量目标，在相关职能和层次上进行分解，建立各职能和层次的质量目标；应当包括满足产品要求所需的内容；应当可测量、可评估；应当有具体的方法和程序来保障。</a:t>
            </a:r>
            <a:endParaRPr lang="zh-CN" altLang="zh-CN" sz="2800" dirty="0">
              <a:latin typeface="楷体" panose="02010609060101010101" pitchFamily="49" charset="-122"/>
              <a:ea typeface="楷体" panose="02010609060101010101" pitchFamily="49" charset="-122"/>
            </a:endParaRPr>
          </a:p>
          <a:p>
            <a:endParaRPr lang="zh-CN" alt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dirty="0"/>
              <a:t>常见文件</a:t>
            </a:r>
            <a:endParaRPr lang="zh-CN" altLang="en-US" sz="4000" dirty="0"/>
          </a:p>
        </p:txBody>
      </p:sp>
      <p:grpSp>
        <p:nvGrpSpPr>
          <p:cNvPr id="15" name="组合 14"/>
          <p:cNvGrpSpPr/>
          <p:nvPr/>
        </p:nvGrpSpPr>
        <p:grpSpPr>
          <a:xfrm>
            <a:off x="2195736" y="980728"/>
            <a:ext cx="4536504" cy="5184576"/>
            <a:chOff x="1691680" y="1340768"/>
            <a:chExt cx="4536504" cy="5184576"/>
          </a:xfrm>
        </p:grpSpPr>
        <p:sp>
          <p:nvSpPr>
            <p:cNvPr id="4" name="等腰三角形 3"/>
            <p:cNvSpPr/>
            <p:nvPr/>
          </p:nvSpPr>
          <p:spPr>
            <a:xfrm>
              <a:off x="1691680" y="1340768"/>
              <a:ext cx="4176464" cy="4824536"/>
            </a:xfrm>
            <a:prstGeom prst="triangle">
              <a:avLst/>
            </a:prstGeom>
            <a:no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5" name="等腰三角形 4"/>
            <p:cNvSpPr/>
            <p:nvPr/>
          </p:nvSpPr>
          <p:spPr>
            <a:xfrm>
              <a:off x="1691680" y="1556792"/>
              <a:ext cx="4032448" cy="4968552"/>
            </a:xfrm>
            <a:prstGeom prst="triangle">
              <a:avLst>
                <a:gd name="adj" fmla="val 51804"/>
              </a:avLst>
            </a:prstGeom>
            <a:noFill/>
            <a:ln>
              <a:solidFill>
                <a:schemeClr val="bg1">
                  <a:lumMod val="8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6" name="圆角矩形 5"/>
            <p:cNvSpPr/>
            <p:nvPr/>
          </p:nvSpPr>
          <p:spPr>
            <a:xfrm>
              <a:off x="3808488" y="2206000"/>
              <a:ext cx="2347688" cy="720080"/>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schemeClr val="tx1"/>
                  </a:solidFill>
                </a:rPr>
                <a:t>质量手册</a:t>
              </a:r>
              <a:endParaRPr lang="zh-CN" altLang="en-US" b="1" dirty="0">
                <a:solidFill>
                  <a:schemeClr val="tx1"/>
                </a:solidFill>
              </a:endParaRPr>
            </a:p>
          </p:txBody>
        </p:sp>
        <p:sp>
          <p:nvSpPr>
            <p:cNvPr id="7" name="圆角矩形 6"/>
            <p:cNvSpPr/>
            <p:nvPr/>
          </p:nvSpPr>
          <p:spPr>
            <a:xfrm>
              <a:off x="3809624" y="3027232"/>
              <a:ext cx="2418560" cy="720080"/>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schemeClr val="tx1"/>
                  </a:solidFill>
                </a:rPr>
                <a:t>质量方针、质量目标</a:t>
              </a:r>
              <a:endParaRPr lang="zh-CN" altLang="en-US" b="1" dirty="0">
                <a:solidFill>
                  <a:schemeClr val="tx1"/>
                </a:solidFill>
              </a:endParaRPr>
            </a:p>
          </p:txBody>
        </p:sp>
        <p:sp>
          <p:nvSpPr>
            <p:cNvPr id="8" name="圆角矩形 7"/>
            <p:cNvSpPr/>
            <p:nvPr/>
          </p:nvSpPr>
          <p:spPr>
            <a:xfrm>
              <a:off x="3793632" y="3862752"/>
              <a:ext cx="2434552" cy="720080"/>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schemeClr val="tx1"/>
                  </a:solidFill>
                </a:rPr>
                <a:t>程序文件、技术文件、作业指导书</a:t>
              </a:r>
              <a:endParaRPr lang="zh-CN" altLang="en-US" b="1" dirty="0">
                <a:solidFill>
                  <a:schemeClr val="tx1"/>
                </a:solidFill>
              </a:endParaRPr>
            </a:p>
          </p:txBody>
        </p:sp>
        <p:sp>
          <p:nvSpPr>
            <p:cNvPr id="9" name="圆角矩形 8"/>
            <p:cNvSpPr/>
            <p:nvPr/>
          </p:nvSpPr>
          <p:spPr>
            <a:xfrm>
              <a:off x="3793632" y="4669128"/>
              <a:ext cx="2434552" cy="720080"/>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schemeClr val="tx1"/>
                  </a:solidFill>
                </a:rPr>
                <a:t>各种记录文件</a:t>
              </a:r>
              <a:endParaRPr lang="zh-CN" altLang="en-US" b="1" dirty="0">
                <a:solidFill>
                  <a:schemeClr val="tx1"/>
                </a:solidFill>
              </a:endParaRPr>
            </a:p>
          </p:txBody>
        </p:sp>
        <p:sp>
          <p:nvSpPr>
            <p:cNvPr id="10" name="圆角矩形 9"/>
            <p:cNvSpPr/>
            <p:nvPr/>
          </p:nvSpPr>
          <p:spPr>
            <a:xfrm>
              <a:off x="3793632" y="5489792"/>
              <a:ext cx="2434552" cy="720080"/>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schemeClr val="tx1"/>
                  </a:solidFill>
                </a:rPr>
                <a:t>法规要求的其他文件及外部文件</a:t>
              </a:r>
              <a:endParaRPr lang="zh-CN" altLang="en-US" b="1" dirty="0">
                <a:solidFill>
                  <a:schemeClr val="tx1"/>
                </a:solidFil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692696"/>
            <a:ext cx="8676456" cy="637675"/>
          </a:xfrm>
          <a:prstGeom prst="rect">
            <a:avLst/>
          </a:prstGeom>
          <a:noFill/>
        </p:spPr>
        <p:txBody>
          <a:bodyPr wrap="square" rtlCol="0">
            <a:spAutoFit/>
          </a:bodyPr>
          <a:lstStyle/>
          <a:p>
            <a:pPr algn="ctr">
              <a:lnSpc>
                <a:spcPct val="150000"/>
              </a:lnSpc>
            </a:pPr>
            <a:r>
              <a:rPr lang="zh-CN" altLang="en-US" sz="2800" b="1" dirty="0">
                <a:latin typeface="+mn-ea"/>
              </a:rPr>
              <a:t>上海市医疗器械生产质量管理规范核查文书</a:t>
            </a:r>
            <a:endParaRPr lang="en-US" altLang="zh-CN" sz="2800" b="1" dirty="0">
              <a:latin typeface="+mn-ea"/>
            </a:endParaRPr>
          </a:p>
        </p:txBody>
      </p:sp>
      <p:sp>
        <p:nvSpPr>
          <p:cNvPr id="5" name="内容占位符 2"/>
          <p:cNvSpPr txBox="1"/>
          <p:nvPr/>
        </p:nvSpPr>
        <p:spPr>
          <a:xfrm>
            <a:off x="827584" y="1628800"/>
            <a:ext cx="4176464" cy="4824536"/>
          </a:xfrm>
          <a:prstGeom prst="rect">
            <a:avLst/>
          </a:prstGeom>
        </p:spPr>
        <p:txBody>
          <a:bodyPr vert="horz">
            <a:noAutofit/>
          </a:bodyPr>
          <a:lstStyle/>
          <a:p>
            <a:pPr marL="274320" indent="-274320">
              <a:spcBef>
                <a:spcPct val="20000"/>
              </a:spcBef>
              <a:buClr>
                <a:schemeClr val="accent3"/>
              </a:buClr>
              <a:buSzPct val="95000"/>
            </a:pPr>
            <a:r>
              <a:rPr lang="zh-CN" altLang="en-US" sz="2800" dirty="0"/>
              <a:t>许可核查文书</a:t>
            </a:r>
            <a:endParaRPr lang="en-US" altLang="zh-CN" sz="2800" dirty="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现查核查通知书</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首次会议内容确认表</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自查报告</a:t>
            </a:r>
            <a:r>
              <a:rPr lang="en-US" altLang="zh-CN" sz="2800" dirty="0"/>
              <a:t>/</a:t>
            </a:r>
            <a:r>
              <a:rPr lang="zh-CN" altLang="en-US" sz="2800" dirty="0"/>
              <a:t>检查表</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现场核查记录表</a:t>
            </a:r>
            <a:endParaRPr lang="en-US" altLang="zh-CN" sz="2800" dirty="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综合评定处理记录</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整改通知书</a:t>
            </a:r>
            <a:endParaRPr lang="en-US" altLang="zh-CN" sz="2800" dirty="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核查技术报告</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现场核查审查意见表</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内容占位符 2"/>
          <p:cNvSpPr txBox="1"/>
          <p:nvPr/>
        </p:nvSpPr>
        <p:spPr>
          <a:xfrm>
            <a:off x="4644008" y="1605558"/>
            <a:ext cx="4176464" cy="4824536"/>
          </a:xfrm>
          <a:prstGeom prst="rect">
            <a:avLst/>
          </a:prstGeom>
        </p:spPr>
        <p:txBody>
          <a:bodyPr vert="horz">
            <a:noAutofit/>
          </a:bodyPr>
          <a:lstStyle/>
          <a:p>
            <a:pPr marL="274320" indent="-274320">
              <a:spcBef>
                <a:spcPct val="20000"/>
              </a:spcBef>
              <a:buClr>
                <a:schemeClr val="accent3"/>
              </a:buClr>
              <a:buSzPct val="95000"/>
            </a:pPr>
            <a:r>
              <a:rPr lang="zh-CN" altLang="en-US" sz="2800" dirty="0"/>
              <a:t>注册核查文书</a:t>
            </a:r>
            <a:endParaRPr lang="en-US" altLang="zh-CN" sz="2800" dirty="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现查核查通知书</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首次会议内容确认表</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自查报告</a:t>
            </a:r>
            <a:r>
              <a:rPr lang="en-US" altLang="zh-CN" sz="2800" dirty="0"/>
              <a:t>/</a:t>
            </a:r>
            <a:r>
              <a:rPr lang="zh-CN" altLang="en-US" sz="2800" dirty="0"/>
              <a:t>检查表</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现场核查记录表</a:t>
            </a:r>
            <a:endParaRPr lang="en-US" altLang="zh-CN" sz="2800" dirty="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综合评定处理记录</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整改通知书</a:t>
            </a:r>
            <a:endParaRPr lang="en-US" altLang="zh-CN" sz="2800" dirty="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核查技术报告</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lang="zh-CN" altLang="en-US" sz="2800" dirty="0"/>
              <a:t>结果通知书</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628800"/>
            <a:ext cx="8568952" cy="4695800"/>
          </a:xfrm>
        </p:spPr>
        <p:txBody>
          <a:bodyPr>
            <a:normAutofit lnSpcReduction="10000"/>
          </a:bodyPr>
          <a:lstStyle/>
          <a:p>
            <a:r>
              <a:rPr lang="en-US" altLang="zh-CN" sz="2800" b="1" dirty="0">
                <a:latin typeface="+mn-ea"/>
              </a:rPr>
              <a:t>4.1.2  </a:t>
            </a:r>
            <a:r>
              <a:rPr lang="zh-CN" altLang="zh-CN" sz="2800" b="1" dirty="0">
                <a:latin typeface="+mn-ea"/>
              </a:rPr>
              <a:t>质量手册应当对质量管理体系作出规定。</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查看企业的质量手册，应当包括企业质量目标、组织机构及职责、质量体系的适用范围和要求。</a:t>
            </a:r>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4.1.3  </a:t>
            </a:r>
            <a:r>
              <a:rPr lang="zh-CN" altLang="zh-CN" sz="2800" b="1" dirty="0">
                <a:latin typeface="+mn-ea"/>
              </a:rPr>
              <a:t>程序文件应当根据产品生产和质量管理过程中需要建立的各种工作程序而制定，包含本规范所规定的各项程序文件。</a:t>
            </a:r>
            <a:endParaRPr lang="en-US" altLang="zh-CN" sz="2800" b="1" dirty="0">
              <a:latin typeface="+mn-ea"/>
            </a:endParaRPr>
          </a:p>
          <a:p>
            <a:r>
              <a:rPr lang="en-US" altLang="zh-CN" sz="2800" dirty="0"/>
              <a:t>*</a:t>
            </a:r>
            <a:r>
              <a:rPr lang="en-US" altLang="zh-CN" sz="2800" b="1" dirty="0">
                <a:latin typeface="+mn-ea"/>
              </a:rPr>
              <a:t>4.1.4  </a:t>
            </a:r>
            <a:r>
              <a:rPr lang="zh-CN" altLang="en-US" sz="2800" b="1" dirty="0">
                <a:latin typeface="+mn-ea"/>
              </a:rPr>
              <a:t>技术文件应当包括产品技术要求及相关标准、生产工艺规程、作业指导书、检验和试验操作规程、安装和服务操作规程等相关文件。</a:t>
            </a:r>
            <a:endParaRPr lang="en-US" altLang="zh-CN" sz="2800" b="1" dirty="0">
              <a:latin typeface="+mn-ea"/>
            </a:endParaRPr>
          </a:p>
          <a:p>
            <a:pPr>
              <a:buNone/>
            </a:pPr>
            <a:r>
              <a:rPr lang="en-US" altLang="zh-CN" sz="2800" dirty="0">
                <a:latin typeface="楷体" panose="02010609060101010101" pitchFamily="49" charset="-122"/>
                <a:ea typeface="楷体" panose="02010609060101010101" pitchFamily="49" charset="-122"/>
              </a:rPr>
              <a:t>  </a:t>
            </a:r>
            <a:endParaRPr lang="zh-CN" altLang="zh-CN" sz="2800" dirty="0">
              <a:latin typeface="楷体" panose="02010609060101010101" pitchFamily="49" charset="-122"/>
              <a:ea typeface="楷体" panose="02010609060101010101" pitchFamily="49" charset="-122"/>
            </a:endParaRPr>
          </a:p>
          <a:p>
            <a:endParaRPr lang="zh-CN" alt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628800"/>
            <a:ext cx="8568952" cy="4695800"/>
          </a:xfrm>
        </p:spPr>
        <p:txBody>
          <a:bodyPr>
            <a:normAutofit lnSpcReduction="10000"/>
          </a:bodyPr>
          <a:lstStyle/>
          <a:p>
            <a:r>
              <a:rPr lang="en-US" altLang="zh-CN" sz="2800" b="1" dirty="0">
                <a:latin typeface="+mn-ea"/>
              </a:rPr>
              <a:t>4.2.1  </a:t>
            </a:r>
            <a:r>
              <a:rPr lang="zh-CN" altLang="en-US" sz="2800" b="1" dirty="0">
                <a:latin typeface="+mn-ea"/>
              </a:rPr>
              <a:t>应当建立文件控制程序，系统地设计、制定、审核、批准和发放质量管理体系文件。</a:t>
            </a:r>
            <a:endParaRPr lang="zh-CN" altLang="zh-CN" sz="2800" b="1" dirty="0">
              <a:latin typeface="+mn-ea"/>
            </a:endParaRPr>
          </a:p>
          <a:p>
            <a:r>
              <a:rPr lang="en-US" altLang="zh-CN" sz="2800" b="1" dirty="0">
                <a:latin typeface="+mn-ea"/>
              </a:rPr>
              <a:t>4.2.2  </a:t>
            </a:r>
            <a:r>
              <a:rPr lang="zh-CN" altLang="en-US" sz="2800" b="1" dirty="0">
                <a:latin typeface="+mn-ea"/>
              </a:rPr>
              <a:t>文件的起草、修订、审核、批准、替换或撤销、复制、保管和销毁等应当按照控制程序管理，并有相应的文件分发、撤销、复制和销毁记录。</a:t>
            </a:r>
            <a:endParaRPr lang="en-US" altLang="zh-CN" sz="2800" b="1" dirty="0">
              <a:latin typeface="+mn-ea"/>
            </a:endParaRPr>
          </a:p>
          <a:p>
            <a:r>
              <a:rPr lang="en-US" altLang="zh-CN" sz="2800" b="1" dirty="0">
                <a:latin typeface="+mn-ea"/>
              </a:rPr>
              <a:t>4.2.3  </a:t>
            </a:r>
            <a:r>
              <a:rPr lang="zh-CN" altLang="en-US" sz="2800" b="1" dirty="0">
                <a:latin typeface="+mn-ea"/>
              </a:rPr>
              <a:t>文件更新或修订时应当按规定评审和批准，能够识别文件的更改和修订状态。</a:t>
            </a:r>
            <a:endParaRPr lang="en-US" altLang="zh-CN" sz="2800" b="1" dirty="0">
              <a:latin typeface="+mn-ea"/>
            </a:endParaRPr>
          </a:p>
          <a:p>
            <a:r>
              <a:rPr lang="zh-CN" altLang="en-US" sz="2800" dirty="0">
                <a:latin typeface="楷体" panose="02010609060101010101" pitchFamily="49" charset="-122"/>
                <a:ea typeface="楷体" panose="02010609060101010101" pitchFamily="49" charset="-122"/>
              </a:rPr>
              <a:t>查看相关记录确认文件的更新或修订是否经过评审和批准；其更改和修订状态是否能够得到识别。</a:t>
            </a:r>
            <a:endParaRPr lang="en-US" altLang="zh-CN" sz="2800" dirty="0">
              <a:latin typeface="楷体" panose="02010609060101010101" pitchFamily="49" charset="-122"/>
              <a:ea typeface="楷体" panose="02010609060101010101" pitchFamily="49" charset="-122"/>
            </a:endParaRPr>
          </a:p>
          <a:p>
            <a:pPr>
              <a:buNone/>
            </a:pPr>
            <a:r>
              <a:rPr lang="en-US" altLang="zh-CN" sz="2800" dirty="0">
                <a:latin typeface="楷体" panose="02010609060101010101" pitchFamily="49" charset="-122"/>
                <a:ea typeface="楷体" panose="02010609060101010101" pitchFamily="49" charset="-122"/>
              </a:rPr>
              <a:t>  </a:t>
            </a:r>
            <a:endParaRPr lang="zh-CN" altLang="zh-CN" sz="2800" dirty="0">
              <a:latin typeface="楷体" panose="02010609060101010101" pitchFamily="49" charset="-122"/>
              <a:ea typeface="楷体" panose="02010609060101010101" pitchFamily="49" charset="-122"/>
            </a:endParaRPr>
          </a:p>
          <a:p>
            <a:endParaRPr lang="zh-CN" alt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412776"/>
            <a:ext cx="8568952" cy="4911824"/>
          </a:xfrm>
        </p:spPr>
        <p:txBody>
          <a:bodyPr>
            <a:normAutofit/>
          </a:bodyPr>
          <a:lstStyle/>
          <a:p>
            <a:r>
              <a:rPr lang="en-US" altLang="zh-CN" sz="2800" b="1" dirty="0">
                <a:latin typeface="+mn-ea"/>
              </a:rPr>
              <a:t>4.2.4</a:t>
            </a:r>
            <a:r>
              <a:rPr lang="zh-CN" altLang="en-US" sz="2800" b="1" dirty="0">
                <a:latin typeface="+mn-ea"/>
              </a:rPr>
              <a:t>分发和使用的文件应当为适宜的文本，已撤销或作废的文件应当进行标识，防止误用。</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到工作现场抽查现场使用的文件，确认是否是有效版本。作废文件是否明确标识。</a:t>
            </a:r>
            <a:endParaRPr lang="en-US" altLang="zh-CN" sz="2800" dirty="0">
              <a:latin typeface="楷体" panose="02010609060101010101" pitchFamily="49" charset="-122"/>
              <a:ea typeface="楷体" panose="02010609060101010101" pitchFamily="49" charset="-122"/>
            </a:endParaRPr>
          </a:p>
          <a:p>
            <a:pPr>
              <a:buNone/>
            </a:pPr>
            <a:endParaRPr lang="zh-CN" altLang="zh-CN" sz="2800" dirty="0">
              <a:latin typeface="楷体" panose="02010609060101010101" pitchFamily="49" charset="-122"/>
              <a:ea typeface="楷体" panose="02010609060101010101" pitchFamily="49" charset="-122"/>
            </a:endParaRPr>
          </a:p>
          <a:p>
            <a:r>
              <a:rPr lang="en-US" altLang="zh-CN" sz="2800" b="1" dirty="0">
                <a:latin typeface="+mn-ea"/>
              </a:rPr>
              <a:t>4.3.1</a:t>
            </a:r>
            <a:r>
              <a:rPr lang="zh-CN" altLang="en-US" sz="2800" b="1" dirty="0">
                <a:latin typeface="+mn-ea"/>
              </a:rPr>
              <a:t>应当确定作废的技术文件等必要的质量管理体系文件的保存期限，满足产品维修和产品质量责任追溯等需要。</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保存期限应当不少于企业所规定的医疗器械寿命期。</a:t>
            </a:r>
            <a:endParaRPr lang="en-US" altLang="zh-CN" sz="2800" dirty="0">
              <a:latin typeface="楷体" panose="02010609060101010101" pitchFamily="49" charset="-122"/>
              <a:ea typeface="楷体" panose="02010609060101010101" pitchFamily="49" charset="-122"/>
            </a:endParaRPr>
          </a:p>
          <a:p>
            <a:pPr>
              <a:buNone/>
            </a:pPr>
            <a:r>
              <a:rPr lang="en-US" altLang="zh-CN" sz="2800" dirty="0">
                <a:latin typeface="楷体" panose="02010609060101010101" pitchFamily="49" charset="-122"/>
                <a:ea typeface="楷体" panose="02010609060101010101" pitchFamily="49" charset="-122"/>
              </a:rPr>
              <a:t>  </a:t>
            </a:r>
            <a:endParaRPr lang="zh-CN" altLang="zh-CN" sz="2800" dirty="0">
              <a:latin typeface="楷体" panose="02010609060101010101" pitchFamily="49" charset="-122"/>
              <a:ea typeface="楷体" panose="02010609060101010101" pitchFamily="49" charset="-122"/>
            </a:endParaRPr>
          </a:p>
          <a:p>
            <a:endParaRPr lang="zh-CN" alt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椭圆 10"/>
          <p:cNvSpPr/>
          <p:nvPr/>
        </p:nvSpPr>
        <p:spPr>
          <a:xfrm>
            <a:off x="2051720" y="2276872"/>
            <a:ext cx="4248472" cy="3816424"/>
          </a:xfrm>
          <a:prstGeom prst="ellipse">
            <a:avLst/>
          </a:prstGeom>
          <a:no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2" name="标题 1"/>
          <p:cNvSpPr>
            <a:spLocks noGrp="1"/>
          </p:cNvSpPr>
          <p:nvPr>
            <p:ph type="title"/>
          </p:nvPr>
        </p:nvSpPr>
        <p:spPr/>
        <p:txBody>
          <a:bodyPr>
            <a:normAutofit/>
          </a:bodyPr>
          <a:lstStyle/>
          <a:p>
            <a:r>
              <a:rPr lang="zh-CN" altLang="en-US" sz="4000" dirty="0">
                <a:latin typeface="+mn-ea"/>
                <a:ea typeface="+mn-ea"/>
              </a:rPr>
              <a:t>文件修订及管理</a:t>
            </a:r>
            <a:endParaRPr lang="zh-CN" altLang="en-US" sz="4000" dirty="0">
              <a:latin typeface="+mn-ea"/>
              <a:ea typeface="+mn-ea"/>
            </a:endParaRPr>
          </a:p>
        </p:txBody>
      </p:sp>
      <p:sp>
        <p:nvSpPr>
          <p:cNvPr id="4" name="内容占位符 3"/>
          <p:cNvSpPr>
            <a:spLocks noGrp="1"/>
          </p:cNvSpPr>
          <p:nvPr>
            <p:ph idx="1"/>
          </p:nvPr>
        </p:nvSpPr>
        <p:spPr>
          <a:xfrm>
            <a:off x="3707904" y="1916832"/>
            <a:ext cx="936104" cy="864096"/>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buNone/>
            </a:pPr>
            <a:r>
              <a:rPr lang="zh-CN" altLang="en-US" sz="1800" b="1" dirty="0">
                <a:solidFill>
                  <a:schemeClr val="tx1"/>
                </a:solidFill>
              </a:rPr>
              <a:t>制定</a:t>
            </a:r>
            <a:endParaRPr lang="zh-CN" altLang="en-US" sz="1800" b="1" dirty="0">
              <a:solidFill>
                <a:schemeClr val="tx1"/>
              </a:solidFill>
            </a:endParaRPr>
          </a:p>
        </p:txBody>
      </p:sp>
      <p:sp>
        <p:nvSpPr>
          <p:cNvPr id="5" name="内容占位符 3"/>
          <p:cNvSpPr txBox="1"/>
          <p:nvPr/>
        </p:nvSpPr>
        <p:spPr>
          <a:xfrm>
            <a:off x="5436096" y="2636912"/>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储存</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6" name="内容占位符 3"/>
          <p:cNvSpPr txBox="1"/>
          <p:nvPr/>
        </p:nvSpPr>
        <p:spPr>
          <a:xfrm>
            <a:off x="5796136" y="4365104"/>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培训</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7" name="内容占位符 3"/>
          <p:cNvSpPr txBox="1"/>
          <p:nvPr/>
        </p:nvSpPr>
        <p:spPr>
          <a:xfrm>
            <a:off x="2771800" y="5517232"/>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修订</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8" name="内容占位符 3"/>
          <p:cNvSpPr txBox="1"/>
          <p:nvPr/>
        </p:nvSpPr>
        <p:spPr>
          <a:xfrm>
            <a:off x="4572000" y="5517232"/>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发放</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3"/>
          <p:cNvSpPr txBox="1"/>
          <p:nvPr/>
        </p:nvSpPr>
        <p:spPr>
          <a:xfrm>
            <a:off x="1619672" y="4365104"/>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回收</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10" name="内容占位符 3"/>
          <p:cNvSpPr txBox="1"/>
          <p:nvPr/>
        </p:nvSpPr>
        <p:spPr>
          <a:xfrm>
            <a:off x="1979712" y="2636912"/>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销毁</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12" name="内容占位符 3"/>
          <p:cNvSpPr txBox="1"/>
          <p:nvPr/>
        </p:nvSpPr>
        <p:spPr>
          <a:xfrm>
            <a:off x="3347864" y="3284984"/>
            <a:ext cx="1785344" cy="158417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3600" b="1" i="0" u="none" strike="noStrike" kern="1200" cap="none" spc="0" normalizeH="0" baseline="0" noProof="0" dirty="0">
                <a:ln>
                  <a:noFill/>
                </a:ln>
                <a:solidFill>
                  <a:schemeClr val="tx1"/>
                </a:solidFill>
                <a:effectLst/>
                <a:uLnTx/>
                <a:uFillTx/>
                <a:latin typeface="+mn-lt"/>
                <a:ea typeface="+mn-ea"/>
                <a:cs typeface="+mn-cs"/>
              </a:rPr>
              <a:t>文件</a:t>
            </a:r>
            <a:endParaRPr kumimoji="0" lang="en-US" altLang="zh-CN" sz="3600" b="1"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3600" b="1" i="0" u="none" strike="noStrike" kern="1200" cap="none" spc="0" normalizeH="0" baseline="0" noProof="0" dirty="0">
                <a:ln>
                  <a:noFill/>
                </a:ln>
                <a:solidFill>
                  <a:schemeClr val="tx1"/>
                </a:solidFill>
                <a:effectLst/>
                <a:uLnTx/>
                <a:uFillTx/>
                <a:latin typeface="+mn-lt"/>
                <a:ea typeface="+mn-ea"/>
                <a:cs typeface="+mn-cs"/>
              </a:rPr>
              <a:t>管理</a:t>
            </a:r>
            <a:endParaRPr kumimoji="0" lang="zh-CN" altLang="en-US" sz="3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1143000"/>
          </a:xfrm>
        </p:spPr>
        <p:txBody>
          <a:bodyPr>
            <a:normAutofit/>
          </a:bodyPr>
          <a:lstStyle/>
          <a:p>
            <a:r>
              <a:rPr lang="zh-CN" altLang="en-US" sz="4000" dirty="0">
                <a:latin typeface="+mn-ea"/>
                <a:ea typeface="+mn-ea"/>
              </a:rPr>
              <a:t>文件制定及审批</a:t>
            </a:r>
            <a:endParaRPr lang="zh-CN" altLang="en-US" sz="4000" dirty="0">
              <a:latin typeface="+mn-ea"/>
              <a:ea typeface="+mn-ea"/>
            </a:endParaRPr>
          </a:p>
        </p:txBody>
      </p:sp>
      <p:sp>
        <p:nvSpPr>
          <p:cNvPr id="16" name="矩形 15"/>
          <p:cNvSpPr/>
          <p:nvPr/>
        </p:nvSpPr>
        <p:spPr>
          <a:xfrm>
            <a:off x="1244208" y="1556792"/>
            <a:ext cx="6264696" cy="416624"/>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起草</a:t>
            </a:r>
            <a:endParaRPr lang="zh-CN" altLang="en-US" sz="3200" b="1" dirty="0">
              <a:solidFill>
                <a:schemeClr val="tx1"/>
              </a:solidFill>
            </a:endParaRPr>
          </a:p>
        </p:txBody>
      </p:sp>
      <p:sp>
        <p:nvSpPr>
          <p:cNvPr id="20" name="下箭头 19"/>
          <p:cNvSpPr/>
          <p:nvPr/>
        </p:nvSpPr>
        <p:spPr>
          <a:xfrm>
            <a:off x="4067944" y="2407736"/>
            <a:ext cx="648072" cy="430912"/>
          </a:xfrm>
          <a:prstGeom prst="downArrow">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19" name="矩形 18"/>
          <p:cNvSpPr/>
          <p:nvPr/>
        </p:nvSpPr>
        <p:spPr>
          <a:xfrm>
            <a:off x="1239440" y="1980664"/>
            <a:ext cx="6264696" cy="416624"/>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solidFill>
                  <a:schemeClr val="tx1"/>
                </a:solidFill>
              </a:rPr>
              <a:t>有关部门审核人员</a:t>
            </a:r>
            <a:endParaRPr lang="zh-CN" altLang="en-US" sz="2400" dirty="0">
              <a:solidFill>
                <a:schemeClr val="tx1"/>
              </a:solidFill>
            </a:endParaRPr>
          </a:p>
        </p:txBody>
      </p:sp>
      <p:sp>
        <p:nvSpPr>
          <p:cNvPr id="24" name="矩形 23"/>
          <p:cNvSpPr/>
          <p:nvPr/>
        </p:nvSpPr>
        <p:spPr>
          <a:xfrm>
            <a:off x="1239440" y="2837944"/>
            <a:ext cx="6264696" cy="416624"/>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审核</a:t>
            </a:r>
            <a:endParaRPr lang="zh-CN" altLang="en-US" sz="3200" b="1" dirty="0">
              <a:solidFill>
                <a:schemeClr val="tx1"/>
              </a:solidFill>
            </a:endParaRPr>
          </a:p>
        </p:txBody>
      </p:sp>
      <p:sp>
        <p:nvSpPr>
          <p:cNvPr id="25" name="下箭头 24"/>
          <p:cNvSpPr/>
          <p:nvPr/>
        </p:nvSpPr>
        <p:spPr>
          <a:xfrm>
            <a:off x="4063176" y="3688888"/>
            <a:ext cx="648072" cy="430912"/>
          </a:xfrm>
          <a:prstGeom prst="downArrow">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26" name="矩形 25"/>
          <p:cNvSpPr/>
          <p:nvPr/>
        </p:nvSpPr>
        <p:spPr>
          <a:xfrm>
            <a:off x="1234672" y="3261816"/>
            <a:ext cx="6264696" cy="416624"/>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solidFill>
                  <a:schemeClr val="tx1"/>
                </a:solidFill>
              </a:rPr>
              <a:t>部门负责人           质量保证部</a:t>
            </a:r>
            <a:endParaRPr lang="zh-CN" altLang="en-US" sz="2400" dirty="0">
              <a:solidFill>
                <a:schemeClr val="tx1"/>
              </a:solidFill>
            </a:endParaRPr>
          </a:p>
        </p:txBody>
      </p:sp>
      <p:sp>
        <p:nvSpPr>
          <p:cNvPr id="27" name="矩形 26"/>
          <p:cNvSpPr/>
          <p:nvPr/>
        </p:nvSpPr>
        <p:spPr>
          <a:xfrm>
            <a:off x="1234672" y="4106216"/>
            <a:ext cx="6264696" cy="416624"/>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批准</a:t>
            </a:r>
            <a:endParaRPr lang="zh-CN" altLang="en-US" sz="3200" b="1" dirty="0">
              <a:solidFill>
                <a:schemeClr val="tx1"/>
              </a:solidFill>
            </a:endParaRPr>
          </a:p>
        </p:txBody>
      </p:sp>
      <p:sp>
        <p:nvSpPr>
          <p:cNvPr id="28" name="下箭头 27"/>
          <p:cNvSpPr/>
          <p:nvPr/>
        </p:nvSpPr>
        <p:spPr>
          <a:xfrm>
            <a:off x="4058408" y="4957160"/>
            <a:ext cx="648072" cy="430912"/>
          </a:xfrm>
          <a:prstGeom prst="downArrow">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29" name="矩形 28"/>
          <p:cNvSpPr/>
          <p:nvPr/>
        </p:nvSpPr>
        <p:spPr>
          <a:xfrm>
            <a:off x="1234667" y="4530088"/>
            <a:ext cx="6264696" cy="416624"/>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solidFill>
                  <a:schemeClr val="tx1"/>
                </a:solidFill>
              </a:rPr>
              <a:t>     管理者代表         企业最高管理者</a:t>
            </a:r>
            <a:endParaRPr lang="zh-CN" altLang="en-US" sz="2400" dirty="0">
              <a:solidFill>
                <a:schemeClr val="tx1"/>
              </a:solidFill>
            </a:endParaRPr>
          </a:p>
        </p:txBody>
      </p:sp>
      <p:sp>
        <p:nvSpPr>
          <p:cNvPr id="30" name="矩形 29"/>
          <p:cNvSpPr/>
          <p:nvPr/>
        </p:nvSpPr>
        <p:spPr>
          <a:xfrm>
            <a:off x="1215616" y="5401656"/>
            <a:ext cx="6264696" cy="835656"/>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印刷、发放、培训、实施</a:t>
            </a:r>
            <a:r>
              <a:rPr lang="en-US" altLang="zh-CN" sz="3200" b="1" dirty="0">
                <a:solidFill>
                  <a:schemeClr val="tx1"/>
                </a:solidFill>
              </a:rPr>
              <a:t>……</a:t>
            </a:r>
            <a:endParaRPr lang="zh-CN" altLang="en-US" sz="3200" b="1" dirty="0">
              <a:solidFill>
                <a:schemeClr val="tx1"/>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412776"/>
            <a:ext cx="8568952" cy="5445224"/>
          </a:xfrm>
        </p:spPr>
        <p:txBody>
          <a:bodyPr>
            <a:normAutofit/>
          </a:bodyPr>
          <a:lstStyle/>
          <a:p>
            <a:r>
              <a:rPr lang="en-US" altLang="zh-CN" sz="2800" b="1" dirty="0">
                <a:latin typeface="+mn-ea"/>
              </a:rPr>
              <a:t>4.4.1  </a:t>
            </a:r>
            <a:r>
              <a:rPr lang="zh-CN" altLang="en-US" sz="2800" b="1" dirty="0">
                <a:latin typeface="+mn-ea"/>
              </a:rPr>
              <a:t>应当建立记录控制程序，包括记录的标识、保管、检索、保存期限和处置要求等。</a:t>
            </a:r>
            <a:endParaRPr lang="en-US" altLang="zh-CN" sz="2800" b="1" dirty="0">
              <a:latin typeface="+mn-ea"/>
            </a:endParaRPr>
          </a:p>
          <a:p>
            <a:pPr>
              <a:buNone/>
            </a:pPr>
            <a:endParaRPr lang="en-US" altLang="zh-CN" sz="2800" b="1" dirty="0">
              <a:latin typeface="+mn-ea"/>
            </a:endParaRPr>
          </a:p>
          <a:p>
            <a:r>
              <a:rPr lang="zh-CN" altLang="en-US" sz="2800" b="1" dirty="0">
                <a:latin typeface="+mn-ea"/>
              </a:rPr>
              <a:t> 记录的重要性</a:t>
            </a:r>
            <a:endParaRPr lang="en-US" altLang="zh-CN" sz="2800" b="1" dirty="0">
              <a:latin typeface="+mn-ea"/>
            </a:endParaRPr>
          </a:p>
          <a:p>
            <a:r>
              <a:rPr lang="zh-CN" altLang="en-US" sz="2800" dirty="0">
                <a:latin typeface="+mn-ea"/>
              </a:rPr>
              <a:t>是开展预防和纠正措施，持续改进产品质量的依据；是质量问题、投诉、不良事件发生后追溯原因的依据；是内部审核、第三方认证和官方监督检查的主要依据。</a:t>
            </a:r>
            <a:endParaRPr lang="en-US" altLang="zh-CN" sz="2800" dirty="0">
              <a:latin typeface="+mn-ea"/>
            </a:endParaRPr>
          </a:p>
          <a:p>
            <a:pPr>
              <a:buNone/>
            </a:pPr>
            <a:endParaRPr lang="zh-CN" altLang="en-US" sz="2800" dirty="0">
              <a:latin typeface="+mn-ea"/>
            </a:endParaRPr>
          </a:p>
        </p:txBody>
      </p:sp>
      <p:sp>
        <p:nvSpPr>
          <p:cNvPr id="4" name="矩形 3"/>
          <p:cNvSpPr/>
          <p:nvPr/>
        </p:nvSpPr>
        <p:spPr>
          <a:xfrm>
            <a:off x="1331640" y="5229200"/>
            <a:ext cx="6408712" cy="1008112"/>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400" b="1" dirty="0">
                <a:solidFill>
                  <a:schemeClr val="tx1"/>
                </a:solidFill>
              </a:rPr>
              <a:t>没有记录，就没有发生</a:t>
            </a:r>
            <a:endParaRPr lang="zh-CN" altLang="en-US" sz="4800" b="1" dirty="0">
              <a:solidFill>
                <a:schemeClr val="tx1"/>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5918" y="980728"/>
            <a:ext cx="8234064" cy="1080120"/>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400" b="1" dirty="0">
                <a:solidFill>
                  <a:schemeClr val="tx1"/>
                </a:solidFill>
              </a:rPr>
              <a:t>及时回收过期、作废的文件。建立记录，交回人和回收人要签名。</a:t>
            </a:r>
            <a:endParaRPr lang="zh-CN" altLang="en-US" sz="2400" b="1" dirty="0">
              <a:solidFill>
                <a:schemeClr val="tx1"/>
              </a:solidFill>
            </a:endParaRPr>
          </a:p>
        </p:txBody>
      </p:sp>
      <p:sp>
        <p:nvSpPr>
          <p:cNvPr id="5" name="圆角矩形 4"/>
          <p:cNvSpPr/>
          <p:nvPr/>
        </p:nvSpPr>
        <p:spPr>
          <a:xfrm>
            <a:off x="907597" y="692696"/>
            <a:ext cx="5194090" cy="648072"/>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a:t>
            </a:r>
            <a:r>
              <a:rPr lang="zh-CN" altLang="en-US" sz="3600" b="1" dirty="0">
                <a:solidFill>
                  <a:schemeClr val="tx1"/>
                </a:solidFill>
              </a:rPr>
              <a:t>回 收</a:t>
            </a:r>
            <a:endParaRPr lang="zh-CN" altLang="en-US" sz="3200" b="1" dirty="0">
              <a:solidFill>
                <a:schemeClr val="tx1"/>
              </a:solidFill>
            </a:endParaRPr>
          </a:p>
        </p:txBody>
      </p:sp>
      <p:sp>
        <p:nvSpPr>
          <p:cNvPr id="7" name="矩形 6"/>
          <p:cNvSpPr/>
          <p:nvPr/>
        </p:nvSpPr>
        <p:spPr>
          <a:xfrm>
            <a:off x="435918" y="2526804"/>
            <a:ext cx="8234064" cy="1512168"/>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400" b="1" dirty="0">
                <a:solidFill>
                  <a:schemeClr val="tx1"/>
                </a:solidFill>
              </a:rPr>
              <a:t>对诸如法规、标准、顾客或供方提供的 文件要建立定期跟踪制度，确保及时掌握其更新、再版信息，防止使用过期的外来文件。</a:t>
            </a:r>
            <a:endParaRPr lang="zh-CN" altLang="en-US" sz="2400" b="1" dirty="0">
              <a:solidFill>
                <a:schemeClr val="tx1"/>
              </a:solidFill>
            </a:endParaRPr>
          </a:p>
        </p:txBody>
      </p:sp>
      <p:sp>
        <p:nvSpPr>
          <p:cNvPr id="8" name="圆角矩形 7"/>
          <p:cNvSpPr/>
          <p:nvPr/>
        </p:nvSpPr>
        <p:spPr>
          <a:xfrm>
            <a:off x="907597" y="2238772"/>
            <a:ext cx="5194090" cy="648072"/>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外部文件控制</a:t>
            </a:r>
            <a:endParaRPr lang="zh-CN" altLang="en-US" sz="3200" b="1" dirty="0">
              <a:solidFill>
                <a:schemeClr val="tx1"/>
              </a:solidFill>
            </a:endParaRPr>
          </a:p>
        </p:txBody>
      </p:sp>
      <p:sp>
        <p:nvSpPr>
          <p:cNvPr id="9" name="矩形 8"/>
          <p:cNvSpPr/>
          <p:nvPr/>
        </p:nvSpPr>
        <p:spPr>
          <a:xfrm>
            <a:off x="435918" y="4509120"/>
            <a:ext cx="8234064" cy="2348880"/>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400" b="1" dirty="0">
                <a:solidFill>
                  <a:schemeClr val="tx1"/>
                </a:solidFill>
              </a:rPr>
              <a:t>对作废的受控文件，企业应至少保存一份，保存期限为自产品放行之日起不少于企业规定的产品的寿命期和法规规定的保存期限，以满足产品维修和质量责任追溯的需要。</a:t>
            </a:r>
            <a:endParaRPr lang="en-US" altLang="zh-CN" sz="2400" b="1" dirty="0">
              <a:solidFill>
                <a:schemeClr val="tx1"/>
              </a:solidFill>
            </a:endParaRPr>
          </a:p>
          <a:p>
            <a:r>
              <a:rPr lang="zh-CN" altLang="en-US" sz="2400" b="1" dirty="0">
                <a:solidFill>
                  <a:schemeClr val="tx1"/>
                </a:solidFill>
              </a:rPr>
              <a:t>除按规定保存外，其他作废文件的副本均应当及时销毁并建立销毁记录。</a:t>
            </a:r>
            <a:endParaRPr lang="zh-CN" altLang="en-US" sz="2400" b="1" dirty="0">
              <a:solidFill>
                <a:schemeClr val="tx1"/>
              </a:solidFill>
            </a:endParaRPr>
          </a:p>
        </p:txBody>
      </p:sp>
      <p:sp>
        <p:nvSpPr>
          <p:cNvPr id="10" name="圆角矩形 9"/>
          <p:cNvSpPr/>
          <p:nvPr/>
        </p:nvSpPr>
        <p:spPr>
          <a:xfrm>
            <a:off x="907597" y="4221088"/>
            <a:ext cx="5194090" cy="648072"/>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作废文件控制</a:t>
            </a:r>
            <a:endParaRPr lang="zh-CN" altLang="en-US" sz="3200" b="1" dirty="0">
              <a:solidFill>
                <a:schemeClr val="tx1"/>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椭圆 10"/>
          <p:cNvSpPr/>
          <p:nvPr/>
        </p:nvSpPr>
        <p:spPr>
          <a:xfrm>
            <a:off x="2051720" y="2276872"/>
            <a:ext cx="4248472" cy="3816424"/>
          </a:xfrm>
          <a:prstGeom prst="ellipse">
            <a:avLst/>
          </a:prstGeom>
          <a:no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b="1" dirty="0">
              <a:solidFill>
                <a:schemeClr val="tx1"/>
              </a:solidFill>
            </a:endParaRPr>
          </a:p>
        </p:txBody>
      </p:sp>
      <p:sp>
        <p:nvSpPr>
          <p:cNvPr id="2" name="标题 1"/>
          <p:cNvSpPr>
            <a:spLocks noGrp="1"/>
          </p:cNvSpPr>
          <p:nvPr>
            <p:ph type="title"/>
          </p:nvPr>
        </p:nvSpPr>
        <p:spPr/>
        <p:txBody>
          <a:bodyPr>
            <a:normAutofit/>
          </a:bodyPr>
          <a:lstStyle/>
          <a:p>
            <a:r>
              <a:rPr lang="zh-CN" altLang="en-US" sz="4000" dirty="0">
                <a:latin typeface="+mn-ea"/>
                <a:ea typeface="+mn-ea"/>
              </a:rPr>
              <a:t>记录控制</a:t>
            </a:r>
            <a:endParaRPr lang="zh-CN" altLang="en-US" sz="4000" dirty="0">
              <a:latin typeface="+mn-ea"/>
              <a:ea typeface="+mn-ea"/>
            </a:endParaRPr>
          </a:p>
        </p:txBody>
      </p:sp>
      <p:sp>
        <p:nvSpPr>
          <p:cNvPr id="4" name="内容占位符 3"/>
          <p:cNvSpPr>
            <a:spLocks noGrp="1"/>
          </p:cNvSpPr>
          <p:nvPr>
            <p:ph idx="1"/>
          </p:nvPr>
        </p:nvSpPr>
        <p:spPr>
          <a:xfrm>
            <a:off x="3707904" y="1916832"/>
            <a:ext cx="936104" cy="864096"/>
          </a:xfrm>
          <a:prstGeom prst="ellipse">
            <a:avLst/>
          </a:prstGeom>
          <a:solidFill>
            <a:schemeClr val="bg1">
              <a:lumMod val="85000"/>
            </a:schemeClr>
          </a:solidFill>
          <a:ln>
            <a:noFill/>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buNone/>
            </a:pPr>
            <a:r>
              <a:rPr lang="zh-CN" altLang="en-US" sz="1800" b="1" dirty="0">
                <a:solidFill>
                  <a:schemeClr val="tx1"/>
                </a:solidFill>
              </a:rPr>
              <a:t>填写</a:t>
            </a:r>
            <a:endParaRPr lang="zh-CN" altLang="en-US" sz="1800" b="1" dirty="0">
              <a:solidFill>
                <a:schemeClr val="tx1"/>
              </a:solidFill>
            </a:endParaRPr>
          </a:p>
        </p:txBody>
      </p:sp>
      <p:sp>
        <p:nvSpPr>
          <p:cNvPr id="5" name="内容占位符 3"/>
          <p:cNvSpPr txBox="1"/>
          <p:nvPr/>
        </p:nvSpPr>
        <p:spPr>
          <a:xfrm>
            <a:off x="5436096" y="2636912"/>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更正</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6" name="内容占位符 3"/>
          <p:cNvSpPr txBox="1"/>
          <p:nvPr/>
        </p:nvSpPr>
        <p:spPr>
          <a:xfrm>
            <a:off x="5796136" y="4365104"/>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lang="zh-CN" altLang="en-US" b="1" dirty="0">
                <a:solidFill>
                  <a:schemeClr val="tx1"/>
                </a:solidFill>
              </a:rPr>
              <a:t>标识</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7" name="内容占位符 3"/>
          <p:cNvSpPr txBox="1"/>
          <p:nvPr/>
        </p:nvSpPr>
        <p:spPr>
          <a:xfrm>
            <a:off x="2771800" y="5517232"/>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检索</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8" name="内容占位符 3"/>
          <p:cNvSpPr txBox="1"/>
          <p:nvPr/>
        </p:nvSpPr>
        <p:spPr>
          <a:xfrm>
            <a:off x="4572000" y="5517232"/>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防护</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3"/>
          <p:cNvSpPr txBox="1"/>
          <p:nvPr/>
        </p:nvSpPr>
        <p:spPr>
          <a:xfrm>
            <a:off x="1619672" y="4365104"/>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保存</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10" name="内容占位符 3"/>
          <p:cNvSpPr txBox="1"/>
          <p:nvPr/>
        </p:nvSpPr>
        <p:spPr>
          <a:xfrm>
            <a:off x="1979712" y="2636912"/>
            <a:ext cx="936104" cy="86409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1800" b="1" i="0" u="none" strike="noStrike" kern="1200" cap="none" spc="0" normalizeH="0" baseline="0" noProof="0" dirty="0">
                <a:ln>
                  <a:noFill/>
                </a:ln>
                <a:solidFill>
                  <a:schemeClr val="tx1"/>
                </a:solidFill>
                <a:effectLst/>
                <a:uLnTx/>
                <a:uFillTx/>
                <a:latin typeface="+mn-lt"/>
                <a:ea typeface="+mn-ea"/>
                <a:cs typeface="+mn-cs"/>
              </a:rPr>
              <a:t>处置</a:t>
            </a:r>
            <a:endParaRPr kumimoji="0" lang="zh-CN" altLang="en-US"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12" name="内容占位符 3"/>
          <p:cNvSpPr txBox="1"/>
          <p:nvPr/>
        </p:nvSpPr>
        <p:spPr>
          <a:xfrm>
            <a:off x="3347864" y="3284984"/>
            <a:ext cx="1785344" cy="1584176"/>
          </a:xfrm>
          <a:prstGeom prst="ellipse">
            <a:avLst/>
          </a:prstGeom>
          <a:solidFill>
            <a:schemeClr val="bg1">
              <a:lumMod val="85000"/>
            </a:schemeClr>
          </a:solidFill>
          <a:ln w="25400" cap="flat" cmpd="sng" algn="ctr">
            <a:noFill/>
            <a:prstDash val="solid"/>
          </a:ln>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zh-CN" altLang="en-US" sz="3600" b="1" i="0" u="none" strike="noStrike" kern="1200" cap="none" spc="0" normalizeH="0" baseline="0" noProof="0" dirty="0">
                <a:ln>
                  <a:noFill/>
                </a:ln>
                <a:solidFill>
                  <a:schemeClr val="tx1"/>
                </a:solidFill>
                <a:effectLst/>
                <a:uLnTx/>
                <a:uFillTx/>
                <a:latin typeface="+mn-lt"/>
                <a:ea typeface="+mn-ea"/>
                <a:cs typeface="+mn-cs"/>
              </a:rPr>
              <a:t>记录</a:t>
            </a:r>
            <a:endParaRPr kumimoji="0" lang="en-US" altLang="zh-CN" sz="3600" b="1"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lang="zh-CN" altLang="en-US" sz="3600" b="1" dirty="0">
                <a:solidFill>
                  <a:schemeClr val="tx1"/>
                </a:solidFill>
              </a:rPr>
              <a:t>控制</a:t>
            </a:r>
            <a:endParaRPr kumimoji="0" lang="zh-CN" altLang="en-US" sz="3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340768"/>
            <a:ext cx="8568952" cy="4695800"/>
          </a:xfrm>
        </p:spPr>
        <p:txBody>
          <a:bodyPr>
            <a:normAutofit lnSpcReduction="10000"/>
          </a:bodyPr>
          <a:lstStyle/>
          <a:p>
            <a:r>
              <a:rPr lang="en-US" altLang="zh-CN" sz="2800" b="1" dirty="0">
                <a:latin typeface="+mn-ea"/>
              </a:rPr>
              <a:t>4.4.2  </a:t>
            </a:r>
            <a:r>
              <a:rPr lang="zh-CN" altLang="en-US" sz="2800" b="1" dirty="0">
                <a:latin typeface="+mn-ea"/>
              </a:rPr>
              <a:t>记录应当保证产品生产、质量控制等活动可追溯性。</a:t>
            </a:r>
            <a:endParaRPr lang="zh-CN" altLang="zh-CN" sz="2800" b="1" dirty="0">
              <a:latin typeface="+mn-ea"/>
            </a:endParaRPr>
          </a:p>
          <a:p>
            <a:r>
              <a:rPr lang="en-US" altLang="zh-CN" sz="2800" b="1" dirty="0">
                <a:latin typeface="+mn-ea"/>
              </a:rPr>
              <a:t>4.4.3  </a:t>
            </a:r>
            <a:r>
              <a:rPr lang="zh-CN" altLang="en-US" sz="2800" b="1" dirty="0">
                <a:latin typeface="+mn-ea"/>
              </a:rPr>
              <a:t>记录应当清晰、完整，易于识别和检索，防止破损和丢失。</a:t>
            </a:r>
            <a:endParaRPr lang="en-US" altLang="zh-CN" sz="2800" b="1" dirty="0">
              <a:latin typeface="+mn-ea"/>
            </a:endParaRPr>
          </a:p>
          <a:p>
            <a:r>
              <a:rPr lang="en-US" altLang="zh-CN" sz="2800" b="1" dirty="0">
                <a:latin typeface="+mn-ea"/>
              </a:rPr>
              <a:t>4.4.4  </a:t>
            </a:r>
            <a:r>
              <a:rPr lang="zh-CN" altLang="en-US" sz="2800" b="1" dirty="0">
                <a:latin typeface="+mn-ea"/>
              </a:rPr>
              <a:t>记录不得随意涂改或销毁，更改记录应当签注姓名和日期，并使原有信息仍清晰可辨，必要时，应当说明更改的理由。</a:t>
            </a:r>
            <a:endParaRPr lang="en-US" altLang="zh-CN" sz="2800" b="1" dirty="0">
              <a:latin typeface="+mn-ea"/>
            </a:endParaRPr>
          </a:p>
          <a:p>
            <a:r>
              <a:rPr lang="en-US" altLang="zh-CN" sz="2800" b="1" dirty="0">
                <a:latin typeface="+mn-ea"/>
              </a:rPr>
              <a:t>4.4.5  </a:t>
            </a:r>
            <a:r>
              <a:rPr lang="zh-CN" altLang="en-US" sz="2800" b="1" dirty="0">
                <a:latin typeface="+mn-ea"/>
              </a:rPr>
              <a:t>记录的保存期限至少相当于生产企业所规定的医疗器械的寿命期，但从放行产品的日期起不少于</a:t>
            </a:r>
            <a:r>
              <a:rPr lang="en-US" altLang="zh-CN" sz="2800" b="1" dirty="0">
                <a:latin typeface="+mn-ea"/>
              </a:rPr>
              <a:t>2</a:t>
            </a:r>
            <a:r>
              <a:rPr lang="zh-CN" altLang="en-US" sz="2800" b="1" dirty="0">
                <a:latin typeface="+mn-ea"/>
              </a:rPr>
              <a:t>年，或符合相关法规要求，并可追溯。</a:t>
            </a:r>
            <a:endParaRPr lang="en-US" altLang="zh-CN" sz="2800" b="1" dirty="0">
              <a:latin typeface="+mn-ea"/>
            </a:endParaRPr>
          </a:p>
          <a:p>
            <a:pPr>
              <a:buNone/>
            </a:pPr>
            <a:r>
              <a:rPr lang="en-US" altLang="zh-CN" sz="2800" dirty="0">
                <a:latin typeface="楷体" panose="02010609060101010101" pitchFamily="49" charset="-122"/>
                <a:ea typeface="楷体" panose="02010609060101010101" pitchFamily="49" charset="-122"/>
              </a:rPr>
              <a:t>  </a:t>
            </a:r>
            <a:endParaRPr lang="zh-CN" altLang="zh-CN" sz="2800" dirty="0">
              <a:latin typeface="楷体" panose="02010609060101010101" pitchFamily="49" charset="-122"/>
              <a:ea typeface="楷体" panose="02010609060101010101" pitchFamily="49" charset="-122"/>
            </a:endParaRPr>
          </a:p>
          <a:p>
            <a:endParaRPr lang="zh-CN" alt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5918" y="530794"/>
            <a:ext cx="8234064" cy="1657870"/>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000" b="1" dirty="0">
                <a:solidFill>
                  <a:schemeClr val="tx1"/>
                </a:solidFill>
              </a:rPr>
              <a:t>要就地、及时填写，避免漏记和补记，应规定记录填写的</a:t>
            </a:r>
            <a:r>
              <a:rPr lang="en-US" altLang="zh-CN" sz="2000" b="1" dirty="0">
                <a:solidFill>
                  <a:schemeClr val="tx1"/>
                </a:solidFill>
              </a:rPr>
              <a:t>SOP</a:t>
            </a:r>
            <a:r>
              <a:rPr lang="zh-CN" altLang="en-US" sz="2000" b="1" dirty="0">
                <a:solidFill>
                  <a:schemeClr val="tx1"/>
                </a:solidFill>
              </a:rPr>
              <a:t>和传递的渠道、途径和终点。</a:t>
            </a:r>
            <a:endParaRPr lang="en-US" altLang="zh-CN" sz="2000" b="1" dirty="0">
              <a:solidFill>
                <a:schemeClr val="tx1"/>
              </a:solidFill>
            </a:endParaRPr>
          </a:p>
          <a:p>
            <a:r>
              <a:rPr lang="zh-CN" altLang="en-US" sz="2000" b="1" dirty="0">
                <a:solidFill>
                  <a:schemeClr val="tx1"/>
                </a:solidFill>
              </a:rPr>
              <a:t>填写记录时，必须使用墨水或不可擦掉的书写工具填写，填写人应签名并注明日期。</a:t>
            </a:r>
            <a:endParaRPr lang="zh-CN" altLang="en-US" sz="2000" b="1" dirty="0">
              <a:solidFill>
                <a:schemeClr val="tx1"/>
              </a:solidFill>
            </a:endParaRPr>
          </a:p>
        </p:txBody>
      </p:sp>
      <p:sp>
        <p:nvSpPr>
          <p:cNvPr id="5" name="圆角矩形 4"/>
          <p:cNvSpPr/>
          <p:nvPr/>
        </p:nvSpPr>
        <p:spPr>
          <a:xfrm>
            <a:off x="907597" y="315332"/>
            <a:ext cx="5194090" cy="449934"/>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填写</a:t>
            </a:r>
            <a:endParaRPr lang="zh-CN" altLang="en-US" sz="3200" b="1" dirty="0">
              <a:solidFill>
                <a:schemeClr val="tx1"/>
              </a:solidFill>
            </a:endParaRPr>
          </a:p>
        </p:txBody>
      </p:sp>
      <p:sp>
        <p:nvSpPr>
          <p:cNvPr id="7" name="矩形 6"/>
          <p:cNvSpPr/>
          <p:nvPr/>
        </p:nvSpPr>
        <p:spPr>
          <a:xfrm>
            <a:off x="435918" y="2521226"/>
            <a:ext cx="8234064" cy="1378868"/>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000" b="1" dirty="0">
                <a:solidFill>
                  <a:schemeClr val="tx1"/>
                </a:solidFill>
              </a:rPr>
              <a:t>记录不可随意更改，需要更正时，应采用“杠改”方式，即在错误数据上划一横线，保持原数据清晰可见，在旁边注明正确内容，更改人要签名并注明更正日期。</a:t>
            </a:r>
            <a:endParaRPr lang="zh-CN" altLang="en-US" sz="2000" b="1" dirty="0">
              <a:solidFill>
                <a:schemeClr val="tx1"/>
              </a:solidFill>
            </a:endParaRPr>
          </a:p>
        </p:txBody>
      </p:sp>
      <p:sp>
        <p:nvSpPr>
          <p:cNvPr id="8" name="圆角矩形 7"/>
          <p:cNvSpPr/>
          <p:nvPr/>
        </p:nvSpPr>
        <p:spPr>
          <a:xfrm>
            <a:off x="907597" y="2305764"/>
            <a:ext cx="5194090" cy="504192"/>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更正</a:t>
            </a:r>
            <a:endParaRPr lang="zh-CN" altLang="en-US" sz="3200" b="1" dirty="0">
              <a:solidFill>
                <a:schemeClr val="tx1"/>
              </a:solidFill>
            </a:endParaRPr>
          </a:p>
        </p:txBody>
      </p:sp>
      <p:sp>
        <p:nvSpPr>
          <p:cNvPr id="9" name="矩形 8"/>
          <p:cNvSpPr/>
          <p:nvPr/>
        </p:nvSpPr>
        <p:spPr>
          <a:xfrm>
            <a:off x="435918" y="4227776"/>
            <a:ext cx="8234064" cy="1052736"/>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000" b="1" dirty="0">
                <a:solidFill>
                  <a:schemeClr val="tx1"/>
                </a:solidFill>
              </a:rPr>
              <a:t>可采用颜色、编码、编号等方式对记录进行标识，要规定编码、编号方法</a:t>
            </a:r>
            <a:endParaRPr lang="zh-CN" altLang="en-US" sz="2000" b="1" dirty="0">
              <a:solidFill>
                <a:schemeClr val="tx1"/>
              </a:solidFill>
            </a:endParaRPr>
          </a:p>
        </p:txBody>
      </p:sp>
      <p:sp>
        <p:nvSpPr>
          <p:cNvPr id="10" name="圆角矩形 9"/>
          <p:cNvSpPr/>
          <p:nvPr/>
        </p:nvSpPr>
        <p:spPr>
          <a:xfrm>
            <a:off x="907597" y="4012314"/>
            <a:ext cx="5194090" cy="438750"/>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标识</a:t>
            </a:r>
            <a:endParaRPr lang="zh-CN" altLang="en-US" sz="3200" b="1" dirty="0">
              <a:solidFill>
                <a:schemeClr val="tx1"/>
              </a:solidFill>
            </a:endParaRPr>
          </a:p>
        </p:txBody>
      </p:sp>
      <p:sp>
        <p:nvSpPr>
          <p:cNvPr id="11" name="矩形 10"/>
          <p:cNvSpPr/>
          <p:nvPr/>
        </p:nvSpPr>
        <p:spPr>
          <a:xfrm>
            <a:off x="428664" y="5612690"/>
            <a:ext cx="8234064" cy="1052736"/>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000" b="1" dirty="0">
                <a:solidFill>
                  <a:schemeClr val="tx1"/>
                </a:solidFill>
              </a:rPr>
              <a:t>要保存在事宜的环境，规定不同时间段和地点的保管责任和借阅的批准程序</a:t>
            </a:r>
            <a:endParaRPr lang="zh-CN" altLang="en-US" sz="2000" b="1" dirty="0">
              <a:solidFill>
                <a:schemeClr val="tx1"/>
              </a:solidFill>
            </a:endParaRPr>
          </a:p>
        </p:txBody>
      </p:sp>
      <p:sp>
        <p:nvSpPr>
          <p:cNvPr id="12" name="圆角矩形 11"/>
          <p:cNvSpPr/>
          <p:nvPr/>
        </p:nvSpPr>
        <p:spPr>
          <a:xfrm>
            <a:off x="900343" y="5382714"/>
            <a:ext cx="5194090" cy="493434"/>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保存</a:t>
            </a:r>
            <a:endParaRPr lang="zh-CN" altLang="en-US" sz="3200" b="1"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64704"/>
            <a:ext cx="8229600" cy="650336"/>
          </a:xfrm>
        </p:spPr>
        <p:txBody>
          <a:bodyPr>
            <a:noAutofit/>
          </a:bodyPr>
          <a:lstStyle/>
          <a:p>
            <a:r>
              <a:rPr lang="en-US" altLang="zh-CN" sz="2800" dirty="0"/>
              <a:t>2017</a:t>
            </a:r>
            <a:r>
              <a:rPr lang="zh-CN" altLang="en-US" sz="2800" dirty="0"/>
              <a:t>年</a:t>
            </a:r>
            <a:r>
              <a:rPr lang="en-US" altLang="zh-CN" sz="2800" dirty="0"/>
              <a:t>30</a:t>
            </a:r>
            <a:r>
              <a:rPr lang="zh-CN" altLang="en-US" sz="2800" dirty="0"/>
              <a:t>家医疗器械生产企业规范核查不合格统计</a:t>
            </a:r>
            <a:endParaRPr lang="zh-CN" altLang="en-US" sz="2800" dirty="0"/>
          </a:p>
        </p:txBody>
      </p:sp>
      <p:sp>
        <p:nvSpPr>
          <p:cNvPr id="4" name="内容占位符 2"/>
          <p:cNvSpPr txBox="1">
            <a:spLocks noGrp="1"/>
          </p:cNvSpPr>
          <p:nvPr>
            <p:ph idx="1"/>
          </p:nvPr>
        </p:nvSpPr>
        <p:spPr>
          <a:xfrm>
            <a:off x="467544" y="1916832"/>
            <a:ext cx="3034680" cy="4387850"/>
          </a:xfrm>
          <a:prstGeom prst="rect">
            <a:avLst/>
          </a:prstGeom>
        </p:spPr>
        <p:txBody>
          <a:bodyPr vert="horz">
            <a:noAutofit/>
          </a:bodyPr>
          <a:lstStyle/>
          <a:p>
            <a:pPr marL="274320" indent="-274320">
              <a:spcBef>
                <a:spcPct val="20000"/>
              </a:spcBef>
              <a:buClr>
                <a:schemeClr val="accent3"/>
              </a:buClr>
              <a:buSzPct val="95000"/>
              <a:buFont typeface="Wingdings 2" panose="05020102010507070707"/>
              <a:buChar char=""/>
            </a:pPr>
            <a:r>
              <a:rPr lang="zh-CN" altLang="en-US" sz="2800" dirty="0"/>
              <a:t>机构和人员</a:t>
            </a:r>
            <a:r>
              <a:rPr lang="zh-CN" altLang="en-US" sz="2800" dirty="0">
                <a:latin typeface="+mn-ea"/>
              </a:rPr>
              <a:t>（</a:t>
            </a:r>
            <a:r>
              <a:rPr lang="en-US" altLang="zh-CN" sz="2800" dirty="0">
                <a:latin typeface="+mn-ea"/>
              </a:rPr>
              <a:t>6</a:t>
            </a:r>
            <a:r>
              <a:rPr lang="zh-CN" altLang="en-US" sz="2800" dirty="0">
                <a:latin typeface="+mn-ea"/>
              </a:rPr>
              <a:t>）</a:t>
            </a:r>
            <a:endParaRPr lang="en-US" altLang="zh-CN" sz="2800" dirty="0">
              <a:latin typeface="+mn-ea"/>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厂房与设施</a:t>
            </a:r>
            <a:r>
              <a:rPr kumimoji="0" lang="zh-CN" altLang="en-US" sz="2800" b="0" i="0" u="none" strike="noStrike" kern="1200" cap="none" spc="0" normalizeH="0" baseline="0" noProof="0" dirty="0">
                <a:ln>
                  <a:noFill/>
                </a:ln>
                <a:solidFill>
                  <a:schemeClr val="tx1"/>
                </a:solidFill>
                <a:effectLst/>
                <a:uLnTx/>
                <a:uFillTx/>
                <a:latin typeface="+mn-ea"/>
                <a:cs typeface="+mn-cs"/>
              </a:rPr>
              <a:t>（</a:t>
            </a:r>
            <a:r>
              <a:rPr lang="en-US" altLang="zh-CN" sz="2800" dirty="0">
                <a:latin typeface="+mn-ea"/>
              </a:rPr>
              <a:t>20</a:t>
            </a:r>
            <a:r>
              <a:rPr kumimoji="0" lang="zh-CN" altLang="en-US" sz="2800" b="0" i="0" u="none" strike="noStrike" kern="1200" cap="none" spc="0" normalizeH="0" baseline="0" noProof="0" dirty="0">
                <a:ln>
                  <a:noFill/>
                </a:ln>
                <a:solidFill>
                  <a:schemeClr val="tx1"/>
                </a:solidFill>
                <a:effectLst/>
                <a:uLnTx/>
                <a:uFillTx/>
                <a:latin typeface="+mn-ea"/>
                <a:cs typeface="+mn-cs"/>
              </a:rPr>
              <a:t>）</a:t>
            </a:r>
            <a:endParaRPr kumimoji="0" lang="en-US" altLang="zh-CN" sz="2800" b="0" i="0" u="none" strike="noStrike" kern="1200" cap="none" spc="0" normalizeH="0" baseline="0" noProof="0" dirty="0">
              <a:ln>
                <a:noFill/>
              </a:ln>
              <a:solidFill>
                <a:schemeClr val="tx1"/>
              </a:solidFill>
              <a:effectLst/>
              <a:uLnTx/>
              <a:uFillTx/>
              <a:latin typeface="+mn-ea"/>
              <a:cs typeface="+mn-cs"/>
            </a:endParaRPr>
          </a:p>
          <a:p>
            <a:pPr lvl="0">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设备</a:t>
            </a:r>
            <a:r>
              <a:rPr lang="zh-CN" altLang="en-US" sz="2800" dirty="0">
                <a:latin typeface="+mn-ea"/>
              </a:rPr>
              <a:t>（</a:t>
            </a:r>
            <a:r>
              <a:rPr lang="en-US" altLang="zh-CN" sz="2800" dirty="0">
                <a:latin typeface="+mn-ea"/>
              </a:rPr>
              <a:t>20</a:t>
            </a:r>
            <a:r>
              <a:rPr lang="zh-CN" altLang="en-US" sz="2800" dirty="0">
                <a:latin typeface="+mn-ea"/>
              </a:rPr>
              <a:t>）</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lvl="0">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文件管理</a:t>
            </a:r>
            <a:r>
              <a:rPr lang="zh-CN" altLang="en-US" sz="2800" dirty="0">
                <a:latin typeface="+mn-ea"/>
              </a:rPr>
              <a:t>（</a:t>
            </a:r>
            <a:r>
              <a:rPr lang="en-US" altLang="zh-CN" sz="2800" dirty="0">
                <a:latin typeface="+mn-ea"/>
              </a:rPr>
              <a:t>7</a:t>
            </a:r>
            <a:r>
              <a:rPr lang="zh-CN" altLang="en-US" sz="2800" dirty="0">
                <a:latin typeface="+mn-ea"/>
              </a:rPr>
              <a:t>）</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lvl="0">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设计开发</a:t>
            </a:r>
            <a:r>
              <a:rPr lang="zh-CN" altLang="en-US" sz="2800" dirty="0">
                <a:latin typeface="+mn-ea"/>
              </a:rPr>
              <a:t>（</a:t>
            </a:r>
            <a:r>
              <a:rPr lang="en-US" altLang="zh-CN" sz="2800" dirty="0">
                <a:latin typeface="+mn-ea"/>
              </a:rPr>
              <a:t>14</a:t>
            </a:r>
            <a:r>
              <a:rPr lang="zh-CN" altLang="en-US" sz="2800" dirty="0">
                <a:latin typeface="+mn-ea"/>
              </a:rPr>
              <a:t>）</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lvl="0">
              <a:defRP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采购</a:t>
            </a:r>
            <a:r>
              <a:rPr lang="zh-CN" altLang="en-US" sz="2800" dirty="0">
                <a:latin typeface="+mn-ea"/>
              </a:rPr>
              <a:t>（</a:t>
            </a:r>
            <a:r>
              <a:rPr lang="en-US" altLang="zh-CN" sz="2800" dirty="0">
                <a:latin typeface="+mn-ea"/>
              </a:rPr>
              <a:t>25</a:t>
            </a:r>
            <a:r>
              <a:rPr lang="zh-CN" altLang="en-US" sz="2800" dirty="0">
                <a:latin typeface="+mn-ea"/>
              </a:rPr>
              <a:t>）</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lvl="0">
              <a:defRPr/>
            </a:pPr>
            <a:r>
              <a:rPr lang="zh-CN" altLang="en-US" sz="2800" dirty="0"/>
              <a:t>生产管理</a:t>
            </a:r>
            <a:r>
              <a:rPr lang="zh-CN" altLang="en-US" sz="2800" dirty="0">
                <a:latin typeface="+mn-ea"/>
              </a:rPr>
              <a:t>（</a:t>
            </a:r>
            <a:r>
              <a:rPr lang="en-US" altLang="zh-CN" sz="2800" dirty="0">
                <a:latin typeface="+mn-ea"/>
              </a:rPr>
              <a:t>38</a:t>
            </a:r>
            <a:r>
              <a:rPr lang="zh-CN" altLang="en-US" sz="2800" dirty="0">
                <a:latin typeface="+mn-ea"/>
              </a:rPr>
              <a:t>）</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内容占位符 2"/>
          <p:cNvSpPr txBox="1"/>
          <p:nvPr/>
        </p:nvSpPr>
        <p:spPr>
          <a:xfrm>
            <a:off x="4716016" y="1844824"/>
            <a:ext cx="4427984" cy="4680520"/>
          </a:xfrm>
          <a:prstGeom prst="rect">
            <a:avLst/>
          </a:prstGeom>
        </p:spPr>
        <p:txBody>
          <a:bodyPr vert="horz">
            <a:normAutofit/>
          </a:bodyPr>
          <a:lstStyle/>
          <a:p>
            <a:pPr marL="274320" lvl="0" indent="-274320">
              <a:spcBef>
                <a:spcPct val="20000"/>
              </a:spcBef>
              <a:buClr>
                <a:schemeClr val="accent3"/>
              </a:buClr>
              <a:buSzPct val="95000"/>
              <a:buFont typeface="Wingdings 2" panose="05020102010507070707"/>
              <a:buChar cha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质量控制 </a:t>
            </a:r>
            <a:r>
              <a:rPr lang="zh-CN" altLang="en-US" sz="2800" dirty="0">
                <a:latin typeface="+mn-ea"/>
              </a:rPr>
              <a:t>（</a:t>
            </a:r>
            <a:r>
              <a:rPr lang="en-US" altLang="zh-CN" sz="2800" dirty="0">
                <a:latin typeface="+mn-ea"/>
              </a:rPr>
              <a:t>24</a:t>
            </a:r>
            <a:r>
              <a:rPr lang="zh-CN" altLang="en-US" sz="2800" dirty="0">
                <a:latin typeface="+mn-ea"/>
              </a:rPr>
              <a:t>）</a:t>
            </a:r>
            <a:r>
              <a:rPr kumimoji="0" lang="zh-CN" altLang="en-US" sz="2800" b="0" i="0" u="none" strike="noStrike" kern="1200" cap="none" spc="0" normalizeH="0" baseline="0" noProof="0" dirty="0">
                <a:ln>
                  <a:noFill/>
                </a:ln>
                <a:solidFill>
                  <a:schemeClr val="tx1"/>
                </a:solidFill>
                <a:effectLst/>
                <a:uLnTx/>
                <a:uFillTx/>
                <a:latin typeface="+mn-lt"/>
                <a:ea typeface="+mn-ea"/>
                <a:cs typeface="+mn-cs"/>
              </a:rPr>
              <a:t>                                 </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lvl="0" indent="-274320">
              <a:spcBef>
                <a:spcPct val="20000"/>
              </a:spcBef>
              <a:buClr>
                <a:schemeClr val="accent3"/>
              </a:buClr>
              <a:buSzPct val="95000"/>
              <a:buFont typeface="Wingdings 2" panose="05020102010507070707"/>
              <a:buChar cha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销售和售后服务</a:t>
            </a:r>
            <a:r>
              <a:rPr lang="zh-CN" altLang="en-US" sz="2800" dirty="0">
                <a:latin typeface="+mn-ea"/>
              </a:rPr>
              <a:t>（</a:t>
            </a:r>
            <a:r>
              <a:rPr lang="en-US" altLang="zh-CN" sz="2800" dirty="0">
                <a:latin typeface="+mn-ea"/>
              </a:rPr>
              <a:t>3</a:t>
            </a:r>
            <a:r>
              <a:rPr lang="zh-CN" altLang="en-US" sz="2800" dirty="0">
                <a:latin typeface="+mn-ea"/>
              </a:rPr>
              <a:t>）</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lvl="0" indent="-274320">
              <a:spcBef>
                <a:spcPct val="20000"/>
              </a:spcBef>
              <a:buClr>
                <a:schemeClr val="accent3"/>
              </a:buClr>
              <a:buSzPct val="95000"/>
              <a:buFont typeface="Wingdings 2" panose="05020102010507070707"/>
              <a:buChar cha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不合格品控制</a:t>
            </a:r>
            <a:r>
              <a:rPr lang="zh-CN" altLang="en-US" sz="2800" dirty="0">
                <a:latin typeface="+mn-ea"/>
              </a:rPr>
              <a:t>（</a:t>
            </a:r>
            <a:r>
              <a:rPr lang="en-US" altLang="zh-CN" sz="2800" dirty="0">
                <a:latin typeface="+mn-ea"/>
              </a:rPr>
              <a:t>0</a:t>
            </a:r>
            <a:r>
              <a:rPr lang="zh-CN" altLang="en-US" sz="2800" dirty="0">
                <a:latin typeface="+mn-ea"/>
              </a:rPr>
              <a:t>）</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274320" lvl="0" indent="-274320">
              <a:spcBef>
                <a:spcPct val="20000"/>
              </a:spcBef>
              <a:buClr>
                <a:schemeClr val="accent3"/>
              </a:buClr>
              <a:buSzPct val="95000"/>
              <a:buFont typeface="Wingdings 2" panose="05020102010507070707"/>
              <a:buChar char=""/>
            </a:pPr>
            <a:r>
              <a:rPr kumimoji="0" lang="zh-CN" altLang="en-US" sz="2800" b="0" i="0" u="none" strike="noStrike" kern="1200" cap="none" spc="0" normalizeH="0" baseline="0" noProof="0" dirty="0">
                <a:ln>
                  <a:noFill/>
                </a:ln>
                <a:solidFill>
                  <a:schemeClr val="tx1"/>
                </a:solidFill>
                <a:effectLst/>
                <a:uLnTx/>
                <a:uFillTx/>
                <a:latin typeface="+mn-lt"/>
                <a:ea typeface="+mn-ea"/>
                <a:cs typeface="+mn-cs"/>
              </a:rPr>
              <a:t>不良事件监测、分析和改进</a:t>
            </a:r>
            <a:r>
              <a:rPr lang="zh-CN" altLang="en-US" sz="2800" dirty="0">
                <a:latin typeface="+mn-ea"/>
              </a:rPr>
              <a:t>（</a:t>
            </a:r>
            <a:r>
              <a:rPr lang="en-US" altLang="zh-CN" sz="2800" dirty="0">
                <a:latin typeface="+mn-ea"/>
              </a:rPr>
              <a:t>4</a:t>
            </a:r>
            <a:r>
              <a:rPr lang="zh-CN" altLang="en-US" sz="2800" dirty="0">
                <a:latin typeface="+mn-ea"/>
              </a:rPr>
              <a:t>）</a:t>
            </a:r>
            <a:endParaRPr kumimoji="0" lang="en-US" altLang="zh-CN"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5918" y="530794"/>
            <a:ext cx="8234064" cy="1386038"/>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000" b="1" dirty="0">
                <a:solidFill>
                  <a:schemeClr val="tx1"/>
                </a:solidFill>
              </a:rPr>
              <a:t>应规定防止不同介质的记录损坏和丢失的方法，对纸质记录要防潮、防腐、防虫蛀。</a:t>
            </a:r>
            <a:endParaRPr lang="en-US" altLang="zh-CN" sz="2000" b="1" dirty="0">
              <a:solidFill>
                <a:schemeClr val="tx1"/>
              </a:solidFill>
            </a:endParaRPr>
          </a:p>
          <a:p>
            <a:r>
              <a:rPr lang="zh-CN" altLang="en-US" sz="2000" b="1" dirty="0">
                <a:solidFill>
                  <a:schemeClr val="tx1"/>
                </a:solidFill>
              </a:rPr>
              <a:t>对电子记录应采取安全有效的方法进行备份。</a:t>
            </a:r>
            <a:endParaRPr lang="zh-CN" altLang="en-US" sz="2000" b="1" dirty="0">
              <a:solidFill>
                <a:schemeClr val="tx1"/>
              </a:solidFill>
            </a:endParaRPr>
          </a:p>
        </p:txBody>
      </p:sp>
      <p:sp>
        <p:nvSpPr>
          <p:cNvPr id="5" name="圆角矩形 4"/>
          <p:cNvSpPr/>
          <p:nvPr/>
        </p:nvSpPr>
        <p:spPr>
          <a:xfrm>
            <a:off x="907597" y="315332"/>
            <a:ext cx="5194090" cy="449934"/>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防护</a:t>
            </a:r>
            <a:endParaRPr lang="zh-CN" altLang="en-US" sz="3200" b="1" dirty="0">
              <a:solidFill>
                <a:schemeClr val="tx1"/>
              </a:solidFill>
            </a:endParaRPr>
          </a:p>
        </p:txBody>
      </p:sp>
      <p:sp>
        <p:nvSpPr>
          <p:cNvPr id="7" name="矩形 6"/>
          <p:cNvSpPr/>
          <p:nvPr/>
        </p:nvSpPr>
        <p:spPr>
          <a:xfrm>
            <a:off x="435918" y="2521226"/>
            <a:ext cx="8234064" cy="835766"/>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000" b="1" dirty="0">
                <a:solidFill>
                  <a:schemeClr val="tx1"/>
                </a:solidFill>
              </a:rPr>
              <a:t>要科学、系统地编目，确保检索和查阅的方便、快捷。</a:t>
            </a:r>
            <a:endParaRPr lang="zh-CN" altLang="en-US" sz="2000" b="1" dirty="0">
              <a:solidFill>
                <a:schemeClr val="tx1"/>
              </a:solidFill>
            </a:endParaRPr>
          </a:p>
        </p:txBody>
      </p:sp>
      <p:sp>
        <p:nvSpPr>
          <p:cNvPr id="8" name="圆角矩形 7"/>
          <p:cNvSpPr/>
          <p:nvPr/>
        </p:nvSpPr>
        <p:spPr>
          <a:xfrm>
            <a:off x="907597" y="2305764"/>
            <a:ext cx="5194090" cy="504192"/>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检索</a:t>
            </a:r>
            <a:endParaRPr lang="zh-CN" altLang="en-US" sz="3200" b="1" dirty="0">
              <a:solidFill>
                <a:schemeClr val="tx1"/>
              </a:solidFill>
            </a:endParaRPr>
          </a:p>
        </p:txBody>
      </p:sp>
      <p:sp>
        <p:nvSpPr>
          <p:cNvPr id="9" name="矩形 8"/>
          <p:cNvSpPr/>
          <p:nvPr/>
        </p:nvSpPr>
        <p:spPr>
          <a:xfrm>
            <a:off x="435918" y="3932494"/>
            <a:ext cx="8234064" cy="1052736"/>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000" b="1" dirty="0">
                <a:solidFill>
                  <a:schemeClr val="tx1"/>
                </a:solidFill>
              </a:rPr>
              <a:t>记录的保存期限应当至少相当于企业所规定的医疗器械的寿命期，但从放行产品的日期起不少于</a:t>
            </a:r>
            <a:r>
              <a:rPr lang="en-US" altLang="zh-CN" sz="2000" b="1" dirty="0">
                <a:solidFill>
                  <a:schemeClr val="tx1"/>
                </a:solidFill>
                <a:latin typeface="+mn-ea"/>
              </a:rPr>
              <a:t>2</a:t>
            </a:r>
            <a:r>
              <a:rPr lang="zh-CN" altLang="en-US" sz="2000" b="1" dirty="0">
                <a:solidFill>
                  <a:schemeClr val="tx1"/>
                </a:solidFill>
              </a:rPr>
              <a:t>年，或者符合相关法规要求，并可追溯。</a:t>
            </a:r>
            <a:endParaRPr lang="zh-CN" altLang="en-US" sz="2000" b="1" dirty="0">
              <a:solidFill>
                <a:schemeClr val="tx1"/>
              </a:solidFill>
            </a:endParaRPr>
          </a:p>
        </p:txBody>
      </p:sp>
      <p:sp>
        <p:nvSpPr>
          <p:cNvPr id="10" name="圆角矩形 9"/>
          <p:cNvSpPr/>
          <p:nvPr/>
        </p:nvSpPr>
        <p:spPr>
          <a:xfrm>
            <a:off x="907597" y="3717032"/>
            <a:ext cx="5194090" cy="438750"/>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保存</a:t>
            </a:r>
            <a:endParaRPr lang="zh-CN" altLang="en-US" sz="3200" b="1" dirty="0">
              <a:solidFill>
                <a:schemeClr val="tx1"/>
              </a:solidFill>
            </a:endParaRPr>
          </a:p>
        </p:txBody>
      </p:sp>
      <p:sp>
        <p:nvSpPr>
          <p:cNvPr id="11" name="矩形 10"/>
          <p:cNvSpPr/>
          <p:nvPr/>
        </p:nvSpPr>
        <p:spPr>
          <a:xfrm>
            <a:off x="428664" y="5317408"/>
            <a:ext cx="8234064" cy="847896"/>
          </a:xfrm>
          <a:prstGeom prst="rect">
            <a:avLst/>
          </a:prstGeom>
          <a:no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2400" b="1" dirty="0">
              <a:solidFill>
                <a:schemeClr val="tx1"/>
              </a:solidFill>
            </a:endParaRPr>
          </a:p>
          <a:p>
            <a:r>
              <a:rPr lang="zh-CN" altLang="en-US" sz="2000" b="1" dirty="0">
                <a:solidFill>
                  <a:schemeClr val="tx1"/>
                </a:solidFill>
              </a:rPr>
              <a:t>要规定到期记录的销毁方式和责任人，并做好记录。</a:t>
            </a:r>
            <a:endParaRPr lang="zh-CN" altLang="en-US" sz="2000" b="1" dirty="0">
              <a:solidFill>
                <a:schemeClr val="tx1"/>
              </a:solidFill>
            </a:endParaRPr>
          </a:p>
        </p:txBody>
      </p:sp>
      <p:sp>
        <p:nvSpPr>
          <p:cNvPr id="12" name="圆角矩形 11"/>
          <p:cNvSpPr/>
          <p:nvPr/>
        </p:nvSpPr>
        <p:spPr>
          <a:xfrm>
            <a:off x="900343" y="5087432"/>
            <a:ext cx="5194090" cy="493434"/>
          </a:xfrm>
          <a:prstGeom prst="roundRect">
            <a:avLst/>
          </a:prstGeom>
          <a:solidFill>
            <a:schemeClr val="bg1"/>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3200" b="1" dirty="0">
                <a:solidFill>
                  <a:schemeClr val="tx1"/>
                </a:solidFill>
              </a:rPr>
              <a:t> 处置</a:t>
            </a:r>
            <a:endParaRPr lang="zh-CN" altLang="en-US" sz="3200" b="1" dirty="0">
              <a:solidFill>
                <a:schemeClr val="tx1"/>
              </a:solidFill>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pPr>
              <a:buNone/>
            </a:pPr>
            <a:r>
              <a:rPr lang="zh-CN" altLang="en-US" sz="2800" b="1" dirty="0"/>
              <a:t>自查要点：</a:t>
            </a:r>
            <a:endParaRPr lang="en-US" altLang="zh-CN" sz="2800" b="1" dirty="0"/>
          </a:p>
          <a:p>
            <a:r>
              <a:rPr lang="zh-CN" altLang="en-US" sz="2800" dirty="0"/>
              <a:t>☑是否存在</a:t>
            </a:r>
            <a:endParaRPr lang="en-US" altLang="zh-CN" sz="2800" dirty="0"/>
          </a:p>
          <a:p>
            <a:r>
              <a:rPr lang="zh-CN" altLang="en-US" sz="2800" dirty="0"/>
              <a:t>☑内容真实</a:t>
            </a:r>
            <a:endParaRPr lang="en-US" altLang="zh-CN" sz="2800" dirty="0"/>
          </a:p>
          <a:p>
            <a:r>
              <a:rPr lang="zh-CN" altLang="en-US" sz="2800" dirty="0"/>
              <a:t>☑数据完整</a:t>
            </a:r>
            <a:endParaRPr lang="en-US" altLang="zh-CN" sz="2800" dirty="0"/>
          </a:p>
          <a:p>
            <a:r>
              <a:rPr lang="zh-CN" altLang="en-US" sz="2800" dirty="0"/>
              <a:t>☑清晰易辩</a:t>
            </a:r>
            <a:endParaRPr lang="en-US" altLang="zh-CN" sz="2800" dirty="0"/>
          </a:p>
          <a:p>
            <a:r>
              <a:rPr lang="zh-CN" altLang="en-US" sz="2800" dirty="0"/>
              <a:t>☑及时即地</a:t>
            </a:r>
            <a:endParaRPr lang="en-US" altLang="zh-CN" sz="2800" dirty="0"/>
          </a:p>
          <a:p>
            <a:r>
              <a:rPr lang="zh-CN" altLang="en-US" sz="2800" dirty="0"/>
              <a:t>☑是否涂改</a:t>
            </a:r>
            <a:endParaRPr lang="en-US" altLang="zh-CN" sz="2800" dirty="0"/>
          </a:p>
          <a:p>
            <a:r>
              <a:rPr lang="zh-CN" altLang="en-US" sz="2800" dirty="0"/>
              <a:t>☑可追溯性</a:t>
            </a:r>
            <a:endParaRPr lang="en-US" altLang="zh-CN" sz="2800" dirty="0"/>
          </a:p>
          <a:p>
            <a:r>
              <a:rPr lang="zh-CN" altLang="en-US" sz="2800" dirty="0"/>
              <a:t>☑保存期限</a:t>
            </a:r>
            <a:endParaRPr lang="zh-CN" altLang="en-US" sz="28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pPr>
              <a:buNone/>
            </a:pPr>
            <a:r>
              <a:rPr lang="zh-CN" altLang="en-US" sz="2800" b="1" dirty="0"/>
              <a:t>对涉及验证条款的审核：</a:t>
            </a:r>
            <a:endParaRPr lang="en-US" altLang="zh-CN" sz="2800" b="1" dirty="0"/>
          </a:p>
          <a:p>
            <a:r>
              <a:rPr lang="zh-CN" altLang="en-US" sz="2800" dirty="0"/>
              <a:t>☑验证计划和方案</a:t>
            </a:r>
            <a:endParaRPr lang="en-US" altLang="zh-CN" sz="2800" dirty="0"/>
          </a:p>
          <a:p>
            <a:r>
              <a:rPr lang="zh-CN" altLang="en-US" sz="2800" dirty="0"/>
              <a:t>☑验证过程记录</a:t>
            </a:r>
            <a:endParaRPr lang="en-US" altLang="zh-CN" sz="2800" dirty="0"/>
          </a:p>
          <a:p>
            <a:r>
              <a:rPr lang="zh-CN" altLang="en-US" sz="2800" dirty="0"/>
              <a:t>☑验证报告</a:t>
            </a:r>
            <a:endParaRPr lang="en-US" altLang="zh-CN" sz="2800" dirty="0"/>
          </a:p>
          <a:p>
            <a:r>
              <a:rPr lang="zh-CN" altLang="en-US" sz="2800" dirty="0"/>
              <a:t>☑验证审核</a:t>
            </a:r>
            <a:endParaRPr lang="en-US" altLang="zh-CN" sz="2800" dirty="0"/>
          </a:p>
          <a:p>
            <a:r>
              <a:rPr lang="zh-CN" altLang="en-US" sz="2800" dirty="0"/>
              <a:t>☑验证结论</a:t>
            </a:r>
            <a:endParaRPr lang="en-US" altLang="zh-CN" sz="28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rmAutofit/>
          </a:bodyPr>
          <a:lstStyle/>
          <a:p>
            <a:pPr>
              <a:buNone/>
            </a:pPr>
            <a:r>
              <a:rPr lang="zh-CN" altLang="en-US" sz="2800" b="1" dirty="0"/>
              <a:t>对环境设施控制的记录：</a:t>
            </a:r>
            <a:endParaRPr lang="en-US" altLang="zh-CN" sz="2800" b="1" dirty="0"/>
          </a:p>
          <a:p>
            <a:r>
              <a:rPr lang="zh-CN" altLang="en-US" sz="2800" dirty="0"/>
              <a:t>☑定期强检记录</a:t>
            </a:r>
            <a:endParaRPr lang="en-US" altLang="zh-CN" sz="2800" dirty="0"/>
          </a:p>
          <a:p>
            <a:r>
              <a:rPr lang="zh-CN" altLang="en-US" sz="2800" dirty="0"/>
              <a:t>☑日常检测记录</a:t>
            </a:r>
            <a:endParaRPr lang="en-US" altLang="zh-CN" sz="2800" dirty="0"/>
          </a:p>
          <a:p>
            <a:r>
              <a:rPr lang="zh-CN" altLang="en-US" sz="2800" dirty="0"/>
              <a:t>☑人员控制记录</a:t>
            </a:r>
            <a:endParaRPr lang="en-US" altLang="zh-CN" sz="2800" dirty="0"/>
          </a:p>
          <a:p>
            <a:r>
              <a:rPr lang="zh-CN" altLang="en-US" sz="2800" dirty="0"/>
              <a:t>☑停产后恢复生产的检测记录</a:t>
            </a:r>
            <a:endParaRPr lang="en-US" altLang="zh-CN" sz="2800" dirty="0"/>
          </a:p>
          <a:p>
            <a:r>
              <a:rPr lang="zh-CN" altLang="en-US" sz="2800" dirty="0"/>
              <a:t>☑对环境设施变动后的验证和评价记录</a:t>
            </a:r>
            <a:endParaRPr lang="en-US" altLang="zh-CN" sz="2800" dirty="0"/>
          </a:p>
          <a:p>
            <a:r>
              <a:rPr lang="zh-CN" altLang="en-US" sz="2800" dirty="0"/>
              <a:t>☑各区域的清场、消毒记录</a:t>
            </a:r>
            <a:endParaRPr lang="en-US" altLang="zh-CN" sz="28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924944"/>
            <a:ext cx="3744416" cy="369332"/>
          </a:xfrm>
          <a:prstGeom prst="rect">
            <a:avLst/>
          </a:prstGeom>
          <a:noFill/>
        </p:spPr>
        <p:txBody>
          <a:bodyPr wrap="square" rtlCol="0">
            <a:spAutoFit/>
          </a:bodyPr>
          <a:lstStyle/>
          <a:p>
            <a:pPr algn="ctr"/>
            <a:r>
              <a:rPr lang="zh-CN" altLang="en-US" dirty="0">
                <a:hlinkClick r:id="rId1" action="ppaction://hlinkfile"/>
              </a:rPr>
              <a:t>现场考核中实际发生不合格项案例</a:t>
            </a:r>
            <a:endParaRPr lang="zh-CN" alt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3960440" cy="461665"/>
          </a:xfrm>
          <a:prstGeom prst="rect">
            <a:avLst/>
          </a:prstGeom>
          <a:noFill/>
        </p:spPr>
        <p:txBody>
          <a:bodyPr wrap="square" rtlCol="0">
            <a:spAutoFit/>
          </a:bodyPr>
          <a:lstStyle/>
          <a:p>
            <a:r>
              <a:rPr lang="zh-CN" altLang="en-US" sz="2400" b="1" dirty="0"/>
              <a:t>（五）、设计开发</a:t>
            </a:r>
            <a:endParaRPr lang="zh-CN" altLang="en-US" sz="2400" b="1" dirty="0"/>
          </a:p>
        </p:txBody>
      </p:sp>
      <p:sp>
        <p:nvSpPr>
          <p:cNvPr id="14" name="TextBox 13"/>
          <p:cNvSpPr txBox="1"/>
          <p:nvPr/>
        </p:nvSpPr>
        <p:spPr>
          <a:xfrm>
            <a:off x="755576" y="2060848"/>
            <a:ext cx="7992888" cy="3676263"/>
          </a:xfrm>
          <a:prstGeom prst="rect">
            <a:avLst/>
          </a:prstGeom>
          <a:noFill/>
        </p:spPr>
        <p:txBody>
          <a:bodyPr wrap="square" rtlCol="0">
            <a:spAutoFit/>
          </a:bodyPr>
          <a:lstStyle/>
          <a:p>
            <a:pPr>
              <a:lnSpc>
                <a:spcPct val="200000"/>
              </a:lnSpc>
              <a:buFont typeface="Wingdings" panose="05000000000000000000" pitchFamily="2" charset="2"/>
              <a:buChar char="u"/>
            </a:pPr>
            <a:r>
              <a:rPr lang="zh-CN" altLang="en-US" sz="2400" dirty="0"/>
              <a:t>医疗器械产品特性是由设计决定的</a:t>
            </a:r>
            <a:endParaRPr lang="en-US" altLang="zh-CN" sz="2400" dirty="0"/>
          </a:p>
          <a:p>
            <a:pPr>
              <a:lnSpc>
                <a:spcPct val="200000"/>
              </a:lnSpc>
              <a:buFont typeface="Wingdings" panose="05000000000000000000" pitchFamily="2" charset="2"/>
              <a:buChar char="u"/>
            </a:pPr>
            <a:r>
              <a:rPr lang="zh-CN" altLang="en-US" sz="2400" dirty="0"/>
              <a:t>设计开发过程是全面了解器械原理机理、预期用途、风</a:t>
            </a:r>
            <a:endParaRPr lang="en-US" altLang="zh-CN" sz="2400" dirty="0"/>
          </a:p>
          <a:p>
            <a:pPr>
              <a:lnSpc>
                <a:spcPct val="200000"/>
              </a:lnSpc>
            </a:pPr>
            <a:r>
              <a:rPr lang="en-US" altLang="zh-CN" sz="2400" dirty="0"/>
              <a:t>     </a:t>
            </a:r>
            <a:r>
              <a:rPr lang="zh-CN" altLang="en-US" sz="2400" dirty="0"/>
              <a:t>险分析、工艺技术转化必须的过程</a:t>
            </a:r>
            <a:endParaRPr lang="en-US" altLang="zh-CN" sz="2400" dirty="0"/>
          </a:p>
          <a:p>
            <a:pPr>
              <a:lnSpc>
                <a:spcPct val="200000"/>
              </a:lnSpc>
              <a:buFont typeface="Wingdings" panose="05000000000000000000" pitchFamily="2" charset="2"/>
              <a:buChar char="u"/>
            </a:pPr>
            <a:r>
              <a:rPr lang="zh-CN" altLang="en-US" sz="2400" dirty="0"/>
              <a:t>产品虽投入生产但微小改动也会带来新的风险</a:t>
            </a:r>
            <a:endParaRPr lang="en-US" altLang="zh-CN" sz="2400" dirty="0"/>
          </a:p>
          <a:p>
            <a:pPr>
              <a:lnSpc>
                <a:spcPct val="200000"/>
              </a:lnSpc>
              <a:buFont typeface="Wingdings" panose="05000000000000000000" pitchFamily="2" charset="2"/>
              <a:buChar char="u"/>
            </a:pPr>
            <a:r>
              <a:rPr lang="zh-CN" altLang="en-US" sz="2400" dirty="0"/>
              <a:t>设计过程有效控制是体系检查重要组成部分</a:t>
            </a:r>
            <a:endParaRPr lang="zh-CN" altLang="en-US" sz="24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sz="2800" dirty="0"/>
              <a:t> </a:t>
            </a:r>
            <a:r>
              <a:rPr lang="en-US" altLang="zh-CN" sz="2800" b="1" dirty="0">
                <a:latin typeface="+mn-ea"/>
              </a:rPr>
              <a:t>5.1.1</a:t>
            </a:r>
            <a:r>
              <a:rPr lang="zh-CN" altLang="en-US" sz="2800" b="1" dirty="0">
                <a:latin typeface="+mn-ea"/>
              </a:rPr>
              <a:t>应当建立设计控制程序并形成文件，对医疗器械的设计和开发过程实施策划和控制。</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查看设计控制程序文件，应当清晰、可操作，能控制设计开发过程，至少包括以下内容：</a:t>
            </a:r>
            <a:endParaRPr lang="zh-CN" altLang="en-US"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1.</a:t>
            </a:r>
            <a:r>
              <a:rPr lang="zh-CN" altLang="en-US" sz="2800" dirty="0">
                <a:latin typeface="楷体" panose="02010609060101010101" pitchFamily="49" charset="-122"/>
                <a:ea typeface="楷体" panose="02010609060101010101" pitchFamily="49" charset="-122"/>
              </a:rPr>
              <a:t>设计和开发的各个阶段的划分；</a:t>
            </a:r>
            <a:br>
              <a:rPr lang="zh-CN" altLang="en-US" sz="2800" dirty="0">
                <a:latin typeface="楷体" panose="02010609060101010101" pitchFamily="49" charset="-122"/>
                <a:ea typeface="楷体" panose="02010609060101010101" pitchFamily="49" charset="-122"/>
              </a:rPr>
            </a:br>
            <a:r>
              <a:rPr lang="en-US" altLang="zh-CN" sz="2800" dirty="0">
                <a:latin typeface="楷体" panose="02010609060101010101" pitchFamily="49" charset="-122"/>
                <a:ea typeface="楷体" panose="02010609060101010101" pitchFamily="49" charset="-122"/>
              </a:rPr>
              <a:t>2.</a:t>
            </a:r>
            <a:r>
              <a:rPr lang="zh-CN" altLang="en-US" sz="2800" dirty="0">
                <a:latin typeface="楷体" panose="02010609060101010101" pitchFamily="49" charset="-122"/>
                <a:ea typeface="楷体" panose="02010609060101010101" pitchFamily="49" charset="-122"/>
              </a:rPr>
              <a:t>适合于每个设计和开发阶段的评审、验证、确认和设计转换活动</a:t>
            </a:r>
            <a:r>
              <a:rPr lang="en-US" altLang="zh-CN" sz="2800" dirty="0">
                <a:latin typeface="楷体" panose="02010609060101010101" pitchFamily="49" charset="-122"/>
                <a:ea typeface="楷体" panose="02010609060101010101" pitchFamily="49" charset="-122"/>
              </a:rPr>
              <a:t>;</a:t>
            </a:r>
            <a:br>
              <a:rPr lang="en-US" altLang="zh-CN" sz="2800" dirty="0">
                <a:latin typeface="楷体" panose="02010609060101010101" pitchFamily="49" charset="-122"/>
                <a:ea typeface="楷体" panose="02010609060101010101" pitchFamily="49" charset="-122"/>
              </a:rPr>
            </a:br>
            <a:r>
              <a:rPr lang="en-US" altLang="zh-CN" sz="2800" dirty="0">
                <a:latin typeface="楷体" panose="02010609060101010101" pitchFamily="49" charset="-122"/>
                <a:ea typeface="楷体" panose="02010609060101010101" pitchFamily="49" charset="-122"/>
              </a:rPr>
              <a:t>3.</a:t>
            </a:r>
            <a:r>
              <a:rPr lang="zh-CN" altLang="en-US" sz="2800" dirty="0">
                <a:latin typeface="楷体" panose="02010609060101010101" pitchFamily="49" charset="-122"/>
                <a:ea typeface="楷体" panose="02010609060101010101" pitchFamily="49" charset="-122"/>
              </a:rPr>
              <a:t>设计和开发各阶段人员和部门的职责、权限和沟通；</a:t>
            </a:r>
            <a:br>
              <a:rPr lang="zh-CN" altLang="en-US" sz="2800" dirty="0">
                <a:latin typeface="楷体" panose="02010609060101010101" pitchFamily="49" charset="-122"/>
                <a:ea typeface="楷体" panose="02010609060101010101" pitchFamily="49" charset="-122"/>
              </a:rPr>
            </a:br>
            <a:r>
              <a:rPr lang="en-US" altLang="zh-CN" sz="2800" dirty="0">
                <a:latin typeface="楷体" panose="02010609060101010101" pitchFamily="49" charset="-122"/>
                <a:ea typeface="楷体" panose="02010609060101010101" pitchFamily="49" charset="-122"/>
              </a:rPr>
              <a:t>4.</a:t>
            </a:r>
            <a:r>
              <a:rPr lang="zh-CN" altLang="en-US" sz="2800" dirty="0">
                <a:latin typeface="楷体" panose="02010609060101010101" pitchFamily="49" charset="-122"/>
                <a:ea typeface="楷体" panose="02010609060101010101" pitchFamily="49" charset="-122"/>
              </a:rPr>
              <a:t>风险管理要求。</a:t>
            </a:r>
            <a:endParaRPr lang="en-US" altLang="zh-CN" sz="2800" dirty="0">
              <a:latin typeface="楷体" panose="02010609060101010101" pitchFamily="49" charset="-122"/>
              <a:ea typeface="楷体" panose="02010609060101010101" pitchFamily="49" charset="-122"/>
            </a:endParaRPr>
          </a:p>
          <a:p>
            <a:endParaRPr lang="zh-CN" alt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764704"/>
            <a:ext cx="8507288" cy="6093296"/>
          </a:xfrm>
        </p:spPr>
        <p:txBody>
          <a:bodyPr>
            <a:noAutofit/>
          </a:bodyPr>
          <a:lstStyle/>
          <a:p>
            <a:r>
              <a:rPr lang="en-US" altLang="zh-CN" sz="2400" dirty="0"/>
              <a:t> </a:t>
            </a:r>
            <a:r>
              <a:rPr lang="en-US" altLang="zh-CN" sz="2200" b="1" dirty="0">
                <a:latin typeface="+mn-ea"/>
              </a:rPr>
              <a:t>5.2.1 </a:t>
            </a:r>
            <a:r>
              <a:rPr lang="zh-CN" altLang="zh-CN" sz="2200" b="1" dirty="0">
                <a:latin typeface="+mn-ea"/>
              </a:rPr>
              <a:t>在进行设计和开发策划时，应当确定设计和开发的阶段及对各阶段的评审、验证、确认和设计转换等活动，应当识别和确定各个部门设计和开发的活动和接口，明确职责和分工。</a:t>
            </a:r>
            <a:endParaRPr lang="zh-CN" altLang="en-US" sz="2200" b="1" dirty="0">
              <a:latin typeface="+mn-ea"/>
            </a:endParaRPr>
          </a:p>
          <a:p>
            <a:r>
              <a:rPr lang="zh-CN" altLang="zh-CN" sz="2200" dirty="0">
                <a:latin typeface="楷体" panose="02010609060101010101" pitchFamily="49" charset="-122"/>
                <a:ea typeface="楷体" panose="02010609060101010101" pitchFamily="49" charset="-122"/>
              </a:rPr>
              <a:t>查看设计和开发策划资料，应当根据产品的特点，对设计开发活动进行策划，并将策划结果形成文件。至少包括以下内容：</a:t>
            </a:r>
            <a:br>
              <a:rPr lang="en-US" altLang="zh-CN" sz="2200" dirty="0">
                <a:latin typeface="楷体" panose="02010609060101010101" pitchFamily="49" charset="-122"/>
                <a:ea typeface="楷体" panose="02010609060101010101" pitchFamily="49" charset="-122"/>
              </a:rPr>
            </a:br>
            <a:r>
              <a:rPr lang="en-US" altLang="zh-CN" sz="2200" dirty="0">
                <a:latin typeface="楷体" panose="02010609060101010101" pitchFamily="49" charset="-122"/>
                <a:ea typeface="楷体" panose="02010609060101010101" pitchFamily="49" charset="-122"/>
              </a:rPr>
              <a:t>1.</a:t>
            </a:r>
            <a:r>
              <a:rPr lang="zh-CN" altLang="zh-CN" sz="2200" dirty="0">
                <a:latin typeface="楷体" panose="02010609060101010101" pitchFamily="49" charset="-122"/>
                <a:ea typeface="楷体" panose="02010609060101010101" pitchFamily="49" charset="-122"/>
              </a:rPr>
              <a:t>设计和开发项目的目标和意义的描述，技术指标分析；</a:t>
            </a:r>
            <a:br>
              <a:rPr lang="en-US" altLang="zh-CN" sz="2200" dirty="0">
                <a:latin typeface="楷体" panose="02010609060101010101" pitchFamily="49" charset="-122"/>
                <a:ea typeface="楷体" panose="02010609060101010101" pitchFamily="49" charset="-122"/>
              </a:rPr>
            </a:br>
            <a:r>
              <a:rPr lang="en-US" altLang="zh-CN" sz="2200" dirty="0">
                <a:latin typeface="楷体" panose="02010609060101010101" pitchFamily="49" charset="-122"/>
                <a:ea typeface="楷体" panose="02010609060101010101" pitchFamily="49" charset="-122"/>
              </a:rPr>
              <a:t>2.</a:t>
            </a:r>
            <a:r>
              <a:rPr lang="zh-CN" altLang="zh-CN" sz="2200" dirty="0">
                <a:latin typeface="楷体" panose="02010609060101010101" pitchFamily="49" charset="-122"/>
                <a:ea typeface="楷体" panose="02010609060101010101" pitchFamily="49" charset="-122"/>
              </a:rPr>
              <a:t>确定了设计和开发各阶段，以及适合于每个设计和开发阶段的评审、验证、确认和设计转换活动；</a:t>
            </a:r>
            <a:endParaRPr lang="zh-CN" altLang="zh-CN" sz="2200" dirty="0">
              <a:latin typeface="楷体" panose="02010609060101010101" pitchFamily="49" charset="-122"/>
              <a:ea typeface="楷体" panose="02010609060101010101" pitchFamily="49" charset="-122"/>
            </a:endParaRPr>
          </a:p>
          <a:p>
            <a:r>
              <a:rPr lang="en-US" altLang="zh-CN" sz="2200" dirty="0">
                <a:latin typeface="楷体" panose="02010609060101010101" pitchFamily="49" charset="-122"/>
                <a:ea typeface="楷体" panose="02010609060101010101" pitchFamily="49" charset="-122"/>
              </a:rPr>
              <a:t>3</a:t>
            </a:r>
            <a:r>
              <a:rPr lang="zh-CN" altLang="zh-CN" sz="2200" dirty="0">
                <a:latin typeface="楷体" panose="02010609060101010101" pitchFamily="49" charset="-122"/>
                <a:ea typeface="楷体" panose="02010609060101010101" pitchFamily="49" charset="-122"/>
              </a:rPr>
              <a:t>．应当识别和确定各个部门设计和开发的活动和接口，明确各阶段的人员或组织的职责、评审人员的组成，以及各阶段预期的输出结果；</a:t>
            </a:r>
            <a:br>
              <a:rPr lang="en-US" altLang="zh-CN" sz="2200" dirty="0">
                <a:latin typeface="楷体" panose="02010609060101010101" pitchFamily="49" charset="-122"/>
                <a:ea typeface="楷体" panose="02010609060101010101" pitchFamily="49" charset="-122"/>
              </a:rPr>
            </a:br>
            <a:r>
              <a:rPr lang="en-US" altLang="zh-CN" sz="2200" dirty="0">
                <a:latin typeface="楷体" panose="02010609060101010101" pitchFamily="49" charset="-122"/>
                <a:ea typeface="楷体" panose="02010609060101010101" pitchFamily="49" charset="-122"/>
              </a:rPr>
              <a:t>4.</a:t>
            </a:r>
            <a:r>
              <a:rPr lang="zh-CN" altLang="zh-CN" sz="2200" dirty="0">
                <a:latin typeface="楷体" panose="02010609060101010101" pitchFamily="49" charset="-122"/>
                <a:ea typeface="楷体" panose="02010609060101010101" pitchFamily="49" charset="-122"/>
              </a:rPr>
              <a:t>主要任务和阶段性任务的策划安排与整个项目的一致；</a:t>
            </a:r>
            <a:br>
              <a:rPr lang="en-US" altLang="zh-CN" sz="2200" dirty="0">
                <a:latin typeface="楷体" panose="02010609060101010101" pitchFamily="49" charset="-122"/>
                <a:ea typeface="楷体" panose="02010609060101010101" pitchFamily="49" charset="-122"/>
              </a:rPr>
            </a:br>
            <a:r>
              <a:rPr lang="en-US" altLang="zh-CN" sz="2200" dirty="0">
                <a:latin typeface="楷体" panose="02010609060101010101" pitchFamily="49" charset="-122"/>
                <a:ea typeface="楷体" panose="02010609060101010101" pitchFamily="49" charset="-122"/>
              </a:rPr>
              <a:t>5.</a:t>
            </a:r>
            <a:r>
              <a:rPr lang="zh-CN" altLang="zh-CN" sz="2200" dirty="0">
                <a:latin typeface="楷体" panose="02010609060101010101" pitchFamily="49" charset="-122"/>
                <a:ea typeface="楷体" panose="02010609060101010101" pitchFamily="49" charset="-122"/>
              </a:rPr>
              <a:t>确定产品技术要求的制定、验证、确认和生产活动所需的测量装置；</a:t>
            </a:r>
            <a:br>
              <a:rPr lang="en-US" altLang="zh-CN" sz="2200" dirty="0">
                <a:latin typeface="楷体" panose="02010609060101010101" pitchFamily="49" charset="-122"/>
                <a:ea typeface="楷体" panose="02010609060101010101" pitchFamily="49" charset="-122"/>
              </a:rPr>
            </a:br>
            <a:r>
              <a:rPr lang="en-US" altLang="zh-CN" sz="2200" dirty="0">
                <a:latin typeface="楷体" panose="02010609060101010101" pitchFamily="49" charset="-122"/>
                <a:ea typeface="楷体" panose="02010609060101010101" pitchFamily="49" charset="-122"/>
              </a:rPr>
              <a:t>6.</a:t>
            </a:r>
            <a:r>
              <a:rPr lang="zh-CN" altLang="zh-CN" sz="2200" dirty="0">
                <a:latin typeface="楷体" panose="02010609060101010101" pitchFamily="49" charset="-122"/>
                <a:ea typeface="楷体" panose="02010609060101010101" pitchFamily="49" charset="-122"/>
              </a:rPr>
              <a:t>风险管理活动。</a:t>
            </a:r>
            <a:endParaRPr lang="zh-CN" altLang="zh-CN" sz="2200" dirty="0">
              <a:latin typeface="楷体" panose="02010609060101010101" pitchFamily="49" charset="-122"/>
              <a:ea typeface="楷体" panose="02010609060101010101" pitchFamily="49" charset="-122"/>
            </a:endParaRPr>
          </a:p>
          <a:p>
            <a:r>
              <a:rPr lang="zh-CN" altLang="zh-CN" sz="2200" dirty="0">
                <a:latin typeface="楷体" panose="02010609060101010101" pitchFamily="49" charset="-122"/>
                <a:ea typeface="楷体" panose="02010609060101010101" pitchFamily="49" charset="-122"/>
              </a:rPr>
              <a:t>应当按照策划实施设计和开发，当偏离计划而需要修改计划时，应当对计划重新评审和批准。</a:t>
            </a:r>
            <a:endParaRPr lang="zh-CN" altLang="en-US" sz="2200" dirty="0">
              <a:latin typeface="楷体" panose="02010609060101010101" pitchFamily="49" charset="-122"/>
              <a:ea typeface="楷体" panose="02010609060101010101" pitchFamily="49" charset="-122"/>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467544" y="692696"/>
            <a:ext cx="8136904" cy="5632311"/>
          </a:xfrm>
          <a:prstGeom prst="rect">
            <a:avLst/>
          </a:prstGeom>
          <a:noFill/>
        </p:spPr>
        <p:txBody>
          <a:bodyPr wrap="square" rtlCol="0">
            <a:spAutoFit/>
          </a:bodyPr>
          <a:lstStyle/>
          <a:p>
            <a:pPr>
              <a:lnSpc>
                <a:spcPct val="200000"/>
              </a:lnSpc>
            </a:pPr>
            <a:r>
              <a:rPr lang="zh-CN" altLang="en-US" sz="2400" dirty="0"/>
              <a:t>器械产品设计根据复杂程度和风险大小差异很大</a:t>
            </a:r>
            <a:endParaRPr lang="en-US" altLang="zh-CN" sz="2400" dirty="0"/>
          </a:p>
          <a:p>
            <a:pPr>
              <a:lnSpc>
                <a:spcPct val="200000"/>
              </a:lnSpc>
            </a:pPr>
            <a:r>
              <a:rPr lang="zh-CN" altLang="en-US" sz="2400" dirty="0"/>
              <a:t>表现在</a:t>
            </a:r>
            <a:endParaRPr lang="en-US" altLang="zh-CN" sz="2400" dirty="0"/>
          </a:p>
          <a:p>
            <a:pPr>
              <a:lnSpc>
                <a:spcPct val="150000"/>
              </a:lnSpc>
              <a:buFont typeface="Wingdings" panose="05000000000000000000" pitchFamily="2" charset="2"/>
              <a:buChar char="u"/>
            </a:pPr>
            <a:r>
              <a:rPr lang="zh-CN" altLang="en-US" sz="2400" dirty="0"/>
              <a:t>设计输入和输出文件的详细程度</a:t>
            </a:r>
            <a:endParaRPr lang="en-US" altLang="zh-CN" sz="2400" dirty="0"/>
          </a:p>
          <a:p>
            <a:pPr>
              <a:lnSpc>
                <a:spcPct val="150000"/>
              </a:lnSpc>
              <a:buFont typeface="Wingdings" panose="05000000000000000000" pitchFamily="2" charset="2"/>
              <a:buChar char="u"/>
            </a:pPr>
            <a:r>
              <a:rPr lang="zh-CN" altLang="en-US" sz="2400" dirty="0"/>
              <a:t>设计评审的复杂程度</a:t>
            </a:r>
            <a:endParaRPr lang="en-US" altLang="zh-CN" sz="2400" dirty="0"/>
          </a:p>
          <a:p>
            <a:pPr>
              <a:lnSpc>
                <a:spcPct val="150000"/>
              </a:lnSpc>
              <a:buFont typeface="Wingdings" panose="05000000000000000000" pitchFamily="2" charset="2"/>
              <a:buChar char="u"/>
            </a:pPr>
            <a:r>
              <a:rPr lang="zh-CN" altLang="en-US" sz="2400" dirty="0"/>
              <a:t>设计验证和验证方法的确定形式</a:t>
            </a:r>
            <a:endParaRPr lang="en-US" altLang="zh-CN" sz="2400" dirty="0"/>
          </a:p>
          <a:p>
            <a:pPr>
              <a:lnSpc>
                <a:spcPct val="150000"/>
              </a:lnSpc>
              <a:buFont typeface="Wingdings" panose="05000000000000000000" pitchFamily="2" charset="2"/>
              <a:buChar char="u"/>
            </a:pPr>
            <a:r>
              <a:rPr lang="zh-CN" altLang="en-US" sz="2400" dirty="0"/>
              <a:t>有的产品要由相关部门请专家进行设计评审</a:t>
            </a:r>
            <a:endParaRPr lang="en-US" altLang="zh-CN" sz="2400" dirty="0"/>
          </a:p>
          <a:p>
            <a:pPr>
              <a:lnSpc>
                <a:spcPct val="150000"/>
              </a:lnSpc>
              <a:buFont typeface="Wingdings" panose="05000000000000000000" pitchFamily="2" charset="2"/>
              <a:buChar char="u"/>
            </a:pPr>
            <a:r>
              <a:rPr lang="zh-CN" altLang="en-US" sz="2400" dirty="0"/>
              <a:t>简单的设计改进，设计部门负责人评审即可</a:t>
            </a:r>
            <a:endParaRPr lang="en-US" altLang="zh-CN" sz="2400" dirty="0"/>
          </a:p>
          <a:p>
            <a:pPr>
              <a:lnSpc>
                <a:spcPct val="150000"/>
              </a:lnSpc>
              <a:buFont typeface="Wingdings" panose="05000000000000000000" pitchFamily="2" charset="2"/>
              <a:buChar char="u"/>
            </a:pPr>
            <a:r>
              <a:rPr lang="zh-CN" altLang="en-US" sz="2400" dirty="0"/>
              <a:t>有的产品需要较大经费、实验室试验来验证是否达到要求</a:t>
            </a:r>
            <a:endParaRPr lang="en-US" altLang="zh-CN" sz="2400" dirty="0"/>
          </a:p>
          <a:p>
            <a:pPr>
              <a:lnSpc>
                <a:spcPct val="200000"/>
              </a:lnSpc>
              <a:buFont typeface="Wingdings" panose="05000000000000000000" pitchFamily="2" charset="2"/>
              <a:buChar char="u"/>
            </a:pPr>
            <a:endParaRPr lang="zh-CN" altLang="en-US" sz="24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normAutofit/>
          </a:bodyPr>
          <a:lstStyle/>
          <a:p>
            <a:r>
              <a:rPr lang="en-US" altLang="zh-CN" sz="2800" dirty="0"/>
              <a:t> </a:t>
            </a:r>
            <a:r>
              <a:rPr lang="en-US" altLang="zh-CN" sz="2800" b="1" dirty="0">
                <a:latin typeface="+mn-ea"/>
              </a:rPr>
              <a:t>5.3.1  </a:t>
            </a:r>
            <a:r>
              <a:rPr lang="zh-CN" altLang="en-US" sz="2800" b="1" dirty="0">
                <a:latin typeface="+mn-ea"/>
              </a:rPr>
              <a:t>设计和开发输入应当包括预期用途规定的功能、性能和安全要求、法规要求、风险管理控制措施和其他要求。</a:t>
            </a:r>
            <a:endParaRPr lang="en-US" altLang="zh-CN" sz="2800" b="1" dirty="0">
              <a:latin typeface="+mn-ea"/>
            </a:endParaRPr>
          </a:p>
          <a:p>
            <a:pPr>
              <a:buNone/>
            </a:pPr>
            <a:endParaRPr lang="zh-CN" altLang="en-US" sz="2800" b="1" dirty="0">
              <a:latin typeface="+mn-ea"/>
            </a:endParaRPr>
          </a:p>
          <a:p>
            <a:r>
              <a:rPr lang="en-US" altLang="zh-CN" sz="2800" b="1" dirty="0">
                <a:latin typeface="+mn-ea"/>
              </a:rPr>
              <a:t>5.3.2  </a:t>
            </a:r>
            <a:r>
              <a:rPr lang="zh-CN" altLang="zh-CN" sz="2800" b="1" dirty="0">
                <a:latin typeface="+mn-ea"/>
              </a:rPr>
              <a:t>应当对设计和开发输入进行评审并得到批准，保持相关记录。</a:t>
            </a:r>
            <a:endParaRPr lang="zh-CN" altLang="en-US" sz="2800" b="1" dirty="0">
              <a:latin typeface="+mn-ea"/>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64704"/>
            <a:ext cx="8229600" cy="650336"/>
          </a:xfrm>
        </p:spPr>
        <p:txBody>
          <a:bodyPr>
            <a:noAutofit/>
          </a:bodyPr>
          <a:lstStyle/>
          <a:p>
            <a:r>
              <a:rPr lang="en-US" altLang="zh-CN" sz="2800" dirty="0"/>
              <a:t>30</a:t>
            </a:r>
            <a:r>
              <a:rPr lang="zh-CN" altLang="en-US" sz="2800" dirty="0"/>
              <a:t>家医疗器械生产企业规范核查不合格统计</a:t>
            </a:r>
            <a:endParaRPr lang="zh-CN" altLang="en-US" sz="2800" dirty="0"/>
          </a:p>
        </p:txBody>
      </p:sp>
      <p:graphicFrame>
        <p:nvGraphicFramePr>
          <p:cNvPr id="8" name="图表 7"/>
          <p:cNvGraphicFramePr/>
          <p:nvPr/>
        </p:nvGraphicFramePr>
        <p:xfrm>
          <a:off x="467544" y="1484784"/>
          <a:ext cx="7992888" cy="4968552"/>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620688"/>
            <a:ext cx="8352928" cy="5760640"/>
          </a:xfrm>
        </p:spPr>
        <p:txBody>
          <a:bodyPr>
            <a:noAutofit/>
          </a:bodyPr>
          <a:lstStyle/>
          <a:p>
            <a:r>
              <a:rPr lang="en-US" altLang="zh-CN" sz="2800" b="1" dirty="0">
                <a:latin typeface="+mn-ea"/>
              </a:rPr>
              <a:t> * 5.4.1 </a:t>
            </a:r>
            <a:r>
              <a:rPr lang="zh-CN" altLang="zh-CN" sz="2800" b="1" dirty="0">
                <a:latin typeface="+mn-ea"/>
              </a:rPr>
              <a:t>设计和开发输出应当满足输入要求，包括采购、生产和服务所需的相关信息、产品技术要求等。</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查看设计和开发输出资料，至少符合以下要求：</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1.</a:t>
            </a:r>
            <a:r>
              <a:rPr lang="zh-CN" altLang="zh-CN" sz="2800" dirty="0">
                <a:latin typeface="楷体" panose="02010609060101010101" pitchFamily="49" charset="-122"/>
                <a:ea typeface="楷体" panose="02010609060101010101" pitchFamily="49" charset="-122"/>
              </a:rPr>
              <a:t>采购信息，如原材料、包装材料、组件和部件技术要求；</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2.</a:t>
            </a:r>
            <a:r>
              <a:rPr lang="zh-CN" altLang="zh-CN" sz="2800" dirty="0">
                <a:latin typeface="楷体" panose="02010609060101010101" pitchFamily="49" charset="-122"/>
                <a:ea typeface="楷体" panose="02010609060101010101" pitchFamily="49" charset="-122"/>
              </a:rPr>
              <a:t>生产和服务所需的信息，如产品图纸（包括零部件图纸）、工艺配方、作业指导书、环境要求等；</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3.</a:t>
            </a:r>
            <a:r>
              <a:rPr lang="zh-CN" altLang="zh-CN" sz="2800" dirty="0">
                <a:latin typeface="楷体" panose="02010609060101010101" pitchFamily="49" charset="-122"/>
                <a:ea typeface="楷体" panose="02010609060101010101" pitchFamily="49" charset="-122"/>
              </a:rPr>
              <a:t>产品技术要求；</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4.</a:t>
            </a:r>
            <a:r>
              <a:rPr lang="zh-CN" altLang="zh-CN" sz="2800" dirty="0">
                <a:latin typeface="楷体" panose="02010609060101010101" pitchFamily="49" charset="-122"/>
                <a:ea typeface="楷体" panose="02010609060101010101" pitchFamily="49" charset="-122"/>
              </a:rPr>
              <a:t>产品检验规程或指导书；</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5.</a:t>
            </a:r>
            <a:r>
              <a:rPr lang="zh-CN" altLang="zh-CN" sz="2800" dirty="0">
                <a:latin typeface="楷体" panose="02010609060101010101" pitchFamily="49" charset="-122"/>
                <a:ea typeface="楷体" panose="02010609060101010101" pitchFamily="49" charset="-122"/>
              </a:rPr>
              <a:t>规定产品的安全和正常使用所必须的产品特性，如产品使用说明书、包装和标签要求等。产品使用说明书是否与注册申报和批准的一致；</a:t>
            </a:r>
            <a:endParaRPr lang="zh-CN"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908720"/>
            <a:ext cx="8352928" cy="5760640"/>
          </a:xfrm>
        </p:spPr>
        <p:txBody>
          <a:bodyPr>
            <a:normAutofit/>
          </a:bodyPr>
          <a:lstStyle/>
          <a:p>
            <a:r>
              <a:rPr lang="en-US" altLang="zh-CN" sz="2800" dirty="0">
                <a:latin typeface="楷体" panose="02010609060101010101" pitchFamily="49" charset="-122"/>
                <a:ea typeface="楷体" panose="02010609060101010101" pitchFamily="49" charset="-122"/>
              </a:rPr>
              <a:t>6.</a:t>
            </a:r>
            <a:r>
              <a:rPr lang="zh-CN" altLang="zh-CN" sz="2800" dirty="0">
                <a:latin typeface="楷体" panose="02010609060101010101" pitchFamily="49" charset="-122"/>
                <a:ea typeface="楷体" panose="02010609060101010101" pitchFamily="49" charset="-122"/>
              </a:rPr>
              <a:t>标识和可追溯性要求；</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7.</a:t>
            </a:r>
            <a:r>
              <a:rPr lang="zh-CN" altLang="zh-CN" sz="2800" dirty="0">
                <a:latin typeface="楷体" panose="02010609060101010101" pitchFamily="49" charset="-122"/>
                <a:ea typeface="楷体" panose="02010609060101010101" pitchFamily="49" charset="-122"/>
              </a:rPr>
              <a:t>提交给注册审批部门的文件，如研究资料、产品技术要求、注册检验报告、临床评价资料（如有）、医疗器械安全有效基本要求清单等；</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8.</a:t>
            </a:r>
            <a:r>
              <a:rPr lang="zh-CN" altLang="zh-CN" sz="2800" dirty="0">
                <a:latin typeface="楷体" panose="02010609060101010101" pitchFamily="49" charset="-122"/>
                <a:ea typeface="楷体" panose="02010609060101010101" pitchFamily="49" charset="-122"/>
              </a:rPr>
              <a:t>样机或样品；</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9.</a:t>
            </a:r>
            <a:r>
              <a:rPr lang="zh-CN" altLang="zh-CN" sz="2800" dirty="0">
                <a:latin typeface="楷体" panose="02010609060101010101" pitchFamily="49" charset="-122"/>
                <a:ea typeface="楷体" panose="02010609060101010101" pitchFamily="49" charset="-122"/>
              </a:rPr>
              <a:t>生物学评价结果和记录，包括材料的主要性能要求。</a:t>
            </a:r>
            <a:endParaRPr lang="en-US" altLang="zh-CN" sz="2800" dirty="0">
              <a:latin typeface="楷体" panose="02010609060101010101" pitchFamily="49" charset="-122"/>
              <a:ea typeface="楷体" panose="02010609060101010101" pitchFamily="49" charset="-122"/>
            </a:endParaRPr>
          </a:p>
          <a:p>
            <a:endParaRPr lang="en-US" altLang="zh-CN" sz="2800" dirty="0">
              <a:latin typeface="楷体" panose="02010609060101010101" pitchFamily="49" charset="-122"/>
              <a:ea typeface="楷体" panose="02010609060101010101" pitchFamily="49" charset="-122"/>
            </a:endParaRPr>
          </a:p>
          <a:p>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5.4.2 </a:t>
            </a:r>
            <a:r>
              <a:rPr lang="zh-CN" altLang="zh-CN" sz="2800" b="1" dirty="0">
                <a:latin typeface="+mn-ea"/>
              </a:rPr>
              <a:t>设计和开发输出应当得到批准，保持相关记录。</a:t>
            </a:r>
            <a:endParaRPr lang="zh-CN" altLang="en-US" sz="2800" b="1" dirty="0">
              <a:latin typeface="+mn-ea"/>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404664"/>
            <a:ext cx="8352928" cy="6237312"/>
          </a:xfrm>
        </p:spPr>
        <p:txBody>
          <a:bodyPr>
            <a:noAutofit/>
          </a:bodyPr>
          <a:lstStyle/>
          <a:p>
            <a:r>
              <a:rPr lang="en-US" altLang="zh-CN" sz="2800" b="1" dirty="0">
                <a:latin typeface="+mn-ea"/>
              </a:rPr>
              <a:t> </a:t>
            </a:r>
            <a:r>
              <a:rPr lang="en-US" altLang="zh-CN" b="1" dirty="0">
                <a:latin typeface="+mn-ea"/>
              </a:rPr>
              <a:t>5.5.1 </a:t>
            </a:r>
            <a:r>
              <a:rPr lang="zh-CN" altLang="en-US" b="1" dirty="0">
                <a:latin typeface="+mn-ea"/>
              </a:rPr>
              <a:t>应当在设计和开发过程中开展设计和开发到生产的转换活动，以使设计和开发的输出在成为最终产品规范前得以验证，确保设计和开发输出适用于生产。</a:t>
            </a:r>
            <a:endParaRPr lang="zh-CN" altLang="zh-CN" b="1" dirty="0">
              <a:latin typeface="+mn-ea"/>
            </a:endParaRPr>
          </a:p>
          <a:p>
            <a:r>
              <a:rPr lang="zh-CN" altLang="en-US" dirty="0">
                <a:latin typeface="楷体" panose="02010609060101010101" pitchFamily="49" charset="-122"/>
                <a:ea typeface="楷体" panose="02010609060101010101" pitchFamily="49" charset="-122"/>
              </a:rPr>
              <a:t>查看相关文件，至少符合以下要求：</a:t>
            </a:r>
            <a:endParaRPr lang="zh-CN" altLang="en-US" dirty="0">
              <a:latin typeface="楷体" panose="02010609060101010101" pitchFamily="49" charset="-122"/>
              <a:ea typeface="楷体" panose="02010609060101010101" pitchFamily="49" charset="-122"/>
            </a:endParaRPr>
          </a:p>
          <a:p>
            <a:r>
              <a:rPr lang="en-US" altLang="zh-CN" dirty="0">
                <a:latin typeface="楷体" panose="02010609060101010101" pitchFamily="49" charset="-122"/>
                <a:ea typeface="楷体" panose="02010609060101010101" pitchFamily="49" charset="-122"/>
              </a:rPr>
              <a:t>1.</a:t>
            </a:r>
            <a:r>
              <a:rPr lang="zh-CN" altLang="en-US" dirty="0">
                <a:latin typeface="楷体" panose="02010609060101010101" pitchFamily="49" charset="-122"/>
                <a:ea typeface="楷体" panose="02010609060101010101" pitchFamily="49" charset="-122"/>
              </a:rPr>
              <a:t>应当在设计和开发过程中开展设计转换活动以解决可生产性、部件及材料的可获得性、所需的生产设备、操作人员的培训等；</a:t>
            </a:r>
            <a:endParaRPr lang="zh-CN" altLang="en-US" dirty="0">
              <a:latin typeface="楷体" panose="02010609060101010101" pitchFamily="49" charset="-122"/>
              <a:ea typeface="楷体" panose="02010609060101010101" pitchFamily="49" charset="-122"/>
            </a:endParaRPr>
          </a:p>
          <a:p>
            <a:r>
              <a:rPr lang="en-US" altLang="zh-CN" dirty="0">
                <a:latin typeface="楷体" panose="02010609060101010101" pitchFamily="49" charset="-122"/>
                <a:ea typeface="楷体" panose="02010609060101010101" pitchFamily="49" charset="-122"/>
              </a:rPr>
              <a:t>2.</a:t>
            </a:r>
            <a:r>
              <a:rPr lang="zh-CN" altLang="en-US" dirty="0">
                <a:latin typeface="楷体" panose="02010609060101010101" pitchFamily="49" charset="-122"/>
                <a:ea typeface="楷体" panose="02010609060101010101" pitchFamily="49" charset="-122"/>
              </a:rPr>
              <a:t>设计转换活动应当将产品的每一技术要求正确转化成与产品实现相关的具体过程或程序；</a:t>
            </a:r>
            <a:endParaRPr lang="zh-CN" altLang="en-US" dirty="0">
              <a:latin typeface="楷体" panose="02010609060101010101" pitchFamily="49" charset="-122"/>
              <a:ea typeface="楷体" panose="02010609060101010101" pitchFamily="49" charset="-122"/>
            </a:endParaRPr>
          </a:p>
          <a:p>
            <a:r>
              <a:rPr lang="en-US" altLang="zh-CN" dirty="0">
                <a:latin typeface="楷体" panose="02010609060101010101" pitchFamily="49" charset="-122"/>
                <a:ea typeface="楷体" panose="02010609060101010101" pitchFamily="49" charset="-122"/>
              </a:rPr>
              <a:t>3.</a:t>
            </a:r>
            <a:r>
              <a:rPr lang="zh-CN" altLang="en-US" dirty="0">
                <a:latin typeface="楷体" panose="02010609060101010101" pitchFamily="49" charset="-122"/>
                <a:ea typeface="楷体" panose="02010609060101010101" pitchFamily="49" charset="-122"/>
              </a:rPr>
              <a:t>设计转换活动的记录应当表明设计和开发输出在成为最终产品规范前得到验证，并保留验证记录，以确保设计和开发的输出适于生产；</a:t>
            </a:r>
            <a:endParaRPr lang="zh-CN" altLang="en-US" dirty="0">
              <a:latin typeface="楷体" panose="02010609060101010101" pitchFamily="49" charset="-122"/>
              <a:ea typeface="楷体" panose="02010609060101010101" pitchFamily="49" charset="-122"/>
            </a:endParaRPr>
          </a:p>
          <a:p>
            <a:r>
              <a:rPr lang="en-US" altLang="zh-CN" dirty="0">
                <a:latin typeface="楷体" panose="02010609060101010101" pitchFamily="49" charset="-122"/>
                <a:ea typeface="楷体" panose="02010609060101010101" pitchFamily="49" charset="-122"/>
              </a:rPr>
              <a:t>4. </a:t>
            </a:r>
            <a:r>
              <a:rPr lang="zh-CN" altLang="en-US" dirty="0">
                <a:latin typeface="楷体" panose="02010609060101010101" pitchFamily="49" charset="-122"/>
                <a:ea typeface="楷体" panose="02010609060101010101" pitchFamily="49" charset="-122"/>
              </a:rPr>
              <a:t>应当对特殊过程的转换进行确认，确保其结果适用于生产，并保留确认记录。</a:t>
            </a:r>
            <a:endParaRPr lang="zh-CN" altLang="zh-CN" dirty="0">
              <a:latin typeface="楷体" panose="02010609060101010101" pitchFamily="49" charset="-122"/>
              <a:ea typeface="楷体" panose="02010609060101010101" pitchFamily="49" charset="-122"/>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836712"/>
            <a:ext cx="8352928" cy="6237312"/>
          </a:xfrm>
        </p:spPr>
        <p:txBody>
          <a:bodyPr>
            <a:noAutofit/>
          </a:bodyPr>
          <a:lstStyle/>
          <a:p>
            <a:r>
              <a:rPr lang="en-US" altLang="zh-CN" sz="2800" b="1" dirty="0">
                <a:latin typeface="+mn-ea"/>
              </a:rPr>
              <a:t>5.6.1  </a:t>
            </a:r>
            <a:r>
              <a:rPr lang="zh-CN" altLang="en-US" sz="2800" b="1" dirty="0">
                <a:latin typeface="+mn-ea"/>
              </a:rPr>
              <a:t>应当在设计和开发的适宜阶段安排评审，保持评审结果及任何必要措施的记录。</a:t>
            </a:r>
            <a:endParaRPr lang="zh-CN" altLang="zh-CN" sz="2800" b="1" dirty="0">
              <a:latin typeface="+mn-ea"/>
            </a:endParaRPr>
          </a:p>
          <a:p>
            <a:r>
              <a:rPr lang="zh-CN" altLang="en-US" sz="2800" dirty="0">
                <a:latin typeface="楷体" panose="02010609060101010101" pitchFamily="49" charset="-122"/>
                <a:ea typeface="楷体" panose="02010609060101010101" pitchFamily="49" charset="-122"/>
              </a:rPr>
              <a:t>查看相关文件和记录，至少符合以下要求：</a:t>
            </a:r>
            <a:endParaRPr lang="zh-CN" altLang="en-US"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1.</a:t>
            </a:r>
            <a:r>
              <a:rPr lang="zh-CN" altLang="en-US" sz="2800" dirty="0">
                <a:latin typeface="楷体" panose="02010609060101010101" pitchFamily="49" charset="-122"/>
                <a:ea typeface="楷体" panose="02010609060101010101" pitchFamily="49" charset="-122"/>
              </a:rPr>
              <a:t>应当按设计开发策划的结果，在适宜的阶段进行设计和开发评审；</a:t>
            </a:r>
            <a:endParaRPr lang="zh-CN" altLang="en-US"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2.</a:t>
            </a:r>
            <a:r>
              <a:rPr lang="zh-CN" altLang="en-US" sz="2800" dirty="0">
                <a:latin typeface="楷体" panose="02010609060101010101" pitchFamily="49" charset="-122"/>
                <a:ea typeface="楷体" panose="02010609060101010101" pitchFamily="49" charset="-122"/>
              </a:rPr>
              <a:t>应当保持设计和开发评审记录，包括评审结果和评审所采取必要措施的记录。</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1124744"/>
            <a:ext cx="8280920" cy="4832092"/>
          </a:xfrm>
          <a:prstGeom prst="rect">
            <a:avLst/>
          </a:prstGeom>
        </p:spPr>
        <p:txBody>
          <a:bodyPr wrap="square">
            <a:spAutoFit/>
          </a:bodyPr>
          <a:lstStyle/>
          <a:p>
            <a:r>
              <a:rPr lang="en-US" altLang="zh-CN" sz="2800" b="1" dirty="0">
                <a:latin typeface="+mn-ea"/>
              </a:rPr>
              <a:t>5.7.1  </a:t>
            </a:r>
            <a:r>
              <a:rPr lang="zh-CN" altLang="zh-CN" sz="2800" b="1" dirty="0">
                <a:latin typeface="+mn-ea"/>
              </a:rPr>
              <a:t>应当对设计和开发进行验证，以确保设计和开发输出满足输入的要求，并保持验证结果和任何必要措施的记录。</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查看相关文件和记录，至少符合以下要求：</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1.</a:t>
            </a:r>
            <a:r>
              <a:rPr lang="zh-CN" altLang="zh-CN" sz="2800" dirty="0">
                <a:latin typeface="楷体" panose="02010609060101010101" pitchFamily="49" charset="-122"/>
                <a:ea typeface="楷体" panose="02010609060101010101" pitchFamily="49" charset="-122"/>
              </a:rPr>
              <a:t>应当结合策划的结果，在适宜的阶段进行设计和开发验证，确保设计开发输出满足输入的要求；</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2.</a:t>
            </a:r>
            <a:r>
              <a:rPr lang="zh-CN" altLang="zh-CN" sz="2800" dirty="0">
                <a:latin typeface="楷体" panose="02010609060101010101" pitchFamily="49" charset="-122"/>
                <a:ea typeface="楷体" panose="02010609060101010101" pitchFamily="49" charset="-122"/>
              </a:rPr>
              <a:t>应当保持设计和开发验证记录、验证结果和任何必要措施的记录；</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3.</a:t>
            </a:r>
            <a:r>
              <a:rPr lang="zh-CN" altLang="zh-CN" sz="2800" dirty="0">
                <a:latin typeface="楷体" panose="02010609060101010101" pitchFamily="49" charset="-122"/>
                <a:ea typeface="楷体" panose="02010609060101010101" pitchFamily="49" charset="-122"/>
              </a:rPr>
              <a:t>若设计和开发验证采用的是可供选择的计算方法或经证实的设计进行比较的方法，应当评审所用的方法的适宜性，确认方法是否科学和有效。</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1124744"/>
            <a:ext cx="8280920" cy="4832092"/>
          </a:xfrm>
          <a:prstGeom prst="rect">
            <a:avLst/>
          </a:prstGeom>
        </p:spPr>
        <p:txBody>
          <a:bodyPr wrap="square">
            <a:spAutoFit/>
          </a:bodyPr>
          <a:lstStyle/>
          <a:p>
            <a:r>
              <a:rPr lang="en-US" altLang="zh-CN" sz="2800" b="1" dirty="0">
                <a:latin typeface="+mn-ea"/>
              </a:rPr>
              <a:t>5.8.1</a:t>
            </a:r>
            <a:r>
              <a:rPr lang="zh-CN" altLang="en-US" sz="2800" b="1" dirty="0">
                <a:latin typeface="+mn-ea"/>
              </a:rPr>
              <a:t>应当对设计和开发进行确认，以确保产品满足规定的使用要求或者预期用途的要求，并保持确认结果和任何必要措施的记录。</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查看相关文件和记录，至少符合以下要求：</a:t>
            </a:r>
            <a:endParaRPr lang="zh-CN" altLang="en-US"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1.</a:t>
            </a:r>
            <a:r>
              <a:rPr lang="zh-CN" altLang="en-US" sz="2800" dirty="0">
                <a:latin typeface="楷体" panose="02010609060101010101" pitchFamily="49" charset="-122"/>
                <a:ea typeface="楷体" panose="02010609060101010101" pitchFamily="49" charset="-122"/>
              </a:rPr>
              <a:t>应当在适宜阶段进行设计和开发确认，确保产品满足规定的使用要求或预期用途的要求；</a:t>
            </a:r>
            <a:endParaRPr lang="zh-CN" altLang="en-US"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2.</a:t>
            </a:r>
            <a:r>
              <a:rPr lang="zh-CN" altLang="en-US" sz="2800" dirty="0">
                <a:latin typeface="楷体" panose="02010609060101010101" pitchFamily="49" charset="-122"/>
                <a:ea typeface="楷体" panose="02010609060101010101" pitchFamily="49" charset="-122"/>
              </a:rPr>
              <a:t>设计和开发确认活动应当在产品交付和实施之前进行；</a:t>
            </a:r>
            <a:endParaRPr lang="zh-CN" altLang="en-US"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3.</a:t>
            </a:r>
            <a:r>
              <a:rPr lang="zh-CN" altLang="en-US" sz="2800" dirty="0">
                <a:latin typeface="楷体" panose="02010609060101010101" pitchFamily="49" charset="-122"/>
                <a:ea typeface="楷体" panose="02010609060101010101" pitchFamily="49" charset="-122"/>
              </a:rPr>
              <a:t>应当保持设计和开发确认记录，包括临床评价或临床试验的记录，保持确认结果和任何必要措施的记录。</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1124744"/>
            <a:ext cx="8280920" cy="2677656"/>
          </a:xfrm>
          <a:prstGeom prst="rect">
            <a:avLst/>
          </a:prstGeom>
        </p:spPr>
        <p:txBody>
          <a:bodyPr wrap="square">
            <a:spAutoFit/>
          </a:bodyPr>
          <a:lstStyle/>
          <a:p>
            <a:r>
              <a:rPr lang="en-US" altLang="zh-CN" sz="2800" b="1" dirty="0">
                <a:latin typeface="+mn-ea"/>
              </a:rPr>
              <a:t>5.9.1</a:t>
            </a:r>
            <a:r>
              <a:rPr lang="zh-CN" altLang="en-US" sz="2800" b="1" dirty="0">
                <a:latin typeface="+mn-ea"/>
              </a:rPr>
              <a:t>确认可采用临床评价或者性能评价。进行临床试验时应当符合医疗器械临床试验法规的要求。</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查看临床评价报告及其支持材料。若开展临床试验的，其临床试验应当符合法规要求并提供相应的证明材料。对于需要进行临床评价或性能评价的医疗器械，应当能够提供评价报告和（或）材料。</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692696"/>
            <a:ext cx="8424936" cy="6124754"/>
          </a:xfrm>
          <a:prstGeom prst="rect">
            <a:avLst/>
          </a:prstGeom>
        </p:spPr>
        <p:txBody>
          <a:bodyPr wrap="square">
            <a:spAutoFit/>
          </a:bodyPr>
          <a:lstStyle/>
          <a:p>
            <a:r>
              <a:rPr lang="en-US" altLang="zh-CN" sz="2800" b="1" dirty="0">
                <a:latin typeface="+mn-ea"/>
              </a:rPr>
              <a:t>5.10.1  </a:t>
            </a:r>
            <a:r>
              <a:rPr lang="zh-CN" altLang="zh-CN" sz="2800" b="1" dirty="0"/>
              <a:t>应当对设计和开发的更改进行识别并保持记录。</a:t>
            </a:r>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5.10.2  </a:t>
            </a:r>
            <a:r>
              <a:rPr lang="zh-CN" altLang="zh-CN" sz="2800" b="1" dirty="0">
                <a:latin typeface="+mn-ea"/>
              </a:rPr>
              <a:t>必要时，应当对设计和开发更改进行评审、验证和确认，并在实施前得到批准。</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查看设计和开发更改的评审记录，至少符合以下要求：</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1.</a:t>
            </a:r>
            <a:r>
              <a:rPr lang="zh-CN" altLang="zh-CN" sz="2800" dirty="0">
                <a:latin typeface="楷体" panose="02010609060101010101" pitchFamily="49" charset="-122"/>
                <a:ea typeface="楷体" panose="02010609060101010101" pitchFamily="49" charset="-122"/>
              </a:rPr>
              <a:t>应当包括更改对产品组成部分和已交付产品的影响；</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2.</a:t>
            </a:r>
            <a:r>
              <a:rPr lang="zh-CN" altLang="zh-CN" sz="2800" dirty="0">
                <a:latin typeface="楷体" panose="02010609060101010101" pitchFamily="49" charset="-122"/>
                <a:ea typeface="楷体" panose="02010609060101010101" pitchFamily="49" charset="-122"/>
              </a:rPr>
              <a:t>设计和开发更改的实施应符合医疗器械产品注册的有关规定；</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3.</a:t>
            </a:r>
            <a:r>
              <a:rPr lang="zh-CN" altLang="zh-CN" sz="2800" dirty="0">
                <a:latin typeface="楷体" panose="02010609060101010101" pitchFamily="49" charset="-122"/>
                <a:ea typeface="楷体" panose="02010609060101010101" pitchFamily="49" charset="-122"/>
              </a:rPr>
              <a:t>设计更改的内容和结果涉及到改变医疗器械产品注册证（备案凭证）所载明的内容时，企业应当进行风险分析，并按照相关法规的规定，申请变更注册（备案），以满足法规的要求。</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1124744"/>
            <a:ext cx="8280920" cy="2246769"/>
          </a:xfrm>
          <a:prstGeom prst="rect">
            <a:avLst/>
          </a:prstGeom>
        </p:spPr>
        <p:txBody>
          <a:bodyPr wrap="square">
            <a:spAutoFit/>
          </a:bodyPr>
          <a:lstStyle/>
          <a:p>
            <a:r>
              <a:rPr lang="en-US" altLang="zh-CN" sz="2800" b="1" dirty="0">
                <a:latin typeface="+mn-ea"/>
              </a:rPr>
              <a:t>* 5.10.3  </a:t>
            </a:r>
            <a:r>
              <a:rPr lang="zh-CN" altLang="zh-CN" sz="2800" b="1" dirty="0"/>
              <a:t>当选用的材料、零件或者产品功能的改变可能影响到医疗器械产品安全性、有效性时，应当评价因改动可能带来的风险，必要时采取措施将风险降低到可接受水平，同时应当符合相关法规的要求。</a:t>
            </a:r>
            <a:endParaRPr lang="en-US" altLang="zh-CN" sz="2800" b="1" dirty="0">
              <a:latin typeface="楷体" panose="02010609060101010101" pitchFamily="49" charset="-122"/>
              <a:ea typeface="楷体" panose="02010609060101010101" pitchFamily="49" charset="-122"/>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1124744"/>
            <a:ext cx="8280920" cy="3539430"/>
          </a:xfrm>
          <a:prstGeom prst="rect">
            <a:avLst/>
          </a:prstGeom>
        </p:spPr>
        <p:txBody>
          <a:bodyPr wrap="square">
            <a:spAutoFit/>
          </a:bodyPr>
          <a:lstStyle/>
          <a:p>
            <a:r>
              <a:rPr lang="en-US" altLang="zh-CN" sz="2800" b="1" dirty="0">
                <a:latin typeface="+mn-ea"/>
              </a:rPr>
              <a:t>5.11.1  </a:t>
            </a:r>
            <a:r>
              <a:rPr lang="zh-CN" altLang="en-US" sz="2800" b="1" dirty="0">
                <a:latin typeface="+mn-ea"/>
              </a:rPr>
              <a:t>应当在包括设计和开发在内的产品实现全过程中，制定风险管理的要求并形成文件，保持相关记录。</a:t>
            </a:r>
            <a:endParaRPr lang="en-US" altLang="zh-CN" sz="2800" b="1" dirty="0">
              <a:latin typeface="+mn-ea"/>
            </a:endParaRPr>
          </a:p>
          <a:p>
            <a:r>
              <a:rPr lang="zh-CN" altLang="zh-CN" sz="2800" dirty="0">
                <a:latin typeface="楷体" panose="02010609060101010101" pitchFamily="49" charset="-122"/>
                <a:ea typeface="楷体" panose="02010609060101010101" pitchFamily="49" charset="-122"/>
              </a:rPr>
              <a:t>查看风险管理文件和记录，至少符合以下要求：</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1.</a:t>
            </a:r>
            <a:r>
              <a:rPr lang="zh-CN" altLang="zh-CN" sz="2800" dirty="0">
                <a:latin typeface="楷体" panose="02010609060101010101" pitchFamily="49" charset="-122"/>
                <a:ea typeface="楷体" panose="02010609060101010101" pitchFamily="49" charset="-122"/>
              </a:rPr>
              <a:t>风险管理应当覆盖企业开发的产品实现的全过程；</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2.</a:t>
            </a:r>
            <a:r>
              <a:rPr lang="zh-CN" altLang="zh-CN" sz="2800" dirty="0">
                <a:latin typeface="楷体" panose="02010609060101010101" pitchFamily="49" charset="-122"/>
                <a:ea typeface="楷体" panose="02010609060101010101" pitchFamily="49" charset="-122"/>
              </a:rPr>
              <a:t>应当建立对医疗器械进行风险管理的文件，保持相关记录，以确定实施的证据。</a:t>
            </a:r>
            <a:endParaRPr lang="zh-CN" altLang="zh-CN" sz="2800" dirty="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3.</a:t>
            </a:r>
            <a:r>
              <a:rPr lang="zh-CN" altLang="zh-CN" sz="2800" dirty="0">
                <a:latin typeface="楷体" panose="02010609060101010101" pitchFamily="49" charset="-122"/>
                <a:ea typeface="楷体" panose="02010609060101010101" pitchFamily="49" charset="-122"/>
              </a:rPr>
              <a:t>应当将医疗器械产品的风险控制在可接受水平。</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692696"/>
            <a:ext cx="8676456" cy="1284006"/>
          </a:xfrm>
          <a:prstGeom prst="rect">
            <a:avLst/>
          </a:prstGeom>
          <a:noFill/>
        </p:spPr>
        <p:txBody>
          <a:bodyPr wrap="square" rtlCol="0">
            <a:spAutoFit/>
          </a:bodyPr>
          <a:lstStyle/>
          <a:p>
            <a:pPr>
              <a:lnSpc>
                <a:spcPct val="150000"/>
              </a:lnSpc>
            </a:pPr>
            <a:r>
              <a:rPr lang="zh-CN" altLang="en-US" sz="2800" b="1" dirty="0">
                <a:latin typeface="+mn-ea"/>
              </a:rPr>
              <a:t>医疗器械生产质量管理规范</a:t>
            </a:r>
            <a:endParaRPr lang="en-US" altLang="zh-CN" sz="2800" b="1" dirty="0">
              <a:latin typeface="+mn-ea"/>
            </a:endParaRPr>
          </a:p>
          <a:p>
            <a:pPr>
              <a:lnSpc>
                <a:spcPct val="150000"/>
              </a:lnSpc>
            </a:pPr>
            <a:r>
              <a:rPr lang="zh-CN" altLang="en-US" sz="2800" b="1" dirty="0">
                <a:latin typeface="+mn-ea"/>
              </a:rPr>
              <a:t>现场检查指导原则解读</a:t>
            </a:r>
            <a:endParaRPr lang="en-US" altLang="zh-CN" sz="2800" b="1" dirty="0">
              <a:latin typeface="+mn-ea"/>
            </a:endParaRPr>
          </a:p>
        </p:txBody>
      </p:sp>
      <p:sp>
        <p:nvSpPr>
          <p:cNvPr id="6" name="TextBox 5"/>
          <p:cNvSpPr txBox="1"/>
          <p:nvPr/>
        </p:nvSpPr>
        <p:spPr>
          <a:xfrm>
            <a:off x="683568" y="2564904"/>
            <a:ext cx="3960440" cy="461665"/>
          </a:xfrm>
          <a:prstGeom prst="rect">
            <a:avLst/>
          </a:prstGeom>
          <a:noFill/>
        </p:spPr>
        <p:txBody>
          <a:bodyPr wrap="square" rtlCol="0">
            <a:spAutoFit/>
          </a:bodyPr>
          <a:lstStyle/>
          <a:p>
            <a:r>
              <a:rPr lang="zh-CN" altLang="en-US" sz="2400" b="1" dirty="0"/>
              <a:t>（一）、机构与人员</a:t>
            </a:r>
            <a:endParaRPr lang="zh-CN" altLang="en-US" sz="2400" b="1"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908720"/>
            <a:ext cx="8229600" cy="578328"/>
          </a:xfrm>
        </p:spPr>
        <p:txBody>
          <a:bodyPr>
            <a:noAutofit/>
          </a:bodyPr>
          <a:lstStyle/>
          <a:p>
            <a:r>
              <a:rPr lang="zh-CN" altLang="en-US" sz="3200" b="1" dirty="0">
                <a:latin typeface="+mn-ea"/>
                <a:ea typeface="+mn-ea"/>
              </a:rPr>
              <a:t>设计开发（植入附录）</a:t>
            </a:r>
            <a:endParaRPr lang="zh-CN" altLang="en-US" sz="2800" dirty="0">
              <a:latin typeface="+mn-ea"/>
              <a:ea typeface="+mn-ea"/>
            </a:endParaRPr>
          </a:p>
        </p:txBody>
      </p:sp>
      <p:sp>
        <p:nvSpPr>
          <p:cNvPr id="3" name="内容占位符 2"/>
          <p:cNvSpPr>
            <a:spLocks noGrp="1"/>
          </p:cNvSpPr>
          <p:nvPr>
            <p:ph idx="1"/>
          </p:nvPr>
        </p:nvSpPr>
        <p:spPr>
          <a:xfrm>
            <a:off x="457200" y="1700808"/>
            <a:ext cx="8229600" cy="4623792"/>
          </a:xfrm>
        </p:spPr>
        <p:txBody>
          <a:bodyPr/>
          <a:lstStyle/>
          <a:p>
            <a:r>
              <a:rPr lang="en-US" altLang="zh-CN" sz="2800" b="1" dirty="0">
                <a:latin typeface="+mn-ea"/>
              </a:rPr>
              <a:t>5.12.1  </a:t>
            </a:r>
            <a:r>
              <a:rPr lang="zh-CN" altLang="en-US" sz="2800" b="1" dirty="0">
                <a:latin typeface="+mn-ea"/>
              </a:rPr>
              <a:t>有源植入性医疗器械的设计与制造应当将与能源使用有关的风险，特别是与绝缘、漏电及过热有关的风险，降至最低。</a:t>
            </a:r>
            <a:endParaRPr lang="en-US" altLang="zh-CN" sz="2800" b="1" dirty="0">
              <a:latin typeface="+mn-ea"/>
            </a:endParaRPr>
          </a:p>
          <a:p>
            <a:r>
              <a:rPr lang="en-US" altLang="zh-CN" sz="2800" b="1" dirty="0">
                <a:latin typeface="+mn-ea"/>
              </a:rPr>
              <a:t>5.13.1  </a:t>
            </a:r>
            <a:r>
              <a:rPr lang="zh-CN" altLang="zh-CN" sz="2800" b="1" dirty="0">
                <a:latin typeface="+mn-ea"/>
              </a:rPr>
              <a:t>含有同种异体材料、动物源性材料或生物活性物质等具有生物安全风险类的植入性医疗器械，在研制开发过程中应当对相关材料及生物活性物质的生物安全性进行验证并形成文件。</a:t>
            </a:r>
            <a:endParaRPr lang="en-US" altLang="zh-CN" sz="2800" b="1" dirty="0">
              <a:latin typeface="+mn-ea"/>
            </a:endParaRPr>
          </a:p>
          <a:p>
            <a:r>
              <a:rPr lang="en-US" altLang="zh-CN" sz="2800" b="1" dirty="0">
                <a:latin typeface="+mn-ea"/>
              </a:rPr>
              <a:t>5.14.1  </a:t>
            </a:r>
            <a:r>
              <a:rPr lang="zh-CN" altLang="zh-CN" sz="2800" b="1" dirty="0">
                <a:latin typeface="+mn-ea"/>
              </a:rPr>
              <a:t>研制加工工艺应当对各种助剂的使用及对杂质（如残留单体、小分子残留物等）的控制情况进行验证并形成文件。</a:t>
            </a:r>
            <a:endParaRPr lang="en-US" altLang="zh-CN" sz="2800" b="1" dirty="0">
              <a:latin typeface="+mn-ea"/>
            </a:endParaRPr>
          </a:p>
          <a:p>
            <a:endParaRPr lang="zh-CN" alt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924944"/>
            <a:ext cx="3744416" cy="369332"/>
          </a:xfrm>
          <a:prstGeom prst="rect">
            <a:avLst/>
          </a:prstGeom>
          <a:noFill/>
        </p:spPr>
        <p:txBody>
          <a:bodyPr wrap="square" rtlCol="0">
            <a:spAutoFit/>
          </a:bodyPr>
          <a:lstStyle/>
          <a:p>
            <a:pPr algn="ctr"/>
            <a:r>
              <a:rPr lang="zh-CN" altLang="en-US" dirty="0">
                <a:hlinkClick r:id="rId1" action="ppaction://hlinkfile"/>
              </a:rPr>
              <a:t>现场考核中实际发生不合格项案例</a:t>
            </a:r>
            <a:endParaRPr lang="zh-CN" alt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1484784"/>
            <a:ext cx="3960440" cy="461665"/>
          </a:xfrm>
          <a:prstGeom prst="rect">
            <a:avLst/>
          </a:prstGeom>
          <a:noFill/>
        </p:spPr>
        <p:txBody>
          <a:bodyPr wrap="square" rtlCol="0">
            <a:spAutoFit/>
          </a:bodyPr>
          <a:lstStyle/>
          <a:p>
            <a:r>
              <a:rPr lang="zh-CN" altLang="en-US" sz="2400" b="1" dirty="0"/>
              <a:t>（六）、采购</a:t>
            </a:r>
            <a:endParaRPr lang="zh-CN" altLang="en-US" sz="2400" b="1" dirty="0"/>
          </a:p>
        </p:txBody>
      </p:sp>
      <p:cxnSp>
        <p:nvCxnSpPr>
          <p:cNvPr id="9" name="直接连接符 8"/>
          <p:cNvCxnSpPr/>
          <p:nvPr/>
        </p:nvCxnSpPr>
        <p:spPr>
          <a:xfrm>
            <a:off x="1835696" y="2773662"/>
            <a:ext cx="5688632"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圆角矩形 10"/>
          <p:cNvSpPr/>
          <p:nvPr/>
        </p:nvSpPr>
        <p:spPr>
          <a:xfrm>
            <a:off x="4932040" y="2284126"/>
            <a:ext cx="1512168" cy="1008112"/>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原材料</a:t>
            </a:r>
            <a:endParaRPr lang="zh-CN" altLang="en-US" sz="3200" b="1" dirty="0">
              <a:solidFill>
                <a:schemeClr val="tx1"/>
              </a:solidFill>
            </a:endParaRPr>
          </a:p>
        </p:txBody>
      </p:sp>
      <p:sp>
        <p:nvSpPr>
          <p:cNvPr id="12" name="圆角矩形 11"/>
          <p:cNvSpPr/>
          <p:nvPr/>
        </p:nvSpPr>
        <p:spPr>
          <a:xfrm>
            <a:off x="2915816" y="2276872"/>
            <a:ext cx="1512168" cy="1008112"/>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供 方</a:t>
            </a:r>
            <a:endParaRPr lang="zh-CN" altLang="en-US" sz="3200" b="1" dirty="0">
              <a:solidFill>
                <a:schemeClr val="tx1"/>
              </a:solidFill>
            </a:endParaRPr>
          </a:p>
        </p:txBody>
      </p:sp>
      <p:sp>
        <p:nvSpPr>
          <p:cNvPr id="13" name="圆角矩形 12"/>
          <p:cNvSpPr/>
          <p:nvPr/>
        </p:nvSpPr>
        <p:spPr>
          <a:xfrm>
            <a:off x="899592" y="2284132"/>
            <a:ext cx="1512168" cy="1008112"/>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程序</a:t>
            </a:r>
            <a:endParaRPr lang="zh-CN" altLang="en-US" sz="3200" b="1" dirty="0">
              <a:solidFill>
                <a:schemeClr val="tx1"/>
              </a:solidFill>
            </a:endParaRPr>
          </a:p>
        </p:txBody>
      </p:sp>
      <p:sp>
        <p:nvSpPr>
          <p:cNvPr id="15" name="圆角矩形 14"/>
          <p:cNvSpPr/>
          <p:nvPr/>
        </p:nvSpPr>
        <p:spPr>
          <a:xfrm>
            <a:off x="7092280" y="2291386"/>
            <a:ext cx="1512168" cy="1008112"/>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tx1"/>
                </a:solidFill>
              </a:rPr>
              <a:t>验证</a:t>
            </a:r>
            <a:endParaRPr lang="zh-CN" altLang="en-US" sz="3200" b="1" dirty="0">
              <a:solidFill>
                <a:schemeClr val="tx1"/>
              </a:solidFill>
            </a:endParaRPr>
          </a:p>
        </p:txBody>
      </p:sp>
      <p:sp>
        <p:nvSpPr>
          <p:cNvPr id="16" name="圆角矩形 15"/>
          <p:cNvSpPr/>
          <p:nvPr/>
        </p:nvSpPr>
        <p:spPr>
          <a:xfrm>
            <a:off x="899592" y="3421734"/>
            <a:ext cx="1440160" cy="2376264"/>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rPr>
              <a:t>采购程序文件</a:t>
            </a:r>
            <a:endParaRPr lang="zh-CN" altLang="en-US" sz="2000" b="1" dirty="0">
              <a:solidFill>
                <a:schemeClr val="tx1"/>
              </a:solidFill>
            </a:endParaRPr>
          </a:p>
        </p:txBody>
      </p:sp>
      <p:sp>
        <p:nvSpPr>
          <p:cNvPr id="17" name="圆角矩形 16"/>
          <p:cNvSpPr/>
          <p:nvPr/>
        </p:nvSpPr>
        <p:spPr>
          <a:xfrm>
            <a:off x="2940446" y="3421734"/>
            <a:ext cx="1440160" cy="2376264"/>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rPr>
              <a:t>合格供方评审</a:t>
            </a:r>
            <a:endParaRPr lang="en-US" altLang="zh-CN" sz="2000" b="1" dirty="0">
              <a:solidFill>
                <a:schemeClr val="tx1"/>
              </a:solidFill>
            </a:endParaRPr>
          </a:p>
          <a:p>
            <a:pPr algn="ctr"/>
            <a:r>
              <a:rPr lang="zh-CN" altLang="en-US" sz="2000" b="1" dirty="0">
                <a:solidFill>
                  <a:schemeClr val="tx1"/>
                </a:solidFill>
              </a:rPr>
              <a:t>资质评估</a:t>
            </a:r>
            <a:endParaRPr lang="en-US" altLang="zh-CN" sz="2000" b="1" dirty="0">
              <a:solidFill>
                <a:schemeClr val="tx1"/>
              </a:solidFill>
            </a:endParaRPr>
          </a:p>
          <a:p>
            <a:pPr algn="ctr"/>
            <a:r>
              <a:rPr lang="zh-CN" altLang="en-US" sz="2000" b="1" dirty="0">
                <a:solidFill>
                  <a:schemeClr val="tx1"/>
                </a:solidFill>
              </a:rPr>
              <a:t>年度复评</a:t>
            </a:r>
            <a:endParaRPr lang="zh-CN" altLang="en-US" sz="2000" b="1" dirty="0">
              <a:solidFill>
                <a:schemeClr val="tx1"/>
              </a:solidFill>
            </a:endParaRPr>
          </a:p>
        </p:txBody>
      </p:sp>
      <p:sp>
        <p:nvSpPr>
          <p:cNvPr id="18" name="圆角矩形 17"/>
          <p:cNvSpPr/>
          <p:nvPr/>
        </p:nvSpPr>
        <p:spPr>
          <a:xfrm>
            <a:off x="4932040" y="3421734"/>
            <a:ext cx="1440160" cy="2376264"/>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rPr>
              <a:t>物料清单</a:t>
            </a:r>
            <a:endParaRPr lang="en-US" altLang="zh-CN" sz="2000" b="1" dirty="0">
              <a:solidFill>
                <a:schemeClr val="tx1"/>
              </a:solidFill>
            </a:endParaRPr>
          </a:p>
          <a:p>
            <a:pPr algn="ctr"/>
            <a:r>
              <a:rPr lang="zh-CN" altLang="en-US" sz="2000" b="1" dirty="0">
                <a:solidFill>
                  <a:schemeClr val="tx1"/>
                </a:solidFill>
              </a:rPr>
              <a:t>质量标准</a:t>
            </a:r>
            <a:endParaRPr lang="en-US" altLang="zh-CN" sz="2000" b="1" dirty="0">
              <a:solidFill>
                <a:schemeClr val="tx1"/>
              </a:solidFill>
            </a:endParaRPr>
          </a:p>
          <a:p>
            <a:pPr algn="ctr"/>
            <a:r>
              <a:rPr lang="zh-CN" altLang="en-US" sz="2000" b="1" dirty="0">
                <a:solidFill>
                  <a:schemeClr val="tx1"/>
                </a:solidFill>
              </a:rPr>
              <a:t>行标？</a:t>
            </a:r>
            <a:endParaRPr lang="en-US" altLang="zh-CN" sz="2000" b="1" dirty="0">
              <a:solidFill>
                <a:schemeClr val="tx1"/>
              </a:solidFill>
            </a:endParaRPr>
          </a:p>
          <a:p>
            <a:pPr algn="ctr"/>
            <a:r>
              <a:rPr lang="zh-CN" altLang="en-US" sz="2000" b="1" dirty="0">
                <a:solidFill>
                  <a:schemeClr val="tx1"/>
                </a:solidFill>
              </a:rPr>
              <a:t>国标？</a:t>
            </a:r>
            <a:endParaRPr lang="en-US" altLang="zh-CN" sz="2000" b="1" dirty="0">
              <a:solidFill>
                <a:schemeClr val="tx1"/>
              </a:solidFill>
            </a:endParaRPr>
          </a:p>
          <a:p>
            <a:pPr algn="ctr"/>
            <a:r>
              <a:rPr lang="zh-CN" altLang="en-US" sz="2000" b="1" dirty="0">
                <a:solidFill>
                  <a:schemeClr val="tx1"/>
                </a:solidFill>
              </a:rPr>
              <a:t>法规要求？</a:t>
            </a:r>
            <a:endParaRPr lang="zh-CN" altLang="en-US" sz="2000" b="1" dirty="0">
              <a:solidFill>
                <a:schemeClr val="tx1"/>
              </a:solidFill>
            </a:endParaRPr>
          </a:p>
        </p:txBody>
      </p:sp>
      <p:sp>
        <p:nvSpPr>
          <p:cNvPr id="19" name="圆角矩形 18"/>
          <p:cNvSpPr/>
          <p:nvPr/>
        </p:nvSpPr>
        <p:spPr>
          <a:xfrm>
            <a:off x="7092280" y="3421734"/>
            <a:ext cx="1440160" cy="2376264"/>
          </a:xfrm>
          <a:prstGeom prst="round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rPr>
              <a:t>物料的进货验证</a:t>
            </a:r>
            <a:endParaRPr lang="en-US" altLang="zh-CN" sz="2000" b="1" dirty="0">
              <a:solidFill>
                <a:schemeClr val="tx1"/>
              </a:solidFill>
            </a:endParaRPr>
          </a:p>
          <a:p>
            <a:pPr algn="ctr"/>
            <a:r>
              <a:rPr lang="zh-CN" altLang="en-US" sz="2000" b="1" dirty="0">
                <a:solidFill>
                  <a:schemeClr val="tx1"/>
                </a:solidFill>
              </a:rPr>
              <a:t>检验、供方质保书</a:t>
            </a:r>
            <a:endParaRPr lang="zh-CN" altLang="en-US" sz="2000" b="1" dirty="0">
              <a:solidFill>
                <a:schemeClr val="tx1"/>
              </a:solidFill>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1124744"/>
            <a:ext cx="8280920" cy="3539430"/>
          </a:xfrm>
          <a:prstGeom prst="rect">
            <a:avLst/>
          </a:prstGeom>
        </p:spPr>
        <p:txBody>
          <a:bodyPr wrap="square">
            <a:spAutoFit/>
          </a:bodyPr>
          <a:lstStyle/>
          <a:p>
            <a:r>
              <a:rPr lang="en-US" altLang="zh-CN" sz="2800" b="1" dirty="0">
                <a:latin typeface="+mn-ea"/>
              </a:rPr>
              <a:t>* 6.1.1  </a:t>
            </a:r>
            <a:r>
              <a:rPr lang="zh-CN" altLang="en-US" sz="2800" b="1" dirty="0">
                <a:latin typeface="+mn-ea"/>
              </a:rPr>
              <a:t>应当建立采购控制程序。</a:t>
            </a:r>
            <a:endParaRPr lang="en-US" altLang="zh-CN" sz="2800" b="1" dirty="0">
              <a:latin typeface="+mn-ea"/>
            </a:endParaRPr>
          </a:p>
          <a:p>
            <a:r>
              <a:rPr lang="zh-CN" altLang="en-US" sz="2800" dirty="0">
                <a:latin typeface="楷体" panose="02010609060101010101" pitchFamily="49" charset="-122"/>
                <a:ea typeface="楷体" panose="02010609060101010101" pitchFamily="49" charset="-122"/>
              </a:rPr>
              <a:t>采购程序内容至少包括：采购流程、合格供应商的选择、评价和再评价规定、采购物品检验或验证的要求、采购记录的要求。</a:t>
            </a:r>
            <a:endParaRPr lang="en-US" altLang="zh-CN" sz="2800" dirty="0">
              <a:latin typeface="楷体" panose="02010609060101010101" pitchFamily="49" charset="-122"/>
              <a:ea typeface="楷体" panose="02010609060101010101" pitchFamily="49" charset="-122"/>
            </a:endParaRPr>
          </a:p>
          <a:p>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 6.1.2  </a:t>
            </a:r>
            <a:r>
              <a:rPr lang="zh-CN" altLang="zh-CN" sz="2800" b="1" dirty="0">
                <a:latin typeface="+mn-ea"/>
              </a:rPr>
              <a:t>应当确保采购物品符合规定的要求，且不低于法律法规的相关规定和国家强制性标准的相关要求。</a:t>
            </a:r>
            <a:endParaRPr lang="en-US" altLang="zh-CN" sz="2800" b="1" dirty="0">
              <a:latin typeface="+mn-ea"/>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1124744"/>
            <a:ext cx="8280920" cy="5262979"/>
          </a:xfrm>
          <a:prstGeom prst="rect">
            <a:avLst/>
          </a:prstGeom>
        </p:spPr>
        <p:txBody>
          <a:bodyPr wrap="square">
            <a:spAutoFit/>
          </a:bodyPr>
          <a:lstStyle/>
          <a:p>
            <a:r>
              <a:rPr lang="en-US" altLang="zh-CN" sz="2800" b="1" dirty="0">
                <a:latin typeface="+mn-ea"/>
              </a:rPr>
              <a:t>6.2.1   </a:t>
            </a:r>
            <a:r>
              <a:rPr lang="zh-CN" altLang="zh-CN" sz="2800" b="1" dirty="0">
                <a:latin typeface="+mn-ea"/>
              </a:rPr>
              <a:t>应当根据采购物品对产品的影响，确定对采购物品实行控制的方式和程度。</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查看对采购物品实施控制方式和程度的规定，核实控制方式和程度能够满足产品要求。</a:t>
            </a:r>
            <a:endParaRPr lang="en-US" altLang="zh-CN" sz="2800" dirty="0">
              <a:latin typeface="楷体" panose="02010609060101010101" pitchFamily="49" charset="-122"/>
              <a:ea typeface="楷体" panose="02010609060101010101" pitchFamily="49" charset="-122"/>
            </a:endParaRPr>
          </a:p>
          <a:p>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6.3.1  </a:t>
            </a:r>
            <a:r>
              <a:rPr lang="zh-CN" altLang="en-US" sz="2800" b="1" dirty="0">
                <a:latin typeface="+mn-ea"/>
              </a:rPr>
              <a:t>应当建立供应商审核制度，对供应商进行审核评价。必要时，应当进行现场审核。</a:t>
            </a:r>
            <a:endParaRPr lang="zh-CN" altLang="en-US" sz="2800" b="1" dirty="0">
              <a:latin typeface="+mn-ea"/>
            </a:endParaRPr>
          </a:p>
          <a:p>
            <a:r>
              <a:rPr lang="zh-CN" altLang="en-US" sz="2800" dirty="0">
                <a:latin typeface="+mn-ea"/>
              </a:rPr>
              <a:t>是否符合</a:t>
            </a:r>
            <a:r>
              <a:rPr lang="en-US" altLang="zh-CN" sz="2800" dirty="0">
                <a:latin typeface="+mn-ea"/>
              </a:rPr>
              <a:t>《</a:t>
            </a:r>
            <a:r>
              <a:rPr lang="zh-CN" altLang="en-US" sz="2800" dirty="0">
                <a:latin typeface="+mn-ea"/>
              </a:rPr>
              <a:t>医疗器械生产企业供应商审核指南</a:t>
            </a:r>
            <a:r>
              <a:rPr lang="en-US" altLang="zh-CN" sz="2800" dirty="0">
                <a:latin typeface="+mn-ea"/>
              </a:rPr>
              <a:t>》</a:t>
            </a:r>
            <a:r>
              <a:rPr lang="zh-CN" altLang="en-US" sz="2800" dirty="0">
                <a:latin typeface="+mn-ea"/>
              </a:rPr>
              <a:t>的要求。</a:t>
            </a:r>
            <a:endParaRPr lang="en-US" altLang="zh-CN" sz="2800" dirty="0">
              <a:latin typeface="+mn-ea"/>
            </a:endParaRPr>
          </a:p>
          <a:p>
            <a:endParaRPr lang="en-US" altLang="zh-CN" sz="2800" dirty="0">
              <a:latin typeface="+mn-ea"/>
            </a:endParaRPr>
          </a:p>
          <a:p>
            <a:r>
              <a:rPr lang="en-US" altLang="zh-CN" sz="2800" b="1" dirty="0">
                <a:latin typeface="+mn-ea"/>
              </a:rPr>
              <a:t>6.3.2  </a:t>
            </a:r>
            <a:r>
              <a:rPr lang="zh-CN" altLang="zh-CN" sz="2800" b="1" dirty="0">
                <a:latin typeface="+mn-ea"/>
              </a:rPr>
              <a:t>应当保留供方评价的结果和评价过程的记录。</a:t>
            </a:r>
            <a:endParaRPr lang="en-US" altLang="zh-CN" sz="2800" b="1" dirty="0">
              <a:latin typeface="+mn-ea"/>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1124744"/>
            <a:ext cx="8280920" cy="3539430"/>
          </a:xfrm>
          <a:prstGeom prst="rect">
            <a:avLst/>
          </a:prstGeom>
        </p:spPr>
        <p:txBody>
          <a:bodyPr wrap="square">
            <a:spAutoFit/>
          </a:bodyPr>
          <a:lstStyle/>
          <a:p>
            <a:r>
              <a:rPr lang="en-US" altLang="zh-CN" sz="2800" b="1" dirty="0">
                <a:latin typeface="+mn-ea"/>
              </a:rPr>
              <a:t>* 6.4.1  </a:t>
            </a:r>
            <a:r>
              <a:rPr lang="zh-CN" altLang="en-US" sz="2800" b="1" dirty="0">
                <a:latin typeface="+mn-ea"/>
              </a:rPr>
              <a:t>应当与主要原材料供应商签订质量协议，明确双方所承担的质量责任。</a:t>
            </a:r>
            <a:endParaRPr lang="zh-CN" altLang="zh-CN" sz="2800" b="1" dirty="0">
              <a:latin typeface="+mn-ea"/>
            </a:endParaRPr>
          </a:p>
          <a:p>
            <a:endParaRPr lang="en-US" altLang="zh-CN" sz="2800" dirty="0">
              <a:latin typeface="楷体" panose="02010609060101010101" pitchFamily="49" charset="-122"/>
              <a:ea typeface="楷体" panose="02010609060101010101" pitchFamily="49" charset="-122"/>
            </a:endParaRPr>
          </a:p>
          <a:p>
            <a:r>
              <a:rPr lang="en-US" altLang="zh-CN" sz="2800" b="1" dirty="0">
                <a:latin typeface="+mn-ea"/>
              </a:rPr>
              <a:t>6.5.1</a:t>
            </a:r>
            <a:r>
              <a:rPr lang="zh-CN" altLang="en-US" sz="2800" b="1" dirty="0">
                <a:latin typeface="+mn-ea"/>
              </a:rPr>
              <a:t>采购时应当明确采购信息，清晰表述采购要求，包括采购物品类别、验收准则、规格型号、规程、图样等内容。</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从采购清单中抽查相关采购物品的采购要求，确认是否符合本条要求。</a:t>
            </a:r>
            <a:endParaRPr lang="en-US" altLang="zh-CN" sz="2800" dirty="0">
              <a:latin typeface="楷体" panose="02010609060101010101" pitchFamily="49" charset="-122"/>
              <a:ea typeface="楷体" panose="02010609060101010101" pitchFamily="49" charset="-122"/>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1124744"/>
            <a:ext cx="8280920" cy="5262979"/>
          </a:xfrm>
          <a:prstGeom prst="rect">
            <a:avLst/>
          </a:prstGeom>
        </p:spPr>
        <p:txBody>
          <a:bodyPr wrap="square">
            <a:spAutoFit/>
          </a:bodyPr>
          <a:lstStyle/>
          <a:p>
            <a:r>
              <a:rPr lang="en-US" altLang="zh-CN" sz="2800" b="1" dirty="0">
                <a:latin typeface="+mn-ea"/>
              </a:rPr>
              <a:t>6.5.2 </a:t>
            </a:r>
            <a:r>
              <a:rPr lang="zh-CN" altLang="en-US" sz="2800" b="1" dirty="0">
                <a:latin typeface="+mn-ea"/>
              </a:rPr>
              <a:t>应当建立采购记录，包括采购合同、原材料清单、供应商资质证明文件、质量标准、检验报告及验收标准等。</a:t>
            </a:r>
            <a:endParaRPr lang="en-US" altLang="zh-CN" sz="2800" b="1" dirty="0">
              <a:latin typeface="+mn-ea"/>
            </a:endParaRPr>
          </a:p>
          <a:p>
            <a:endParaRPr lang="zh-CN" altLang="en-US" sz="2800" b="1" dirty="0">
              <a:latin typeface="+mn-ea"/>
            </a:endParaRPr>
          </a:p>
          <a:p>
            <a:r>
              <a:rPr lang="en-US" altLang="zh-CN" sz="2800" b="1" dirty="0">
                <a:latin typeface="+mn-ea"/>
              </a:rPr>
              <a:t>*6.5.3 </a:t>
            </a:r>
            <a:r>
              <a:rPr lang="zh-CN" altLang="en-US" sz="2800" b="1" dirty="0">
                <a:latin typeface="+mn-ea"/>
              </a:rPr>
              <a:t>采购记录应当满足可追溯要求。</a:t>
            </a:r>
            <a:endParaRPr lang="en-US" altLang="zh-CN" sz="2800" b="1" dirty="0">
              <a:latin typeface="+mn-ea"/>
            </a:endParaRPr>
          </a:p>
          <a:p>
            <a:endParaRPr lang="en-US" altLang="zh-CN" sz="2800" b="1" dirty="0">
              <a:latin typeface="+mn-ea"/>
            </a:endParaRPr>
          </a:p>
          <a:p>
            <a:r>
              <a:rPr lang="en-US" altLang="zh-CN" sz="2800" b="1" dirty="0">
                <a:latin typeface="+mn-ea"/>
              </a:rPr>
              <a:t>6.6.1</a:t>
            </a:r>
            <a:r>
              <a:rPr lang="zh-CN" altLang="en-US" sz="2800" b="1" dirty="0">
                <a:latin typeface="+mn-ea"/>
              </a:rPr>
              <a:t>应当对采购物品进行检验或验证，需要进行生物学评价的材料，采购物品应当与经生物学评价的材料相同。</a:t>
            </a:r>
            <a:endParaRPr lang="zh-CN" altLang="en-US" sz="2800" b="1" dirty="0">
              <a:latin typeface="+mn-ea"/>
            </a:endParaRPr>
          </a:p>
          <a:p>
            <a:r>
              <a:rPr lang="zh-CN" altLang="en-US" sz="2800" dirty="0">
                <a:latin typeface="楷体" panose="02010609060101010101" pitchFamily="49" charset="-122"/>
                <a:ea typeface="楷体" panose="02010609060101010101" pitchFamily="49" charset="-122"/>
              </a:rPr>
              <a:t>查看采购物品的检验或验证记录，需要进行生物学评价的材料，是否符合要求。</a:t>
            </a:r>
            <a:endParaRPr lang="en-US" altLang="zh-CN" sz="2800" dirty="0">
              <a:latin typeface="楷体" panose="02010609060101010101" pitchFamily="49" charset="-122"/>
              <a:ea typeface="楷体" panose="02010609060101010101" pitchFamily="49" charset="-122"/>
            </a:endParaRPr>
          </a:p>
          <a:p>
            <a:endParaRPr lang="en-US" altLang="zh-CN" sz="2800" b="1" dirty="0">
              <a:latin typeface="+mn-ea"/>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
        <p:nvSpPr>
          <p:cNvPr id="5" name="TextBox 4"/>
          <p:cNvSpPr txBox="1"/>
          <p:nvPr/>
        </p:nvSpPr>
        <p:spPr>
          <a:xfrm>
            <a:off x="539552" y="1916832"/>
            <a:ext cx="7992888" cy="3539430"/>
          </a:xfrm>
          <a:prstGeom prst="rect">
            <a:avLst/>
          </a:prstGeom>
          <a:noFill/>
        </p:spPr>
        <p:txBody>
          <a:bodyPr wrap="square" rtlCol="0">
            <a:spAutoFit/>
          </a:bodyPr>
          <a:lstStyle/>
          <a:p>
            <a:r>
              <a:rPr lang="en-US" altLang="zh-CN" sz="2800" b="1" dirty="0">
                <a:latin typeface="+mn-ea"/>
              </a:rPr>
              <a:t>6.7.1 </a:t>
            </a:r>
            <a:r>
              <a:rPr lang="zh-CN" altLang="zh-CN" sz="2800" b="1" dirty="0">
                <a:latin typeface="+mn-ea"/>
              </a:rPr>
              <a:t>植入性无菌医疗器械的初包装材料应当适用于所用的灭菌过程或无菌加工的包装要求，并执行相应法规和标准的规定，确保在包装、运输、贮存和使用时不会对产品造成污染。</a:t>
            </a:r>
            <a:endParaRPr lang="zh-CN" altLang="zh-CN" sz="2800" b="1" dirty="0">
              <a:latin typeface="+mn-ea"/>
            </a:endParaRPr>
          </a:p>
          <a:p>
            <a:r>
              <a:rPr lang="zh-CN" altLang="zh-CN" sz="2800" dirty="0">
                <a:latin typeface="楷体" panose="02010609060101010101" pitchFamily="49" charset="-122"/>
                <a:ea typeface="楷体" panose="02010609060101010101" pitchFamily="49" charset="-122"/>
              </a:rPr>
              <a:t>查看企业对所用的初包装材料进行选择和</a:t>
            </a:r>
            <a:r>
              <a:rPr lang="en-US" altLang="zh-CN" sz="2800" dirty="0">
                <a:latin typeface="楷体" panose="02010609060101010101" pitchFamily="49" charset="-122"/>
                <a:ea typeface="楷体" panose="02010609060101010101" pitchFamily="49" charset="-122"/>
              </a:rPr>
              <a:t>/</a:t>
            </a:r>
            <a:r>
              <a:rPr lang="zh-CN" altLang="zh-CN" sz="2800" dirty="0">
                <a:latin typeface="楷体" panose="02010609060101010101" pitchFamily="49" charset="-122"/>
                <a:ea typeface="楷体" panose="02010609060101010101" pitchFamily="49" charset="-122"/>
              </a:rPr>
              <a:t>或确认的资料；</a:t>
            </a:r>
            <a:br>
              <a:rPr lang="en-US" altLang="zh-CN" sz="2800" dirty="0">
                <a:latin typeface="楷体" panose="02010609060101010101" pitchFamily="49" charset="-122"/>
                <a:ea typeface="楷体" panose="02010609060101010101" pitchFamily="49" charset="-122"/>
              </a:rPr>
            </a:br>
            <a:r>
              <a:rPr lang="zh-CN" altLang="zh-CN" sz="2800" dirty="0">
                <a:latin typeface="楷体" panose="02010609060101010101" pitchFamily="49" charset="-122"/>
                <a:ea typeface="楷体" panose="02010609060101010101" pitchFamily="49" charset="-122"/>
              </a:rPr>
              <a:t>最终灭菌医疗器械的包装要求参见</a:t>
            </a:r>
            <a:r>
              <a:rPr lang="en-US" altLang="zh-CN" sz="2800" dirty="0">
                <a:latin typeface="楷体" panose="02010609060101010101" pitchFamily="49" charset="-122"/>
                <a:ea typeface="楷体" panose="02010609060101010101" pitchFamily="49" charset="-122"/>
              </a:rPr>
              <a:t>GB/T19633</a:t>
            </a:r>
            <a:r>
              <a:rPr lang="zh-CN" altLang="zh-CN" sz="2800" dirty="0">
                <a:latin typeface="楷体" panose="02010609060101010101" pitchFamily="49" charset="-122"/>
                <a:ea typeface="楷体" panose="02010609060101010101" pitchFamily="49" charset="-122"/>
              </a:rPr>
              <a:t>《最终灭菌医疗器械的包装》。</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p:nvPr/>
        </p:nvSpPr>
        <p:spPr>
          <a:xfrm>
            <a:off x="457200" y="908720"/>
            <a:ext cx="8229600" cy="578328"/>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3200" b="1" i="0" u="none" strike="noStrike" kern="1200" cap="none" spc="0" normalizeH="0" baseline="0" noProof="0" dirty="0">
                <a:ln>
                  <a:noFill/>
                </a:ln>
                <a:solidFill>
                  <a:schemeClr val="tx2"/>
                </a:solidFill>
                <a:effectLst/>
                <a:uLnTx/>
                <a:uFillTx/>
                <a:latin typeface="+mn-ea"/>
                <a:ea typeface="+mn-ea"/>
                <a:cs typeface="+mj-cs"/>
              </a:rPr>
              <a:t>植入类产品特殊要求</a:t>
            </a:r>
            <a:endParaRPr kumimoji="0" lang="zh-CN" altLang="en-US" sz="2800" b="0" i="0" u="none" strike="noStrike" kern="1200" cap="none" spc="0" normalizeH="0" baseline="0" noProof="0" dirty="0">
              <a:ln>
                <a:noFill/>
              </a:ln>
              <a:solidFill>
                <a:schemeClr val="tx2"/>
              </a:solidFill>
              <a:effectLst/>
              <a:uLnTx/>
              <a:uFillTx/>
              <a:latin typeface="+mn-ea"/>
              <a:ea typeface="+mn-ea"/>
              <a:cs typeface="+mj-cs"/>
            </a:endParaRPr>
          </a:p>
        </p:txBody>
      </p:sp>
      <p:sp>
        <p:nvSpPr>
          <p:cNvPr id="5" name="TextBox 4"/>
          <p:cNvSpPr txBox="1"/>
          <p:nvPr/>
        </p:nvSpPr>
        <p:spPr>
          <a:xfrm>
            <a:off x="539552" y="1916832"/>
            <a:ext cx="8136904" cy="3108543"/>
          </a:xfrm>
          <a:prstGeom prst="rect">
            <a:avLst/>
          </a:prstGeom>
          <a:noFill/>
        </p:spPr>
        <p:txBody>
          <a:bodyPr wrap="square" rtlCol="0">
            <a:spAutoFit/>
          </a:bodyPr>
          <a:lstStyle/>
          <a:p>
            <a:r>
              <a:rPr lang="en-US" altLang="zh-CN" sz="2800" b="1" dirty="0">
                <a:solidFill>
                  <a:srgbClr val="FF0000"/>
                </a:solidFill>
                <a:latin typeface="+mn-ea"/>
              </a:rPr>
              <a:t>6.7.2</a:t>
            </a:r>
            <a:r>
              <a:rPr lang="zh-CN" altLang="en-US" sz="2800" b="1" dirty="0">
                <a:solidFill>
                  <a:srgbClr val="FF0000"/>
                </a:solidFill>
                <a:latin typeface="+mn-ea"/>
              </a:rPr>
              <a:t>应当根据产品质量要求确定所采购初包装材料的初始污染菌和微粒污染可接受水平并形成文件，按照文件要求对采购的初包装材料进行进货检验并保持相关记录。</a:t>
            </a:r>
            <a:endParaRPr lang="zh-CN" altLang="en-US" sz="2800" b="1" dirty="0">
              <a:solidFill>
                <a:srgbClr val="FF0000"/>
              </a:solidFill>
              <a:latin typeface="+mn-ea"/>
            </a:endParaRPr>
          </a:p>
          <a:p>
            <a:r>
              <a:rPr lang="zh-CN" altLang="en-US" sz="2800" dirty="0">
                <a:solidFill>
                  <a:srgbClr val="FF0000"/>
                </a:solidFill>
                <a:latin typeface="楷体" panose="02010609060101010101" pitchFamily="49" charset="-122"/>
                <a:ea typeface="楷体" panose="02010609060101010101" pitchFamily="49" charset="-122"/>
              </a:rPr>
              <a:t>查看采购文件是否确定了所采购初包装材料的初始污染菌和微粒污染可接受水平；查看进货检验记录，是否符合文件要求。</a:t>
            </a:r>
            <a:endParaRPr lang="zh-CN" altLang="en-US" sz="2800" dirty="0">
              <a:solidFill>
                <a:srgbClr val="FF0000"/>
              </a:solidFill>
              <a:latin typeface="楷体" panose="02010609060101010101" pitchFamily="49" charset="-122"/>
              <a:ea typeface="楷体" panose="02010609060101010101" pitchFamily="49" charset="-122"/>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68760"/>
            <a:ext cx="8229600" cy="5055840"/>
          </a:xfrm>
        </p:spPr>
        <p:txBody>
          <a:bodyPr/>
          <a:lstStyle/>
          <a:p>
            <a:r>
              <a:rPr lang="zh-CN" altLang="en-US" b="1" dirty="0"/>
              <a:t>其他特殊要求的物料</a:t>
            </a:r>
            <a:endParaRPr lang="en-US" altLang="zh-CN" b="1" dirty="0"/>
          </a:p>
          <a:p>
            <a:endParaRPr lang="en-US" altLang="zh-CN" b="1" dirty="0"/>
          </a:p>
          <a:p>
            <a:r>
              <a:rPr lang="zh-CN" altLang="en-US" dirty="0"/>
              <a:t>采购物品如对洁净级别有要求的，应当要求供应商提供其生产条件洁净级别的证明文件，并对供应商的相关条件和要求进行现场审核</a:t>
            </a:r>
            <a:endParaRPr lang="en-US" altLang="zh-CN" dirty="0"/>
          </a:p>
          <a:p>
            <a:r>
              <a:rPr lang="zh-CN" altLang="en-US" dirty="0"/>
              <a:t>对提供灭菌服务的</a:t>
            </a:r>
            <a:endParaRPr lang="en-US" altLang="zh-CN" dirty="0"/>
          </a:p>
          <a:p>
            <a:endParaRPr lang="en-US" altLang="zh-CN" dirty="0"/>
          </a:p>
          <a:p>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solidFill>
          <a:schemeClr val="bg1">
            <a:lumMod val="85000"/>
          </a:schemeClr>
        </a:solidFill>
        <a:ln>
          <a:noFill/>
        </a:ln>
        <a:scene3d>
          <a:camera prst="orthographicFront"/>
          <a:lightRig rig="threePt" dir="t"/>
        </a:scene3d>
        <a:sp3d>
          <a:bevelT/>
        </a:sp3d>
      </a:spPr>
      <a:bodyPr lIns="0" tIns="0" rIns="0" bIns="0" rtlCol="0" anchor="ctr"/>
      <a:lstStyle>
        <a:defPPr>
          <a:defRPr sz="20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0</TotalTime>
  <Words>24117</Words>
  <Application>WPS 演示</Application>
  <PresentationFormat>全屏显示(4:3)</PresentationFormat>
  <Paragraphs>1215</Paragraphs>
  <Slides>178</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178</vt:i4>
      </vt:variant>
    </vt:vector>
  </HeadingPairs>
  <TitlesOfParts>
    <vt:vector size="189" baseType="lpstr">
      <vt:lpstr>Arial</vt:lpstr>
      <vt:lpstr>宋体</vt:lpstr>
      <vt:lpstr>Wingdings</vt:lpstr>
      <vt:lpstr>Wingdings 2</vt:lpstr>
      <vt:lpstr>楷体</vt:lpstr>
      <vt:lpstr>Constantia</vt:lpstr>
      <vt:lpstr>微软雅黑</vt:lpstr>
      <vt:lpstr>Arial Unicode MS</vt:lpstr>
      <vt:lpstr>隶书</vt:lpstr>
      <vt:lpstr>Calibri</vt:lpstr>
      <vt:lpstr>流畅</vt:lpstr>
      <vt:lpstr>PowerPoint 演示文稿</vt:lpstr>
      <vt:lpstr>PowerPoint 演示文稿</vt:lpstr>
      <vt:lpstr>PowerPoint 演示文稿</vt:lpstr>
      <vt:lpstr>PowerPoint 演示文稿</vt:lpstr>
      <vt:lpstr>PowerPoint 演示文稿</vt:lpstr>
      <vt:lpstr>PowerPoint 演示文稿</vt:lpstr>
      <vt:lpstr>2017年30家医疗器械生产企业规范核查不合格统计</vt:lpstr>
      <vt:lpstr>30家医疗器械生产企业规范核查不合格统计</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人员培训目标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[环境要求]</vt:lpstr>
      <vt:lpstr>[设计原则]</vt:lpstr>
      <vt:lpstr>[设计原则]</vt:lpstr>
      <vt:lpstr>[设计原则]</vt:lpstr>
      <vt:lpstr>[洁净级别控制]</vt:lpstr>
      <vt:lpstr>[洁净级别控制]</vt:lpstr>
      <vt:lpstr>[洁净级别控制]</vt:lpstr>
      <vt:lpstr>[洁净级别控制]</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特殊要求（植入附录）--关于设备</vt:lpstr>
      <vt:lpstr>特殊要求（植入附录）--关于空气净化系统</vt:lpstr>
      <vt:lpstr>特殊要求（植入附录）--关于纯化水</vt:lpstr>
      <vt:lpstr>PowerPoint 演示文稿</vt:lpstr>
      <vt:lpstr>PowerPoint 演示文稿</vt:lpstr>
      <vt:lpstr>PowerPoint 演示文稿</vt:lpstr>
      <vt:lpstr>常见文件</vt:lpstr>
      <vt:lpstr>PowerPoint 演示文稿</vt:lpstr>
      <vt:lpstr>PowerPoint 演示文稿</vt:lpstr>
      <vt:lpstr>PowerPoint 演示文稿</vt:lpstr>
      <vt:lpstr>文件修订及管理</vt:lpstr>
      <vt:lpstr>文件制定及审批</vt:lpstr>
      <vt:lpstr>PowerPoint 演示文稿</vt:lpstr>
      <vt:lpstr>PowerPoint 演示文稿</vt:lpstr>
      <vt:lpstr>记录控制</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设计开发（植入附录）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HTM</dc:creator>
  <cp:lastModifiedBy>吃早饭</cp:lastModifiedBy>
  <cp:revision>691</cp:revision>
  <dcterms:created xsi:type="dcterms:W3CDTF">2018-02-23T03:02:00Z</dcterms:created>
  <dcterms:modified xsi:type="dcterms:W3CDTF">2021-07-23T05:34:27Z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2052-11.8.2.8053</vt:lpwstr>
  </property>
</Properties>
</file>