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88" r:id="rId4"/>
    <p:sldId id="292" r:id="rId5"/>
    <p:sldId id="293" r:id="rId6"/>
    <p:sldId id="289" r:id="rId7"/>
    <p:sldId id="291" r:id="rId8"/>
    <p:sldId id="290" r:id="rId9"/>
    <p:sldId id="287" r:id="rId10"/>
    <p:sldId id="294" r:id="rId11"/>
    <p:sldId id="295" r:id="rId12"/>
    <p:sldId id="297" r:id="rId13"/>
    <p:sldId id="298" r:id="rId14"/>
    <p:sldId id="299" r:id="rId15"/>
    <p:sldId id="300" r:id="rId16"/>
    <p:sldId id="301" r:id="rId17"/>
    <p:sldId id="302" r:id="rId18"/>
    <p:sldId id="303" r:id="rId19"/>
    <p:sldId id="304" r:id="rId20"/>
    <p:sldId id="305" r:id="rId21"/>
    <p:sldId id="296" r:id="rId22"/>
    <p:sldId id="306" r:id="rId23"/>
    <p:sldId id="307" r:id="rId24"/>
    <p:sldId id="308" r:id="rId25"/>
    <p:sldId id="309" r:id="rId26"/>
    <p:sldId id="310" r:id="rId27"/>
    <p:sldId id="311" r:id="rId28"/>
    <p:sldId id="312" r:id="rId29"/>
    <p:sldId id="313" r:id="rId30"/>
    <p:sldId id="314" r:id="rId31"/>
    <p:sldId id="315" r:id="rId32"/>
    <p:sldId id="316" r:id="rId33"/>
    <p:sldId id="318" r:id="rId34"/>
    <p:sldId id="319" r:id="rId35"/>
    <p:sldId id="282" r:id="rId3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6600"/>
    <a:srgbClr val="F2B800"/>
    <a:srgbClr val="DEA900"/>
    <a:srgbClr val="FF9966"/>
    <a:srgbClr val="FF505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主题样式 1 - 强调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75DCB02-9BB8-47FD-8907-85C794F793BA}" styleName="主题样式 1 - 强调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主题样式 1 - 强调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主题样式 1 - 强调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主题样式 1 - 强调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9DCAF9ED-07DC-4A11-8D7F-57B35C25682E}" styleName="中度样式 1 - 强调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8" d="100"/>
          <a:sy n="108" d="100"/>
        </p:scale>
        <p:origin x="-1692" y="-7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681066D5-7F67-410C-942C-DD51737724C2}" type="datetimeFigureOut">
              <a:rPr lang="zh-CN" altLang="en-US" smtClean="0"/>
              <a:pPr/>
              <a:t>2018-05-08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C3DB80E-F9BE-47DE-BC5C-7C00FBC8BF29}" type="slidenum">
              <a:rPr lang="zh-CN" altLang="en-US" smtClean="0"/>
              <a:pPr/>
              <a:t>‹#›</a:t>
            </a:fld>
            <a:endParaRPr lang="zh-CN" altLang="en-US"/>
          </a:p>
        </p:txBody>
      </p:sp>
    </p:spTree>
    <p:extLst>
      <p:ext uri="{BB962C8B-B14F-4D97-AF65-F5344CB8AC3E}">
        <p14:creationId xmlns="" xmlns:p14="http://schemas.microsoft.com/office/powerpoint/2010/main" val="1711294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81066D5-7F67-410C-942C-DD51737724C2}" type="datetimeFigureOut">
              <a:rPr lang="zh-CN" altLang="en-US" smtClean="0"/>
              <a:pPr/>
              <a:t>2018-05-08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C3DB80E-F9BE-47DE-BC5C-7C00FBC8BF29}" type="slidenum">
              <a:rPr lang="zh-CN" altLang="en-US" smtClean="0"/>
              <a:pPr/>
              <a:t>‹#›</a:t>
            </a:fld>
            <a:endParaRPr lang="zh-CN" altLang="en-US"/>
          </a:p>
        </p:txBody>
      </p:sp>
    </p:spTree>
    <p:extLst>
      <p:ext uri="{BB962C8B-B14F-4D97-AF65-F5344CB8AC3E}">
        <p14:creationId xmlns="" xmlns:p14="http://schemas.microsoft.com/office/powerpoint/2010/main" val="2364361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81066D5-7F67-410C-942C-DD51737724C2}" type="datetimeFigureOut">
              <a:rPr lang="zh-CN" altLang="en-US" smtClean="0"/>
              <a:pPr/>
              <a:t>2018-05-08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C3DB80E-F9BE-47DE-BC5C-7C00FBC8BF29}" type="slidenum">
              <a:rPr lang="zh-CN" altLang="en-US" smtClean="0"/>
              <a:pPr/>
              <a:t>‹#›</a:t>
            </a:fld>
            <a:endParaRPr lang="zh-CN" altLang="en-US"/>
          </a:p>
        </p:txBody>
      </p:sp>
    </p:spTree>
    <p:extLst>
      <p:ext uri="{BB962C8B-B14F-4D97-AF65-F5344CB8AC3E}">
        <p14:creationId xmlns="" xmlns:p14="http://schemas.microsoft.com/office/powerpoint/2010/main" val="268113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81066D5-7F67-410C-942C-DD51737724C2}" type="datetimeFigureOut">
              <a:rPr lang="zh-CN" altLang="en-US" smtClean="0"/>
              <a:pPr/>
              <a:t>2018-05-08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C3DB80E-F9BE-47DE-BC5C-7C00FBC8BF29}" type="slidenum">
              <a:rPr lang="zh-CN" altLang="en-US" smtClean="0"/>
              <a:pPr/>
              <a:t>‹#›</a:t>
            </a:fld>
            <a:endParaRPr lang="zh-CN" altLang="en-US"/>
          </a:p>
        </p:txBody>
      </p:sp>
    </p:spTree>
    <p:extLst>
      <p:ext uri="{BB962C8B-B14F-4D97-AF65-F5344CB8AC3E}">
        <p14:creationId xmlns="" xmlns:p14="http://schemas.microsoft.com/office/powerpoint/2010/main" val="3691065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681066D5-7F67-410C-942C-DD51737724C2}" type="datetimeFigureOut">
              <a:rPr lang="zh-CN" altLang="en-US" smtClean="0"/>
              <a:pPr/>
              <a:t>2018-05-08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C3DB80E-F9BE-47DE-BC5C-7C00FBC8BF29}" type="slidenum">
              <a:rPr lang="zh-CN" altLang="en-US" smtClean="0"/>
              <a:pPr/>
              <a:t>‹#›</a:t>
            </a:fld>
            <a:endParaRPr lang="zh-CN" altLang="en-US"/>
          </a:p>
        </p:txBody>
      </p:sp>
    </p:spTree>
    <p:extLst>
      <p:ext uri="{BB962C8B-B14F-4D97-AF65-F5344CB8AC3E}">
        <p14:creationId xmlns="" xmlns:p14="http://schemas.microsoft.com/office/powerpoint/2010/main" val="272389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681066D5-7F67-410C-942C-DD51737724C2}" type="datetimeFigureOut">
              <a:rPr lang="zh-CN" altLang="en-US" smtClean="0"/>
              <a:pPr/>
              <a:t>2018-05-08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C3DB80E-F9BE-47DE-BC5C-7C00FBC8BF29}" type="slidenum">
              <a:rPr lang="zh-CN" altLang="en-US" smtClean="0"/>
              <a:pPr/>
              <a:t>‹#›</a:t>
            </a:fld>
            <a:endParaRPr lang="zh-CN" altLang="en-US"/>
          </a:p>
        </p:txBody>
      </p:sp>
    </p:spTree>
    <p:extLst>
      <p:ext uri="{BB962C8B-B14F-4D97-AF65-F5344CB8AC3E}">
        <p14:creationId xmlns="" xmlns:p14="http://schemas.microsoft.com/office/powerpoint/2010/main" val="3753084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681066D5-7F67-410C-942C-DD51737724C2}" type="datetimeFigureOut">
              <a:rPr lang="zh-CN" altLang="en-US" smtClean="0"/>
              <a:pPr/>
              <a:t>2018-05-08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AC3DB80E-F9BE-47DE-BC5C-7C00FBC8BF29}" type="slidenum">
              <a:rPr lang="zh-CN" altLang="en-US" smtClean="0"/>
              <a:pPr/>
              <a:t>‹#›</a:t>
            </a:fld>
            <a:endParaRPr lang="zh-CN" altLang="en-US"/>
          </a:p>
        </p:txBody>
      </p:sp>
    </p:spTree>
    <p:extLst>
      <p:ext uri="{BB962C8B-B14F-4D97-AF65-F5344CB8AC3E}">
        <p14:creationId xmlns="" xmlns:p14="http://schemas.microsoft.com/office/powerpoint/2010/main" val="309128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681066D5-7F67-410C-942C-DD51737724C2}" type="datetimeFigureOut">
              <a:rPr lang="zh-CN" altLang="en-US" smtClean="0"/>
              <a:pPr/>
              <a:t>2018-05-08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AC3DB80E-F9BE-47DE-BC5C-7C00FBC8BF29}" type="slidenum">
              <a:rPr lang="zh-CN" altLang="en-US" smtClean="0"/>
              <a:pPr/>
              <a:t>‹#›</a:t>
            </a:fld>
            <a:endParaRPr lang="zh-CN" altLang="en-US"/>
          </a:p>
        </p:txBody>
      </p:sp>
    </p:spTree>
    <p:extLst>
      <p:ext uri="{BB962C8B-B14F-4D97-AF65-F5344CB8AC3E}">
        <p14:creationId xmlns="" xmlns:p14="http://schemas.microsoft.com/office/powerpoint/2010/main" val="127960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81066D5-7F67-410C-942C-DD51737724C2}" type="datetimeFigureOut">
              <a:rPr lang="zh-CN" altLang="en-US" smtClean="0"/>
              <a:pPr/>
              <a:t>2018-05-08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AC3DB80E-F9BE-47DE-BC5C-7C00FBC8BF29}" type="slidenum">
              <a:rPr lang="zh-CN" altLang="en-US" smtClean="0"/>
              <a:pPr/>
              <a:t>‹#›</a:t>
            </a:fld>
            <a:endParaRPr lang="zh-CN" altLang="en-US"/>
          </a:p>
        </p:txBody>
      </p:sp>
    </p:spTree>
    <p:extLst>
      <p:ext uri="{BB962C8B-B14F-4D97-AF65-F5344CB8AC3E}">
        <p14:creationId xmlns="" xmlns:p14="http://schemas.microsoft.com/office/powerpoint/2010/main" val="2986354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681066D5-7F67-410C-942C-DD51737724C2}" type="datetimeFigureOut">
              <a:rPr lang="zh-CN" altLang="en-US" smtClean="0"/>
              <a:pPr/>
              <a:t>2018-05-08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C3DB80E-F9BE-47DE-BC5C-7C00FBC8BF29}" type="slidenum">
              <a:rPr lang="zh-CN" altLang="en-US" smtClean="0"/>
              <a:pPr/>
              <a:t>‹#›</a:t>
            </a:fld>
            <a:endParaRPr lang="zh-CN" altLang="en-US"/>
          </a:p>
        </p:txBody>
      </p:sp>
    </p:spTree>
    <p:extLst>
      <p:ext uri="{BB962C8B-B14F-4D97-AF65-F5344CB8AC3E}">
        <p14:creationId xmlns="" xmlns:p14="http://schemas.microsoft.com/office/powerpoint/2010/main" val="2932611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681066D5-7F67-410C-942C-DD51737724C2}" type="datetimeFigureOut">
              <a:rPr lang="zh-CN" altLang="en-US" smtClean="0"/>
              <a:pPr/>
              <a:t>2018-05-08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C3DB80E-F9BE-47DE-BC5C-7C00FBC8BF29}" type="slidenum">
              <a:rPr lang="zh-CN" altLang="en-US" smtClean="0"/>
              <a:pPr/>
              <a:t>‹#›</a:t>
            </a:fld>
            <a:endParaRPr lang="zh-CN" altLang="en-US"/>
          </a:p>
        </p:txBody>
      </p:sp>
    </p:spTree>
    <p:extLst>
      <p:ext uri="{BB962C8B-B14F-4D97-AF65-F5344CB8AC3E}">
        <p14:creationId xmlns="" xmlns:p14="http://schemas.microsoft.com/office/powerpoint/2010/main" val="4032916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1066D5-7F67-410C-942C-DD51737724C2}" type="datetimeFigureOut">
              <a:rPr lang="zh-CN" altLang="en-US" smtClean="0"/>
              <a:pPr/>
              <a:t>2018-05-08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3DB80E-F9BE-47DE-BC5C-7C00FBC8BF29}" type="slidenum">
              <a:rPr lang="zh-CN" altLang="en-US" smtClean="0"/>
              <a:pPr/>
              <a:t>‹#›</a:t>
            </a:fld>
            <a:endParaRPr lang="zh-CN" altLang="en-US"/>
          </a:p>
        </p:txBody>
      </p:sp>
    </p:spTree>
    <p:extLst>
      <p:ext uri="{BB962C8B-B14F-4D97-AF65-F5344CB8AC3E}">
        <p14:creationId xmlns="" xmlns:p14="http://schemas.microsoft.com/office/powerpoint/2010/main" val="41193401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467544" y="1412776"/>
            <a:ext cx="8352928" cy="1830065"/>
          </a:xfrm>
        </p:spPr>
        <p:txBody>
          <a:bodyPr>
            <a:noAutofit/>
          </a:bodyPr>
          <a:lstStyle/>
          <a:p>
            <a:r>
              <a:rPr lang="zh-CN" altLang="en-US" sz="6000" b="1" dirty="0" smtClean="0">
                <a:solidFill>
                  <a:srgbClr val="FF3300"/>
                </a:solidFill>
              </a:rPr>
              <a:t>医疗器械临床试验</a:t>
            </a:r>
            <a:r>
              <a:rPr lang="en-US" altLang="zh-CN" sz="6000" b="1" dirty="0" smtClean="0">
                <a:solidFill>
                  <a:srgbClr val="FF3300"/>
                </a:solidFill>
              </a:rPr>
              <a:t/>
            </a:r>
            <a:br>
              <a:rPr lang="en-US" altLang="zh-CN" sz="6000" b="1" dirty="0" smtClean="0">
                <a:solidFill>
                  <a:srgbClr val="FF3300"/>
                </a:solidFill>
              </a:rPr>
            </a:br>
            <a:r>
              <a:rPr lang="zh-CN" altLang="en-US" sz="6000" b="1" dirty="0" smtClean="0">
                <a:solidFill>
                  <a:srgbClr val="FF3300"/>
                </a:solidFill>
              </a:rPr>
              <a:t>管理与实践</a:t>
            </a:r>
            <a:endParaRPr lang="zh-CN" altLang="en-US" sz="6000" b="1" dirty="0">
              <a:solidFill>
                <a:srgbClr val="FF3300"/>
              </a:solidFill>
            </a:endParaRPr>
          </a:p>
        </p:txBody>
      </p:sp>
      <p:sp>
        <p:nvSpPr>
          <p:cNvPr id="6" name="副标题 5"/>
          <p:cNvSpPr>
            <a:spLocks noGrp="1"/>
          </p:cNvSpPr>
          <p:nvPr>
            <p:ph type="subTitle" idx="1"/>
          </p:nvPr>
        </p:nvSpPr>
        <p:spPr/>
        <p:txBody>
          <a:bodyPr/>
          <a:lstStyle/>
          <a:p>
            <a:endParaRPr lang="zh-CN" altLang="en-US"/>
          </a:p>
        </p:txBody>
      </p:sp>
    </p:spTree>
    <p:extLst>
      <p:ext uri="{BB962C8B-B14F-4D97-AF65-F5344CB8AC3E}">
        <p14:creationId xmlns="" xmlns:p14="http://schemas.microsoft.com/office/powerpoint/2010/main" val="13521089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225536"/>
          </a:xfrm>
        </p:spPr>
        <p:txBody>
          <a:bodyPr>
            <a:normAutofit fontScale="90000"/>
          </a:bodyPr>
          <a:lstStyle/>
          <a:p>
            <a:r>
              <a:rPr lang="zh-CN" altLang="en-US" dirty="0" smtClean="0">
                <a:solidFill>
                  <a:srgbClr val="FF0000"/>
                </a:solidFill>
              </a:rPr>
              <a:t>二、体外诊断试剂检查要点</a:t>
            </a:r>
            <a:r>
              <a:rPr lang="en-US" altLang="zh-CN" dirty="0" smtClean="0">
                <a:solidFill>
                  <a:srgbClr val="FF0000"/>
                </a:solidFill>
              </a:rPr>
              <a:t/>
            </a:r>
            <a:br>
              <a:rPr lang="en-US" altLang="zh-CN" dirty="0" smtClean="0">
                <a:solidFill>
                  <a:srgbClr val="FF0000"/>
                </a:solidFill>
              </a:rPr>
            </a:br>
            <a:r>
              <a:rPr lang="en-US" altLang="zh-CN" dirty="0" smtClean="0">
                <a:solidFill>
                  <a:srgbClr val="FF0000"/>
                </a:solidFill>
              </a:rPr>
              <a:t>     ---</a:t>
            </a:r>
            <a:r>
              <a:rPr lang="zh-CN" altLang="en-US" sz="3600" dirty="0" smtClean="0">
                <a:solidFill>
                  <a:srgbClr val="FF0000"/>
                </a:solidFill>
              </a:rPr>
              <a:t>临床试验条件与合规性</a:t>
            </a:r>
            <a:endParaRPr lang="zh-CN" altLang="en-US" dirty="0"/>
          </a:p>
        </p:txBody>
      </p:sp>
      <p:sp>
        <p:nvSpPr>
          <p:cNvPr id="3" name="内容占位符 2"/>
          <p:cNvSpPr>
            <a:spLocks noGrp="1"/>
          </p:cNvSpPr>
          <p:nvPr>
            <p:ph idx="1"/>
          </p:nvPr>
        </p:nvSpPr>
        <p:spPr/>
        <p:txBody>
          <a:bodyPr>
            <a:normAutofit/>
          </a:bodyPr>
          <a:lstStyle/>
          <a:p>
            <a:r>
              <a:rPr lang="en-US" altLang="zh-CN" dirty="0" smtClean="0"/>
              <a:t>1.4  </a:t>
            </a:r>
            <a:r>
              <a:rPr lang="zh-CN" altLang="en-US" b="1" dirty="0" smtClean="0"/>
              <a:t>临床试验协议</a:t>
            </a:r>
            <a:r>
              <a:rPr lang="en-US" b="1" dirty="0" smtClean="0"/>
              <a:t>/</a:t>
            </a:r>
            <a:r>
              <a:rPr lang="zh-CN" altLang="en-US" b="1" dirty="0" smtClean="0"/>
              <a:t>合同</a:t>
            </a:r>
            <a:endParaRPr lang="en-US" altLang="zh-CN" b="1" dirty="0" smtClean="0"/>
          </a:p>
          <a:p>
            <a:r>
              <a:rPr lang="en-US" dirty="0" smtClean="0"/>
              <a:t>1.4.1</a:t>
            </a:r>
            <a:r>
              <a:rPr lang="zh-CN" altLang="en-US" dirty="0" smtClean="0"/>
              <a:t> 是否签署临床试验协议</a:t>
            </a:r>
            <a:r>
              <a:rPr lang="en-US" dirty="0" smtClean="0"/>
              <a:t>/</a:t>
            </a:r>
            <a:r>
              <a:rPr lang="zh-CN" altLang="en-US" dirty="0" smtClean="0"/>
              <a:t>合同</a:t>
            </a:r>
          </a:p>
          <a:p>
            <a:r>
              <a:rPr lang="en-US" dirty="0" smtClean="0"/>
              <a:t>1.4.2</a:t>
            </a:r>
            <a:r>
              <a:rPr lang="zh-CN" altLang="en-US" dirty="0" smtClean="0"/>
              <a:t> 协议</a:t>
            </a:r>
            <a:r>
              <a:rPr lang="en-US" dirty="0" smtClean="0"/>
              <a:t>/</a:t>
            </a:r>
            <a:r>
              <a:rPr lang="zh-CN" altLang="en-US" dirty="0" smtClean="0"/>
              <a:t>合同内容与受试产品信息是否相符</a:t>
            </a:r>
          </a:p>
          <a:p>
            <a:r>
              <a:rPr lang="en-US" dirty="0" smtClean="0"/>
              <a:t>1.4.3</a:t>
            </a:r>
            <a:r>
              <a:rPr lang="zh-CN" altLang="en-US" dirty="0" smtClean="0"/>
              <a:t> 协议</a:t>
            </a:r>
            <a:r>
              <a:rPr lang="en-US" dirty="0" smtClean="0"/>
              <a:t>/</a:t>
            </a:r>
            <a:r>
              <a:rPr lang="zh-CN" altLang="en-US" dirty="0" smtClean="0"/>
              <a:t>合同内容是否明确各方责任</a:t>
            </a:r>
          </a:p>
          <a:p>
            <a:pPr>
              <a:buNone/>
            </a:pPr>
            <a:endParaRPr lang="zh-CN" altLang="en-US" dirty="0"/>
          </a:p>
        </p:txBody>
      </p:sp>
      <p:cxnSp>
        <p:nvCxnSpPr>
          <p:cNvPr id="5" name="直接连接符 4"/>
          <p:cNvCxnSpPr/>
          <p:nvPr/>
        </p:nvCxnSpPr>
        <p:spPr>
          <a:xfrm>
            <a:off x="1571604" y="1428736"/>
            <a:ext cx="642942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500034" y="5857892"/>
            <a:ext cx="8215370"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sz="4000" dirty="0" smtClean="0">
                <a:solidFill>
                  <a:srgbClr val="FF0000"/>
                </a:solidFill>
              </a:rPr>
              <a:t>二、体外诊断试剂检查要点</a:t>
            </a:r>
            <a:r>
              <a:rPr lang="en-US" altLang="zh-CN" dirty="0" smtClean="0"/>
              <a:t/>
            </a:r>
            <a:br>
              <a:rPr lang="en-US" altLang="zh-CN" dirty="0" smtClean="0"/>
            </a:br>
            <a:r>
              <a:rPr lang="en-US" altLang="zh-CN" sz="3600" dirty="0" smtClean="0">
                <a:solidFill>
                  <a:srgbClr val="FF0000"/>
                </a:solidFill>
              </a:rPr>
              <a:t>---</a:t>
            </a:r>
            <a:r>
              <a:rPr lang="zh-CN" altLang="en-US" sz="3600" dirty="0" smtClean="0">
                <a:solidFill>
                  <a:srgbClr val="FF0000"/>
                </a:solidFill>
              </a:rPr>
              <a:t>临床试验部分</a:t>
            </a:r>
            <a:endParaRPr lang="zh-CN" altLang="en-US" sz="3600" dirty="0">
              <a:solidFill>
                <a:srgbClr val="FF0000"/>
              </a:solidFill>
            </a:endParaRPr>
          </a:p>
        </p:txBody>
      </p:sp>
      <p:sp>
        <p:nvSpPr>
          <p:cNvPr id="3" name="内容占位符 2"/>
          <p:cNvSpPr>
            <a:spLocks noGrp="1"/>
          </p:cNvSpPr>
          <p:nvPr>
            <p:ph idx="1"/>
          </p:nvPr>
        </p:nvSpPr>
        <p:spPr/>
        <p:txBody>
          <a:bodyPr>
            <a:normAutofit fontScale="92500" lnSpcReduction="20000"/>
          </a:bodyPr>
          <a:lstStyle/>
          <a:p>
            <a:r>
              <a:rPr lang="en-US" b="1" dirty="0" smtClean="0"/>
              <a:t>2.1</a:t>
            </a:r>
            <a:r>
              <a:rPr lang="zh-CN" altLang="en-US" b="1" dirty="0" smtClean="0"/>
              <a:t>  临床试验准备情况</a:t>
            </a:r>
            <a:endParaRPr lang="zh-CN" altLang="en-US" dirty="0" smtClean="0"/>
          </a:p>
          <a:p>
            <a:r>
              <a:rPr lang="en-US" dirty="0" smtClean="0"/>
              <a:t>2.1.1</a:t>
            </a:r>
            <a:r>
              <a:rPr lang="zh-CN" altLang="en-US" dirty="0" smtClean="0"/>
              <a:t>临床试验机构和实施者是否按规定的格式共同设计制定</a:t>
            </a:r>
            <a:r>
              <a:rPr lang="zh-CN" altLang="en-US" dirty="0" smtClean="0">
                <a:solidFill>
                  <a:srgbClr val="FF0000"/>
                </a:solidFill>
              </a:rPr>
              <a:t>临床试验方案</a:t>
            </a:r>
          </a:p>
          <a:p>
            <a:r>
              <a:rPr lang="en-US" dirty="0" smtClean="0"/>
              <a:t>2.1.2</a:t>
            </a:r>
            <a:r>
              <a:rPr lang="zh-CN" altLang="en-US" dirty="0" smtClean="0"/>
              <a:t>  临床试验方案及其修改，是否经</a:t>
            </a:r>
            <a:r>
              <a:rPr lang="zh-CN" altLang="en-US" dirty="0" smtClean="0">
                <a:solidFill>
                  <a:srgbClr val="FF0000"/>
                </a:solidFill>
              </a:rPr>
              <a:t>伦理委员会审查同意或者备案</a:t>
            </a:r>
          </a:p>
          <a:p>
            <a:r>
              <a:rPr lang="en-US" dirty="0" smtClean="0"/>
              <a:t>2.1.3</a:t>
            </a:r>
            <a:r>
              <a:rPr lang="zh-CN" altLang="en-US" dirty="0" smtClean="0"/>
              <a:t>  申请人是否根据临床试验方案制定</a:t>
            </a:r>
            <a:r>
              <a:rPr lang="zh-CN" altLang="en-US" dirty="0" smtClean="0">
                <a:solidFill>
                  <a:srgbClr val="FF0000"/>
                </a:solidFill>
              </a:rPr>
              <a:t>标准操作规程</a:t>
            </a:r>
            <a:r>
              <a:rPr lang="zh-CN" altLang="en-US" dirty="0" smtClean="0"/>
              <a:t>，并对参加试验所有研究者进行了培训，是否有</a:t>
            </a:r>
            <a:r>
              <a:rPr lang="zh-CN" altLang="en-US" dirty="0" smtClean="0">
                <a:solidFill>
                  <a:srgbClr val="FF0000"/>
                </a:solidFill>
              </a:rPr>
              <a:t>培训记录</a:t>
            </a:r>
          </a:p>
          <a:p>
            <a:r>
              <a:rPr lang="en-US" dirty="0" smtClean="0"/>
              <a:t>2.1.4</a:t>
            </a:r>
            <a:r>
              <a:rPr lang="zh-CN" altLang="en-US" dirty="0" smtClean="0"/>
              <a:t> 临床试验机构是否具有试验用体外诊断试剂及相关文件物品的</a:t>
            </a:r>
            <a:r>
              <a:rPr lang="zh-CN" altLang="en-US" dirty="0" smtClean="0">
                <a:solidFill>
                  <a:srgbClr val="FF0000"/>
                </a:solidFill>
              </a:rPr>
              <a:t>交接记录</a:t>
            </a:r>
          </a:p>
          <a:p>
            <a:endParaRPr lang="zh-CN" altLang="en-US" dirty="0"/>
          </a:p>
        </p:txBody>
      </p:sp>
      <p:cxnSp>
        <p:nvCxnSpPr>
          <p:cNvPr id="5" name="直接连接符 4"/>
          <p:cNvCxnSpPr/>
          <p:nvPr/>
        </p:nvCxnSpPr>
        <p:spPr>
          <a:xfrm>
            <a:off x="1714480" y="1357298"/>
            <a:ext cx="5857916"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500034" y="5929330"/>
            <a:ext cx="8215370"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en-US" b="1" dirty="0" smtClean="0"/>
              <a:t>2.2 </a:t>
            </a:r>
            <a:r>
              <a:rPr lang="zh-CN" altLang="en-US" b="1" dirty="0" smtClean="0"/>
              <a:t>知情同意情况</a:t>
            </a:r>
            <a:endParaRPr lang="zh-CN" altLang="en-US" dirty="0" smtClean="0"/>
          </a:p>
          <a:p>
            <a:r>
              <a:rPr lang="en-US" sz="2000" dirty="0" smtClean="0"/>
              <a:t>2.2.1 </a:t>
            </a:r>
            <a:r>
              <a:rPr lang="zh-CN" altLang="en-US" sz="2000" dirty="0" smtClean="0"/>
              <a:t>已签署的知情同意书</a:t>
            </a:r>
            <a:r>
              <a:rPr lang="zh-CN" altLang="en-US" sz="2000" dirty="0" smtClean="0">
                <a:solidFill>
                  <a:srgbClr val="FF0000"/>
                </a:solidFill>
              </a:rPr>
              <a:t>数量</a:t>
            </a:r>
            <a:r>
              <a:rPr lang="zh-CN" altLang="en-US" sz="2000" dirty="0" smtClean="0"/>
              <a:t>是否与临床试验报告中的</a:t>
            </a:r>
            <a:r>
              <a:rPr lang="zh-CN" altLang="en-US" sz="2000" dirty="0" smtClean="0">
                <a:solidFill>
                  <a:srgbClr val="FF0000"/>
                </a:solidFill>
              </a:rPr>
              <a:t>病例数相符</a:t>
            </a:r>
            <a:r>
              <a:rPr lang="zh-CN" altLang="en-US" sz="2000" dirty="0" smtClean="0"/>
              <a:t>（包括</a:t>
            </a:r>
            <a:r>
              <a:rPr lang="zh-CN" altLang="en-US" sz="2000" dirty="0" smtClean="0">
                <a:solidFill>
                  <a:srgbClr val="FF0000"/>
                </a:solidFill>
              </a:rPr>
              <a:t>筛选失败病例</a:t>
            </a:r>
            <a:r>
              <a:rPr lang="zh-CN" altLang="en-US" sz="2000" dirty="0" smtClean="0"/>
              <a:t>）</a:t>
            </a:r>
          </a:p>
          <a:p>
            <a:r>
              <a:rPr lang="en-US" sz="2000" dirty="0" smtClean="0"/>
              <a:t>2.2.2</a:t>
            </a:r>
            <a:r>
              <a:rPr lang="zh-CN" altLang="en-US" sz="2000" dirty="0" smtClean="0"/>
              <a:t> 签署的知情同意书</a:t>
            </a:r>
            <a:r>
              <a:rPr lang="zh-CN" altLang="en-US" sz="2000" dirty="0" smtClean="0">
                <a:solidFill>
                  <a:srgbClr val="FF0000"/>
                </a:solidFill>
              </a:rPr>
              <a:t>版本</a:t>
            </a:r>
            <a:r>
              <a:rPr lang="zh-CN" altLang="en-US" sz="2000" dirty="0" smtClean="0"/>
              <a:t>是否与伦理审查通过的</a:t>
            </a:r>
            <a:r>
              <a:rPr lang="zh-CN" altLang="en-US" sz="2000" dirty="0" smtClean="0">
                <a:solidFill>
                  <a:srgbClr val="FF0000"/>
                </a:solidFill>
              </a:rPr>
              <a:t>版本一致</a:t>
            </a:r>
          </a:p>
          <a:p>
            <a:r>
              <a:rPr lang="en-US" sz="2000" dirty="0" smtClean="0"/>
              <a:t>2.2.3</a:t>
            </a:r>
            <a:r>
              <a:rPr lang="zh-CN" altLang="en-US" sz="2000" dirty="0" smtClean="0"/>
              <a:t> 伦理审查时间</a:t>
            </a:r>
            <a:r>
              <a:rPr lang="zh-CN" altLang="en-US" sz="2000" dirty="0" smtClean="0">
                <a:solidFill>
                  <a:srgbClr val="FF0000"/>
                </a:solidFill>
              </a:rPr>
              <a:t>是否早于</a:t>
            </a:r>
            <a:r>
              <a:rPr lang="zh-CN" altLang="en-US" sz="2000" dirty="0" smtClean="0"/>
              <a:t>知情同意书签署时间</a:t>
            </a:r>
          </a:p>
          <a:p>
            <a:r>
              <a:rPr lang="en-US" sz="2000" dirty="0" smtClean="0"/>
              <a:t>2.2.4</a:t>
            </a:r>
            <a:r>
              <a:rPr lang="zh-CN" altLang="en-US" sz="2000" dirty="0" smtClean="0"/>
              <a:t> 知情同意书签署的内容是否完整、规范（含临床试验人员电话号码，签署日期等）</a:t>
            </a:r>
          </a:p>
          <a:p>
            <a:r>
              <a:rPr lang="en-US" sz="2000" dirty="0" smtClean="0"/>
              <a:t>2.2.5</a:t>
            </a:r>
            <a:r>
              <a:rPr lang="zh-CN" altLang="en-US" sz="2000" dirty="0" smtClean="0"/>
              <a:t> 受试者签署知情同意书是否为受试者本人或其法定代理人签署（必要时核实受试者参加该项试验的实际情况）</a:t>
            </a:r>
          </a:p>
          <a:p>
            <a:endParaRPr lang="zh-CN" altLang="en-US" dirty="0"/>
          </a:p>
        </p:txBody>
      </p:sp>
      <p:sp>
        <p:nvSpPr>
          <p:cNvPr id="4" name="标题 1"/>
          <p:cNvSpPr>
            <a:spLocks noGrp="1"/>
          </p:cNvSpPr>
          <p:nvPr>
            <p:ph type="title"/>
          </p:nvPr>
        </p:nvSpPr>
        <p:spPr/>
        <p:txBody>
          <a:bodyPr>
            <a:normAutofit fontScale="90000"/>
          </a:bodyPr>
          <a:lstStyle/>
          <a:p>
            <a:r>
              <a:rPr lang="zh-CN" altLang="en-US" sz="4000" dirty="0" smtClean="0">
                <a:solidFill>
                  <a:srgbClr val="FF0000"/>
                </a:solidFill>
              </a:rPr>
              <a:t>二、体外诊断试剂检查要点</a:t>
            </a:r>
            <a:r>
              <a:rPr lang="en-US" altLang="zh-CN" dirty="0" smtClean="0"/>
              <a:t/>
            </a:r>
            <a:br>
              <a:rPr lang="en-US" altLang="zh-CN" dirty="0" smtClean="0"/>
            </a:br>
            <a:r>
              <a:rPr lang="en-US" altLang="zh-CN" sz="3600" dirty="0" smtClean="0">
                <a:solidFill>
                  <a:srgbClr val="FF0000"/>
                </a:solidFill>
              </a:rPr>
              <a:t>---</a:t>
            </a:r>
            <a:r>
              <a:rPr lang="zh-CN" altLang="en-US" sz="3600" dirty="0" smtClean="0">
                <a:solidFill>
                  <a:srgbClr val="FF0000"/>
                </a:solidFill>
              </a:rPr>
              <a:t>临床试验部分</a:t>
            </a:r>
            <a:endParaRPr lang="zh-CN" altLang="en-US" sz="3600" dirty="0">
              <a:solidFill>
                <a:srgbClr val="FF0000"/>
              </a:solidFill>
            </a:endParaRPr>
          </a:p>
        </p:txBody>
      </p:sp>
      <p:cxnSp>
        <p:nvCxnSpPr>
          <p:cNvPr id="6" name="直接连接符 5"/>
          <p:cNvCxnSpPr/>
          <p:nvPr/>
        </p:nvCxnSpPr>
        <p:spPr>
          <a:xfrm>
            <a:off x="1571604" y="1357298"/>
            <a:ext cx="6072230"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500034" y="5929330"/>
            <a:ext cx="8143932"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225536"/>
          </a:xfrm>
        </p:spPr>
        <p:txBody>
          <a:bodyPr>
            <a:normAutofit fontScale="90000"/>
          </a:bodyPr>
          <a:lstStyle/>
          <a:p>
            <a:r>
              <a:rPr lang="zh-CN" altLang="en-US" dirty="0" smtClean="0">
                <a:solidFill>
                  <a:srgbClr val="FF0000"/>
                </a:solidFill>
              </a:rPr>
              <a:t>二、体外诊断试剂检查要点</a:t>
            </a:r>
            <a:r>
              <a:rPr lang="en-US" altLang="zh-CN" dirty="0" smtClean="0"/>
              <a:t/>
            </a:r>
            <a:br>
              <a:rPr lang="en-US" altLang="zh-CN" dirty="0" smtClean="0"/>
            </a:br>
            <a:r>
              <a:rPr lang="en-US" altLang="zh-CN" sz="4000" dirty="0" smtClean="0">
                <a:solidFill>
                  <a:srgbClr val="FF0000"/>
                </a:solidFill>
              </a:rPr>
              <a:t>---</a:t>
            </a:r>
            <a:r>
              <a:rPr lang="zh-CN" altLang="en-US" sz="4000" dirty="0" smtClean="0">
                <a:solidFill>
                  <a:srgbClr val="FF0000"/>
                </a:solidFill>
              </a:rPr>
              <a:t>临床试验部分</a:t>
            </a:r>
            <a:endParaRPr lang="zh-CN" altLang="en-US" dirty="0"/>
          </a:p>
        </p:txBody>
      </p:sp>
      <p:sp>
        <p:nvSpPr>
          <p:cNvPr id="3" name="内容占位符 2"/>
          <p:cNvSpPr>
            <a:spLocks noGrp="1"/>
          </p:cNvSpPr>
          <p:nvPr>
            <p:ph idx="1"/>
          </p:nvPr>
        </p:nvSpPr>
        <p:spPr>
          <a:xfrm>
            <a:off x="457200" y="1600200"/>
            <a:ext cx="8229600" cy="4829196"/>
          </a:xfrm>
        </p:spPr>
        <p:txBody>
          <a:bodyPr>
            <a:normAutofit fontScale="85000" lnSpcReduction="10000"/>
          </a:bodyPr>
          <a:lstStyle/>
          <a:p>
            <a:r>
              <a:rPr lang="en-US" b="1" dirty="0" smtClean="0"/>
              <a:t>2.3</a:t>
            </a:r>
            <a:r>
              <a:rPr lang="zh-CN" altLang="en-US" b="1" dirty="0" smtClean="0"/>
              <a:t> 临床试验实施情况</a:t>
            </a:r>
            <a:endParaRPr lang="zh-CN" altLang="en-US" dirty="0" smtClean="0"/>
          </a:p>
          <a:p>
            <a:r>
              <a:rPr lang="en-US" dirty="0" smtClean="0"/>
              <a:t>2.3.1</a:t>
            </a:r>
            <a:r>
              <a:rPr lang="zh-CN" altLang="en-US" dirty="0" smtClean="0"/>
              <a:t> 临床试验人员是否</a:t>
            </a:r>
            <a:r>
              <a:rPr lang="zh-CN" altLang="en-US" dirty="0" smtClean="0">
                <a:solidFill>
                  <a:srgbClr val="FF0000"/>
                </a:solidFill>
              </a:rPr>
              <a:t>熟悉临床试验方案及相关资料</a:t>
            </a:r>
            <a:r>
              <a:rPr lang="zh-CN" altLang="en-US" dirty="0" smtClean="0"/>
              <a:t>，并</a:t>
            </a:r>
            <a:r>
              <a:rPr lang="zh-CN" altLang="en-US" dirty="0" smtClean="0">
                <a:solidFill>
                  <a:srgbClr val="FF0000"/>
                </a:solidFill>
              </a:rPr>
              <a:t>熟悉受试产品的使用</a:t>
            </a:r>
          </a:p>
          <a:p>
            <a:r>
              <a:rPr lang="en-US" dirty="0" smtClean="0"/>
              <a:t>2.3.2</a:t>
            </a:r>
            <a:r>
              <a:rPr lang="zh-CN" altLang="en-US" dirty="0" smtClean="0"/>
              <a:t> 临床试验过程是否遵循临床试验方案</a:t>
            </a:r>
          </a:p>
          <a:p>
            <a:r>
              <a:rPr lang="en-US" dirty="0" smtClean="0"/>
              <a:t>2.3.3</a:t>
            </a:r>
            <a:r>
              <a:rPr lang="zh-CN" altLang="en-US" dirty="0" smtClean="0"/>
              <a:t> 各临床试验机构执行的试验方案是否为同一版本（多中心）</a:t>
            </a:r>
          </a:p>
          <a:p>
            <a:r>
              <a:rPr lang="en-US" dirty="0" smtClean="0"/>
              <a:t>2.3.4</a:t>
            </a:r>
            <a:r>
              <a:rPr lang="zh-CN" altLang="en-US" dirty="0" smtClean="0"/>
              <a:t> 临床试验的原始数据收集、病例报告表是否由临床</a:t>
            </a:r>
            <a:r>
              <a:rPr lang="zh-CN" altLang="en-US" dirty="0" smtClean="0">
                <a:solidFill>
                  <a:srgbClr val="FF0000"/>
                </a:solidFill>
              </a:rPr>
              <a:t>试验人员签字</a:t>
            </a:r>
          </a:p>
          <a:p>
            <a:r>
              <a:rPr lang="en-US" dirty="0" smtClean="0"/>
              <a:t>2.3.5</a:t>
            </a:r>
            <a:r>
              <a:rPr lang="zh-CN" altLang="en-US" dirty="0" smtClean="0"/>
              <a:t> 临床试验统计分析是否由试验方案规定的人员、按照规定的方法完成</a:t>
            </a:r>
          </a:p>
          <a:p>
            <a:r>
              <a:rPr lang="en-US" dirty="0" smtClean="0"/>
              <a:t>2.3.6</a:t>
            </a:r>
            <a:r>
              <a:rPr lang="zh-CN" altLang="en-US" dirty="0" smtClean="0"/>
              <a:t> 是否对临床试验实施监查，是否有</a:t>
            </a:r>
            <a:r>
              <a:rPr lang="zh-CN" altLang="en-US" dirty="0" smtClean="0">
                <a:solidFill>
                  <a:srgbClr val="FF0000"/>
                </a:solidFill>
              </a:rPr>
              <a:t>监查记录</a:t>
            </a:r>
          </a:p>
          <a:p>
            <a:endParaRPr lang="zh-CN" altLang="en-US" dirty="0"/>
          </a:p>
        </p:txBody>
      </p:sp>
      <p:cxnSp>
        <p:nvCxnSpPr>
          <p:cNvPr id="5" name="直接连接符 4"/>
          <p:cNvCxnSpPr/>
          <p:nvPr/>
        </p:nvCxnSpPr>
        <p:spPr>
          <a:xfrm>
            <a:off x="1500166" y="1428736"/>
            <a:ext cx="6429420"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500034" y="6286520"/>
            <a:ext cx="8215370"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solidFill>
                  <a:srgbClr val="FF0000"/>
                </a:solidFill>
              </a:rPr>
              <a:t>二、体外诊断试剂检查要点</a:t>
            </a:r>
            <a:r>
              <a:rPr lang="en-US" altLang="zh-CN" dirty="0" smtClean="0"/>
              <a:t/>
            </a:r>
            <a:br>
              <a:rPr lang="en-US" altLang="zh-CN" dirty="0" smtClean="0"/>
            </a:br>
            <a:r>
              <a:rPr lang="en-US" altLang="zh-CN" sz="4000" dirty="0" smtClean="0">
                <a:solidFill>
                  <a:srgbClr val="FF0000"/>
                </a:solidFill>
              </a:rPr>
              <a:t>---</a:t>
            </a:r>
            <a:r>
              <a:rPr lang="zh-CN" altLang="en-US" sz="4000" dirty="0" smtClean="0">
                <a:solidFill>
                  <a:srgbClr val="FF0000"/>
                </a:solidFill>
              </a:rPr>
              <a:t>临床试验数据管理</a:t>
            </a:r>
            <a:endParaRPr lang="zh-CN" altLang="en-US" dirty="0"/>
          </a:p>
        </p:txBody>
      </p:sp>
      <p:cxnSp>
        <p:nvCxnSpPr>
          <p:cNvPr id="5" name="直接连接符 4"/>
          <p:cNvCxnSpPr/>
          <p:nvPr/>
        </p:nvCxnSpPr>
        <p:spPr>
          <a:xfrm>
            <a:off x="1285852" y="1357298"/>
            <a:ext cx="6500858" cy="1588"/>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6" name="矩形 5"/>
          <p:cNvSpPr/>
          <p:nvPr/>
        </p:nvSpPr>
        <p:spPr>
          <a:xfrm>
            <a:off x="3214678" y="1785926"/>
            <a:ext cx="2571768" cy="57150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临床试验数据管理</a:t>
            </a:r>
            <a:endParaRPr lang="zh-CN" altLang="en-US" dirty="0">
              <a:solidFill>
                <a:srgbClr val="FF0000"/>
              </a:solidFill>
            </a:endParaRPr>
          </a:p>
        </p:txBody>
      </p:sp>
      <p:sp>
        <p:nvSpPr>
          <p:cNvPr id="7" name="下箭头 6"/>
          <p:cNvSpPr/>
          <p:nvPr/>
        </p:nvSpPr>
        <p:spPr>
          <a:xfrm>
            <a:off x="4572000" y="2357430"/>
            <a:ext cx="71438"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1142976" y="2643182"/>
            <a:ext cx="7072362"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714348" y="3000372"/>
            <a:ext cx="1000132" cy="235745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solidFill>
                  <a:srgbClr val="FF0000"/>
                </a:solidFill>
              </a:rPr>
              <a:t>是否具有病理筛选入选记录及病例鉴定文件</a:t>
            </a:r>
            <a:endParaRPr lang="zh-CN" altLang="en-US" sz="1400" dirty="0">
              <a:solidFill>
                <a:srgbClr val="FF0000"/>
              </a:solidFill>
            </a:endParaRPr>
          </a:p>
        </p:txBody>
      </p:sp>
      <p:sp>
        <p:nvSpPr>
          <p:cNvPr id="13" name="矩形 12"/>
          <p:cNvSpPr/>
          <p:nvPr/>
        </p:nvSpPr>
        <p:spPr>
          <a:xfrm>
            <a:off x="1857356" y="3000372"/>
            <a:ext cx="928694" cy="235745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solidFill>
                  <a:srgbClr val="0070C0"/>
                </a:solidFill>
              </a:rPr>
              <a:t>病例筛选入选记录及病例鉴认文件中</a:t>
            </a:r>
            <a:r>
              <a:rPr lang="zh-CN" altLang="en-US" sz="1400" dirty="0" smtClean="0">
                <a:solidFill>
                  <a:srgbClr val="FF0000"/>
                </a:solidFill>
              </a:rPr>
              <a:t>筛选、入选和完成例数是否与临床试验报告中信息相符</a:t>
            </a:r>
            <a:endParaRPr lang="zh-CN" altLang="en-US" sz="1400" dirty="0">
              <a:solidFill>
                <a:srgbClr val="FF0000"/>
              </a:solidFill>
            </a:endParaRPr>
          </a:p>
        </p:txBody>
      </p:sp>
      <p:sp>
        <p:nvSpPr>
          <p:cNvPr id="14" name="矩形 13"/>
          <p:cNvSpPr/>
          <p:nvPr/>
        </p:nvSpPr>
        <p:spPr>
          <a:xfrm>
            <a:off x="3000364" y="3000372"/>
            <a:ext cx="928694" cy="235745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solidFill>
                  <a:srgbClr val="0070C0"/>
                </a:solidFill>
              </a:rPr>
              <a:t>病例筛选入选记录及受试者鉴定文件等</a:t>
            </a:r>
            <a:r>
              <a:rPr lang="zh-CN" altLang="en-US" sz="1400" dirty="0" smtClean="0">
                <a:solidFill>
                  <a:srgbClr val="FF0000"/>
                </a:solidFill>
              </a:rPr>
              <a:t>是否可以溯源，并且具有关联性</a:t>
            </a:r>
            <a:endParaRPr lang="zh-CN" altLang="en-US" sz="1400" dirty="0">
              <a:solidFill>
                <a:srgbClr val="FF0000"/>
              </a:solidFill>
            </a:endParaRPr>
          </a:p>
        </p:txBody>
      </p:sp>
      <p:sp>
        <p:nvSpPr>
          <p:cNvPr id="15" name="矩形 14"/>
          <p:cNvSpPr/>
          <p:nvPr/>
        </p:nvSpPr>
        <p:spPr>
          <a:xfrm>
            <a:off x="4143372" y="3000372"/>
            <a:ext cx="1000132" cy="235745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solidFill>
                  <a:srgbClr val="0070C0"/>
                </a:solidFill>
              </a:rPr>
              <a:t>试验中生成的检测报告或结果中的数据</a:t>
            </a:r>
            <a:r>
              <a:rPr lang="zh-CN" altLang="en-US" sz="1400" dirty="0" smtClean="0">
                <a:solidFill>
                  <a:srgbClr val="FF0000"/>
                </a:solidFill>
              </a:rPr>
              <a:t>是否可以溯源</a:t>
            </a:r>
            <a:endParaRPr lang="zh-CN" altLang="en-US" sz="1400" dirty="0">
              <a:solidFill>
                <a:srgbClr val="FF0000"/>
              </a:solidFill>
            </a:endParaRPr>
          </a:p>
        </p:txBody>
      </p:sp>
      <p:sp>
        <p:nvSpPr>
          <p:cNvPr id="16" name="矩形 15"/>
          <p:cNvSpPr/>
          <p:nvPr/>
        </p:nvSpPr>
        <p:spPr>
          <a:xfrm>
            <a:off x="5357818" y="3000372"/>
            <a:ext cx="1000132" cy="235745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solidFill>
                  <a:srgbClr val="FF0000"/>
                </a:solidFill>
              </a:rPr>
              <a:t>病例报告表填写是否完整</a:t>
            </a:r>
            <a:endParaRPr lang="zh-CN" altLang="en-US" sz="1400" dirty="0">
              <a:solidFill>
                <a:srgbClr val="FF0000"/>
              </a:solidFill>
            </a:endParaRPr>
          </a:p>
        </p:txBody>
      </p:sp>
      <p:sp>
        <p:nvSpPr>
          <p:cNvPr id="17" name="矩形 16"/>
          <p:cNvSpPr/>
          <p:nvPr/>
        </p:nvSpPr>
        <p:spPr>
          <a:xfrm>
            <a:off x="6500826" y="3000372"/>
            <a:ext cx="1000132" cy="235745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solidFill>
                  <a:srgbClr val="FF0000"/>
                </a:solidFill>
              </a:rPr>
              <a:t>病例报告表中填写的内容是否在原始病历、检验记录等原始记录中可追溯</a:t>
            </a:r>
            <a:endParaRPr lang="zh-CN" altLang="en-US" sz="1400" dirty="0">
              <a:solidFill>
                <a:srgbClr val="FF0000"/>
              </a:solidFill>
            </a:endParaRPr>
          </a:p>
        </p:txBody>
      </p:sp>
      <p:sp>
        <p:nvSpPr>
          <p:cNvPr id="18" name="矩形 17"/>
          <p:cNvSpPr/>
          <p:nvPr/>
        </p:nvSpPr>
        <p:spPr>
          <a:xfrm>
            <a:off x="7643834" y="3000372"/>
            <a:ext cx="1000132" cy="235745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solidFill>
                  <a:srgbClr val="0070C0"/>
                </a:solidFill>
              </a:rPr>
              <a:t>临床试验中的所有试验数据，</a:t>
            </a:r>
            <a:r>
              <a:rPr lang="zh-CN" altLang="en-US" sz="1400" dirty="0" smtClean="0">
                <a:solidFill>
                  <a:srgbClr val="FF0000"/>
                </a:solidFill>
              </a:rPr>
              <a:t>是否试验操作者、复核者签字，试验机构盖章</a:t>
            </a:r>
            <a:endParaRPr lang="zh-CN" altLang="en-US" sz="1400" dirty="0">
              <a:solidFill>
                <a:srgbClr val="FF0000"/>
              </a:solidFill>
            </a:endParaRPr>
          </a:p>
        </p:txBody>
      </p:sp>
      <p:sp>
        <p:nvSpPr>
          <p:cNvPr id="19" name="下箭头 18"/>
          <p:cNvSpPr/>
          <p:nvPr/>
        </p:nvSpPr>
        <p:spPr>
          <a:xfrm>
            <a:off x="1142976" y="2714620"/>
            <a:ext cx="45719"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下箭头 19"/>
          <p:cNvSpPr/>
          <p:nvPr/>
        </p:nvSpPr>
        <p:spPr>
          <a:xfrm>
            <a:off x="5786446" y="2714620"/>
            <a:ext cx="45719"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下箭头 20"/>
          <p:cNvSpPr/>
          <p:nvPr/>
        </p:nvSpPr>
        <p:spPr>
          <a:xfrm>
            <a:off x="3428992" y="2714620"/>
            <a:ext cx="45719"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下箭头 21"/>
          <p:cNvSpPr/>
          <p:nvPr/>
        </p:nvSpPr>
        <p:spPr>
          <a:xfrm>
            <a:off x="2285984" y="2714620"/>
            <a:ext cx="45719"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下箭头 22"/>
          <p:cNvSpPr/>
          <p:nvPr/>
        </p:nvSpPr>
        <p:spPr>
          <a:xfrm>
            <a:off x="8143900" y="2714620"/>
            <a:ext cx="45719"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下箭头 23"/>
          <p:cNvSpPr/>
          <p:nvPr/>
        </p:nvSpPr>
        <p:spPr>
          <a:xfrm>
            <a:off x="6929454" y="2714620"/>
            <a:ext cx="45719"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8" name="直接连接符 27"/>
          <p:cNvCxnSpPr/>
          <p:nvPr/>
        </p:nvCxnSpPr>
        <p:spPr>
          <a:xfrm>
            <a:off x="571472" y="5857892"/>
            <a:ext cx="8072494"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225536"/>
          </a:xfrm>
        </p:spPr>
        <p:txBody>
          <a:bodyPr>
            <a:normAutofit fontScale="90000"/>
          </a:bodyPr>
          <a:lstStyle/>
          <a:p>
            <a:r>
              <a:rPr lang="zh-CN" altLang="en-US" dirty="0" smtClean="0">
                <a:solidFill>
                  <a:srgbClr val="FF0000"/>
                </a:solidFill>
              </a:rPr>
              <a:t>二、体外诊断试剂检查要点</a:t>
            </a:r>
            <a:r>
              <a:rPr lang="en-US" altLang="zh-CN" dirty="0" smtClean="0"/>
              <a:t/>
            </a:r>
            <a:br>
              <a:rPr lang="en-US" altLang="zh-CN" dirty="0" smtClean="0"/>
            </a:br>
            <a:r>
              <a:rPr lang="en-US" altLang="zh-CN" sz="4000" dirty="0" smtClean="0">
                <a:solidFill>
                  <a:srgbClr val="FF0000"/>
                </a:solidFill>
              </a:rPr>
              <a:t>---</a:t>
            </a:r>
            <a:r>
              <a:rPr lang="zh-CN" altLang="en-US" sz="4000" dirty="0" smtClean="0">
                <a:solidFill>
                  <a:srgbClr val="FF0000"/>
                </a:solidFill>
              </a:rPr>
              <a:t>试验用体外诊断试剂的管理</a:t>
            </a:r>
            <a:endParaRPr lang="zh-CN" altLang="en-US" dirty="0"/>
          </a:p>
        </p:txBody>
      </p:sp>
      <p:cxnSp>
        <p:nvCxnSpPr>
          <p:cNvPr id="5" name="直接连接符 4"/>
          <p:cNvCxnSpPr/>
          <p:nvPr/>
        </p:nvCxnSpPr>
        <p:spPr>
          <a:xfrm>
            <a:off x="1428728" y="1428736"/>
            <a:ext cx="6286544" cy="1588"/>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6" name="矩形 5"/>
          <p:cNvSpPr/>
          <p:nvPr/>
        </p:nvSpPr>
        <p:spPr>
          <a:xfrm>
            <a:off x="3071802" y="1714488"/>
            <a:ext cx="2857520" cy="642942"/>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smtClean="0">
                <a:solidFill>
                  <a:srgbClr val="FF0000"/>
                </a:solidFill>
              </a:rPr>
              <a:t>试验用体外诊断试剂的管理</a:t>
            </a:r>
            <a:endParaRPr lang="zh-CN" altLang="en-US" sz="1600" dirty="0">
              <a:solidFill>
                <a:srgbClr val="FF0000"/>
              </a:solidFill>
            </a:endParaRPr>
          </a:p>
        </p:txBody>
      </p:sp>
      <p:sp>
        <p:nvSpPr>
          <p:cNvPr id="7" name="下箭头 6"/>
          <p:cNvSpPr/>
          <p:nvPr/>
        </p:nvSpPr>
        <p:spPr>
          <a:xfrm>
            <a:off x="4500562" y="2357430"/>
            <a:ext cx="71438"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1571604" y="2571744"/>
            <a:ext cx="6072230" cy="714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214414" y="3286124"/>
            <a:ext cx="1285884" cy="200026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smtClean="0">
                <a:solidFill>
                  <a:srgbClr val="FF0000"/>
                </a:solidFill>
              </a:rPr>
              <a:t>该产品是否具有具备资质的检验机构出具的结论合格的产品检验报告</a:t>
            </a:r>
            <a:endParaRPr lang="zh-CN" altLang="en-US" sz="1600" dirty="0"/>
          </a:p>
        </p:txBody>
      </p:sp>
      <p:sp>
        <p:nvSpPr>
          <p:cNvPr id="10" name="矩形 9"/>
          <p:cNvSpPr/>
          <p:nvPr/>
        </p:nvSpPr>
        <p:spPr>
          <a:xfrm>
            <a:off x="3143240" y="3286124"/>
            <a:ext cx="1357322" cy="200026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smtClean="0">
                <a:solidFill>
                  <a:srgbClr val="FF0000"/>
                </a:solidFill>
              </a:rPr>
              <a:t>管理记录（运输、接收、处理、储存、分发、回收与销毁等）是否完整，数据是否相符</a:t>
            </a:r>
            <a:endParaRPr lang="zh-CN" altLang="en-US" sz="1600" dirty="0">
              <a:solidFill>
                <a:srgbClr val="FF0000"/>
              </a:solidFill>
            </a:endParaRPr>
          </a:p>
        </p:txBody>
      </p:sp>
      <p:sp>
        <p:nvSpPr>
          <p:cNvPr id="11" name="矩形 10"/>
          <p:cNvSpPr/>
          <p:nvPr/>
        </p:nvSpPr>
        <p:spPr>
          <a:xfrm>
            <a:off x="5143504" y="3286124"/>
            <a:ext cx="1285884" cy="200026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smtClean="0">
                <a:solidFill>
                  <a:srgbClr val="FF0000"/>
                </a:solidFill>
              </a:rPr>
              <a:t>运输条件、储存温度、储存条件、储存时间、安全有效期等是否符合要求</a:t>
            </a:r>
            <a:endParaRPr lang="zh-CN" altLang="en-US" sz="1600" dirty="0"/>
          </a:p>
        </p:txBody>
      </p:sp>
      <p:sp>
        <p:nvSpPr>
          <p:cNvPr id="12" name="矩形 11"/>
          <p:cNvSpPr/>
          <p:nvPr/>
        </p:nvSpPr>
        <p:spPr>
          <a:xfrm>
            <a:off x="7072330" y="3286124"/>
            <a:ext cx="1214446" cy="200026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smtClean="0">
                <a:solidFill>
                  <a:srgbClr val="FF0000"/>
                </a:solidFill>
              </a:rPr>
              <a:t>是否与检验报告、临床试验报告中的产品名称、规格型号相一致</a:t>
            </a:r>
            <a:endParaRPr lang="zh-CN" altLang="en-US" sz="1600" dirty="0"/>
          </a:p>
        </p:txBody>
      </p:sp>
      <p:sp>
        <p:nvSpPr>
          <p:cNvPr id="13" name="下箭头 12"/>
          <p:cNvSpPr/>
          <p:nvPr/>
        </p:nvSpPr>
        <p:spPr>
          <a:xfrm>
            <a:off x="1571604" y="2643182"/>
            <a:ext cx="71438"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下箭头 14"/>
          <p:cNvSpPr/>
          <p:nvPr/>
        </p:nvSpPr>
        <p:spPr>
          <a:xfrm>
            <a:off x="7572396" y="2571744"/>
            <a:ext cx="71438"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下箭头 15"/>
          <p:cNvSpPr/>
          <p:nvPr/>
        </p:nvSpPr>
        <p:spPr>
          <a:xfrm>
            <a:off x="5715008" y="2571744"/>
            <a:ext cx="71438"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下箭头 16"/>
          <p:cNvSpPr/>
          <p:nvPr/>
        </p:nvSpPr>
        <p:spPr>
          <a:xfrm>
            <a:off x="3786182" y="2571744"/>
            <a:ext cx="71438"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p:nvPr/>
        </p:nvCxnSpPr>
        <p:spPr>
          <a:xfrm>
            <a:off x="1000100" y="5715016"/>
            <a:ext cx="7500990"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sz="4000" dirty="0" smtClean="0">
                <a:solidFill>
                  <a:srgbClr val="FF0000"/>
                </a:solidFill>
              </a:rPr>
              <a:t>二、体外诊断试剂检查要点</a:t>
            </a:r>
            <a:r>
              <a:rPr lang="en-US" altLang="zh-CN" dirty="0" smtClean="0"/>
              <a:t/>
            </a:r>
            <a:br>
              <a:rPr lang="en-US" altLang="zh-CN" dirty="0" smtClean="0"/>
            </a:br>
            <a:r>
              <a:rPr lang="en-US" altLang="zh-CN" sz="3100" dirty="0" smtClean="0">
                <a:solidFill>
                  <a:srgbClr val="FF0000"/>
                </a:solidFill>
              </a:rPr>
              <a:t>---</a:t>
            </a:r>
            <a:r>
              <a:rPr lang="zh-CN" altLang="en-US" sz="3100" dirty="0" smtClean="0">
                <a:solidFill>
                  <a:srgbClr val="FF0000"/>
                </a:solidFill>
              </a:rPr>
              <a:t>试验用体外诊断试剂的管理</a:t>
            </a:r>
            <a:endParaRPr lang="zh-CN" altLang="en-US" sz="3100" dirty="0"/>
          </a:p>
        </p:txBody>
      </p:sp>
      <p:cxnSp>
        <p:nvCxnSpPr>
          <p:cNvPr id="5" name="直接连接符 4"/>
          <p:cNvCxnSpPr/>
          <p:nvPr/>
        </p:nvCxnSpPr>
        <p:spPr>
          <a:xfrm flipV="1">
            <a:off x="1785918" y="1285860"/>
            <a:ext cx="5857916" cy="71438"/>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7" name="矩形 6"/>
          <p:cNvSpPr/>
          <p:nvPr/>
        </p:nvSpPr>
        <p:spPr>
          <a:xfrm>
            <a:off x="3286116" y="1857364"/>
            <a:ext cx="2714644" cy="642942"/>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临床试验用样本的管理</a:t>
            </a:r>
            <a:endParaRPr lang="zh-CN" altLang="en-US" dirty="0">
              <a:solidFill>
                <a:srgbClr val="FF0000"/>
              </a:solidFill>
            </a:endParaRPr>
          </a:p>
        </p:txBody>
      </p:sp>
      <p:sp>
        <p:nvSpPr>
          <p:cNvPr id="8" name="矩形 7"/>
          <p:cNvSpPr/>
          <p:nvPr/>
        </p:nvSpPr>
        <p:spPr>
          <a:xfrm>
            <a:off x="2000232" y="3000372"/>
            <a:ext cx="1214446" cy="2286016"/>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样本来源、编号、保存、使用、保存、销毁的各环节是否有原始记录</a:t>
            </a:r>
            <a:endParaRPr lang="zh-CN" altLang="en-US" dirty="0">
              <a:solidFill>
                <a:srgbClr val="FF0000"/>
              </a:solidFill>
            </a:endParaRPr>
          </a:p>
        </p:txBody>
      </p:sp>
      <p:sp>
        <p:nvSpPr>
          <p:cNvPr id="9" name="矩形 8"/>
          <p:cNvSpPr/>
          <p:nvPr/>
        </p:nvSpPr>
        <p:spPr>
          <a:xfrm>
            <a:off x="3929058" y="3000372"/>
            <a:ext cx="1214446" cy="2286016"/>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样本检测与临床试验方案规定一致，是否有完整的原始记录</a:t>
            </a:r>
            <a:endParaRPr lang="zh-CN" altLang="en-US" dirty="0">
              <a:solidFill>
                <a:srgbClr val="FF0000"/>
              </a:solidFill>
            </a:endParaRPr>
          </a:p>
        </p:txBody>
      </p:sp>
      <p:sp>
        <p:nvSpPr>
          <p:cNvPr id="10" name="矩形 9"/>
          <p:cNvSpPr/>
          <p:nvPr/>
        </p:nvSpPr>
        <p:spPr>
          <a:xfrm>
            <a:off x="5715008" y="3000372"/>
            <a:ext cx="1214446" cy="2286016"/>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临床试验用样本是否重复使用，如有，应提供相应说明</a:t>
            </a:r>
            <a:endParaRPr lang="zh-CN" altLang="en-US" dirty="0">
              <a:solidFill>
                <a:srgbClr val="FF0000"/>
              </a:solidFill>
            </a:endParaRPr>
          </a:p>
        </p:txBody>
      </p:sp>
      <p:sp>
        <p:nvSpPr>
          <p:cNvPr id="11" name="下箭头 10"/>
          <p:cNvSpPr/>
          <p:nvPr/>
        </p:nvSpPr>
        <p:spPr>
          <a:xfrm>
            <a:off x="4500562" y="2500306"/>
            <a:ext cx="71438"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2571736" y="2643182"/>
            <a:ext cx="3857652" cy="714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下箭头 12"/>
          <p:cNvSpPr/>
          <p:nvPr/>
        </p:nvSpPr>
        <p:spPr>
          <a:xfrm>
            <a:off x="2571736" y="2714620"/>
            <a:ext cx="45719"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下箭头 13"/>
          <p:cNvSpPr/>
          <p:nvPr/>
        </p:nvSpPr>
        <p:spPr>
          <a:xfrm>
            <a:off x="6357950" y="2643182"/>
            <a:ext cx="71438"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8" name="直接连接符 17"/>
          <p:cNvCxnSpPr/>
          <p:nvPr/>
        </p:nvCxnSpPr>
        <p:spPr>
          <a:xfrm>
            <a:off x="1500166" y="5643578"/>
            <a:ext cx="6357982"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sz="4000" dirty="0" smtClean="0">
                <a:solidFill>
                  <a:srgbClr val="FF0000"/>
                </a:solidFill>
              </a:rPr>
              <a:t>二、体外诊断试剂检查要点</a:t>
            </a:r>
            <a:r>
              <a:rPr lang="en-US" altLang="zh-CN" sz="4000" dirty="0" smtClean="0"/>
              <a:t/>
            </a:r>
            <a:br>
              <a:rPr lang="en-US" altLang="zh-CN" sz="4000" dirty="0" smtClean="0"/>
            </a:br>
            <a:r>
              <a:rPr lang="en-US" altLang="zh-CN" sz="3100" dirty="0" smtClean="0">
                <a:solidFill>
                  <a:srgbClr val="FF0000"/>
                </a:solidFill>
              </a:rPr>
              <a:t>---</a:t>
            </a:r>
            <a:r>
              <a:rPr lang="zh-CN" altLang="en-US" sz="3100" dirty="0" smtClean="0">
                <a:solidFill>
                  <a:srgbClr val="FF0000"/>
                </a:solidFill>
              </a:rPr>
              <a:t>申报资料的真实性</a:t>
            </a:r>
            <a:endParaRPr lang="zh-CN" altLang="en-US" sz="3100" dirty="0"/>
          </a:p>
        </p:txBody>
      </p:sp>
      <p:cxnSp>
        <p:nvCxnSpPr>
          <p:cNvPr id="5" name="直接连接符 4"/>
          <p:cNvCxnSpPr/>
          <p:nvPr/>
        </p:nvCxnSpPr>
        <p:spPr>
          <a:xfrm>
            <a:off x="1571604" y="1357298"/>
            <a:ext cx="6000792" cy="1588"/>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6" name="矩形 5"/>
          <p:cNvSpPr/>
          <p:nvPr/>
        </p:nvSpPr>
        <p:spPr>
          <a:xfrm>
            <a:off x="3357554" y="1928802"/>
            <a:ext cx="2643206" cy="57150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申报资料的真实性</a:t>
            </a:r>
            <a:endParaRPr lang="zh-CN" altLang="en-US" dirty="0">
              <a:solidFill>
                <a:srgbClr val="FF0000"/>
              </a:solidFill>
            </a:endParaRPr>
          </a:p>
        </p:txBody>
      </p:sp>
      <p:sp>
        <p:nvSpPr>
          <p:cNvPr id="7" name="下箭头 6"/>
          <p:cNvSpPr/>
          <p:nvPr/>
        </p:nvSpPr>
        <p:spPr>
          <a:xfrm>
            <a:off x="4643438" y="2500306"/>
            <a:ext cx="45719"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2071670" y="2714620"/>
            <a:ext cx="5000660" cy="714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571604" y="3286124"/>
            <a:ext cx="1000132" cy="214314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solidFill>
                  <a:srgbClr val="0070C0"/>
                </a:solidFill>
              </a:rPr>
              <a:t>注册申请的临床试验</a:t>
            </a:r>
            <a:r>
              <a:rPr lang="zh-CN" altLang="en-US" sz="1400" dirty="0" smtClean="0">
                <a:solidFill>
                  <a:srgbClr val="FF0000"/>
                </a:solidFill>
              </a:rPr>
              <a:t>方案</a:t>
            </a:r>
            <a:r>
              <a:rPr lang="zh-CN" altLang="en-US" sz="1400" dirty="0" smtClean="0">
                <a:solidFill>
                  <a:srgbClr val="0070C0"/>
                </a:solidFill>
              </a:rPr>
              <a:t>版本及内容是否与临床试验机构保存的版本及内容一致</a:t>
            </a:r>
            <a:endParaRPr lang="zh-CN" altLang="en-US" sz="1400" dirty="0">
              <a:solidFill>
                <a:srgbClr val="0070C0"/>
              </a:solidFill>
            </a:endParaRPr>
          </a:p>
        </p:txBody>
      </p:sp>
      <p:sp>
        <p:nvSpPr>
          <p:cNvPr id="10" name="矩形 9"/>
          <p:cNvSpPr/>
          <p:nvPr/>
        </p:nvSpPr>
        <p:spPr>
          <a:xfrm>
            <a:off x="3286116" y="3286124"/>
            <a:ext cx="1000132" cy="214314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solidFill>
                  <a:srgbClr val="0070C0"/>
                </a:solidFill>
              </a:rPr>
              <a:t>注册申请的临床试验</a:t>
            </a:r>
            <a:r>
              <a:rPr lang="zh-CN" altLang="en-US" sz="1400" dirty="0" smtClean="0">
                <a:solidFill>
                  <a:srgbClr val="FF0000"/>
                </a:solidFill>
              </a:rPr>
              <a:t>报告</a:t>
            </a:r>
            <a:r>
              <a:rPr lang="zh-CN" altLang="en-US" sz="1400" dirty="0" smtClean="0">
                <a:solidFill>
                  <a:srgbClr val="0070C0"/>
                </a:solidFill>
              </a:rPr>
              <a:t>版本及内容是否与临床试验机构保存的版本及内容一致</a:t>
            </a:r>
            <a:endParaRPr lang="zh-CN" altLang="en-US" sz="1400" dirty="0">
              <a:solidFill>
                <a:srgbClr val="0070C0"/>
              </a:solidFill>
            </a:endParaRPr>
          </a:p>
        </p:txBody>
      </p:sp>
      <p:sp>
        <p:nvSpPr>
          <p:cNvPr id="11" name="矩形 10"/>
          <p:cNvSpPr/>
          <p:nvPr/>
        </p:nvSpPr>
        <p:spPr>
          <a:xfrm>
            <a:off x="4929190" y="3286124"/>
            <a:ext cx="1000132" cy="214314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solidFill>
                  <a:srgbClr val="0070C0"/>
                </a:solidFill>
              </a:rPr>
              <a:t>注册申请的临床试验</a:t>
            </a:r>
            <a:r>
              <a:rPr lang="zh-CN" altLang="en-US" sz="1400" dirty="0" smtClean="0">
                <a:solidFill>
                  <a:srgbClr val="FF0000"/>
                </a:solidFill>
              </a:rPr>
              <a:t>报告中数据</a:t>
            </a:r>
            <a:r>
              <a:rPr lang="zh-CN" altLang="en-US" sz="1400" dirty="0" smtClean="0">
                <a:solidFill>
                  <a:srgbClr val="0070C0"/>
                </a:solidFill>
              </a:rPr>
              <a:t>是否与临床试验机构保存的原始记录和原始数据一致</a:t>
            </a:r>
            <a:endParaRPr lang="zh-CN" altLang="en-US" sz="1400" dirty="0">
              <a:solidFill>
                <a:srgbClr val="0070C0"/>
              </a:solidFill>
            </a:endParaRPr>
          </a:p>
        </p:txBody>
      </p:sp>
      <p:sp>
        <p:nvSpPr>
          <p:cNvPr id="12" name="矩形 11"/>
          <p:cNvSpPr/>
          <p:nvPr/>
        </p:nvSpPr>
        <p:spPr>
          <a:xfrm>
            <a:off x="6572264" y="3286124"/>
            <a:ext cx="1000132" cy="214314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solidFill>
                  <a:srgbClr val="0070C0"/>
                </a:solidFill>
              </a:rPr>
              <a:t>注册申请的临床试验报告中临床试验</a:t>
            </a:r>
            <a:r>
              <a:rPr lang="zh-CN" altLang="en-US" sz="1400" dirty="0" smtClean="0">
                <a:solidFill>
                  <a:srgbClr val="FF0000"/>
                </a:solidFill>
              </a:rPr>
              <a:t>人员签名</a:t>
            </a:r>
            <a:r>
              <a:rPr lang="zh-CN" altLang="en-US" sz="1400" dirty="0" smtClean="0">
                <a:solidFill>
                  <a:srgbClr val="0070C0"/>
                </a:solidFill>
              </a:rPr>
              <a:t>及临床试验机构</a:t>
            </a:r>
            <a:r>
              <a:rPr lang="zh-CN" altLang="en-US" sz="1400" dirty="0" smtClean="0">
                <a:solidFill>
                  <a:srgbClr val="FF0000"/>
                </a:solidFill>
              </a:rPr>
              <a:t>签章</a:t>
            </a:r>
            <a:r>
              <a:rPr lang="zh-CN" altLang="en-US" sz="1400" dirty="0" smtClean="0">
                <a:solidFill>
                  <a:srgbClr val="0070C0"/>
                </a:solidFill>
              </a:rPr>
              <a:t>是否属实</a:t>
            </a:r>
            <a:endParaRPr lang="zh-CN" altLang="en-US" sz="1400" dirty="0">
              <a:solidFill>
                <a:srgbClr val="0070C0"/>
              </a:solidFill>
            </a:endParaRPr>
          </a:p>
        </p:txBody>
      </p:sp>
      <p:sp>
        <p:nvSpPr>
          <p:cNvPr id="13" name="下箭头 12"/>
          <p:cNvSpPr/>
          <p:nvPr/>
        </p:nvSpPr>
        <p:spPr>
          <a:xfrm>
            <a:off x="2071670" y="2786058"/>
            <a:ext cx="71438"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下箭头 13"/>
          <p:cNvSpPr/>
          <p:nvPr/>
        </p:nvSpPr>
        <p:spPr>
          <a:xfrm>
            <a:off x="3714744" y="2786058"/>
            <a:ext cx="71438"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下箭头 14"/>
          <p:cNvSpPr/>
          <p:nvPr/>
        </p:nvSpPr>
        <p:spPr>
          <a:xfrm>
            <a:off x="5357818" y="2786058"/>
            <a:ext cx="71438"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下箭头 15"/>
          <p:cNvSpPr/>
          <p:nvPr/>
        </p:nvSpPr>
        <p:spPr>
          <a:xfrm>
            <a:off x="7000892" y="2786058"/>
            <a:ext cx="71438"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8" name="直接连接符 17"/>
          <p:cNvCxnSpPr/>
          <p:nvPr/>
        </p:nvCxnSpPr>
        <p:spPr>
          <a:xfrm>
            <a:off x="1071538" y="5786454"/>
            <a:ext cx="7000924"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200" dirty="0" smtClean="0">
                <a:solidFill>
                  <a:srgbClr val="FF0000"/>
                </a:solidFill>
              </a:rPr>
              <a:t>三、检查结果判定及处理：</a:t>
            </a:r>
            <a:endParaRPr lang="zh-CN" altLang="en-US" sz="3200" dirty="0">
              <a:solidFill>
                <a:srgbClr val="FF0000"/>
              </a:solidFill>
            </a:endParaRPr>
          </a:p>
        </p:txBody>
      </p:sp>
      <p:sp>
        <p:nvSpPr>
          <p:cNvPr id="3" name="内容占位符 2"/>
          <p:cNvSpPr>
            <a:spLocks noGrp="1"/>
          </p:cNvSpPr>
          <p:nvPr>
            <p:ph idx="1"/>
          </p:nvPr>
        </p:nvSpPr>
        <p:spPr/>
        <p:txBody>
          <a:bodyPr>
            <a:normAutofit/>
          </a:bodyPr>
          <a:lstStyle/>
          <a:p>
            <a:r>
              <a:rPr lang="zh-CN" altLang="en-US" sz="2800" dirty="0" smtClean="0"/>
              <a:t>一、有以下情形的判定为存在真实性问题</a:t>
            </a:r>
            <a:endParaRPr lang="en-US" altLang="zh-CN" sz="2800" dirty="0" smtClean="0"/>
          </a:p>
          <a:p>
            <a:pPr>
              <a:buNone/>
            </a:pPr>
            <a:r>
              <a:rPr lang="zh-CN" altLang="en-US" sz="2000" dirty="0" smtClean="0"/>
              <a:t>（</a:t>
            </a:r>
            <a:r>
              <a:rPr lang="en-US" altLang="zh-CN" sz="2000" dirty="0" smtClean="0"/>
              <a:t>1</a:t>
            </a:r>
            <a:r>
              <a:rPr lang="zh-CN" altLang="en-US" sz="2000" dirty="0" smtClean="0"/>
              <a:t>）注册申请提交的临床试验资料与临床试验机构保存的相应</a:t>
            </a:r>
            <a:r>
              <a:rPr lang="zh-CN" altLang="en-US" sz="2000" dirty="0" smtClean="0">
                <a:solidFill>
                  <a:srgbClr val="FF0000"/>
                </a:solidFill>
              </a:rPr>
              <a:t>临床试验资料不一致</a:t>
            </a:r>
            <a:r>
              <a:rPr lang="zh-CN" altLang="en-US" sz="2000" dirty="0" smtClean="0"/>
              <a:t>的</a:t>
            </a:r>
            <a:endParaRPr lang="en-US" altLang="zh-CN" sz="2000" dirty="0" smtClean="0"/>
          </a:p>
          <a:p>
            <a:pPr>
              <a:buNone/>
            </a:pPr>
            <a:r>
              <a:rPr lang="zh-CN" altLang="en-US" sz="2000" dirty="0" smtClean="0"/>
              <a:t>（</a:t>
            </a:r>
            <a:r>
              <a:rPr lang="en-US" altLang="zh-CN" sz="2000" dirty="0" smtClean="0"/>
              <a:t>2</a:t>
            </a:r>
            <a:r>
              <a:rPr lang="zh-CN" altLang="en-US" sz="2000" dirty="0" smtClean="0"/>
              <a:t>）临床试验</a:t>
            </a:r>
            <a:r>
              <a:rPr lang="zh-CN" altLang="en-US" sz="2000" dirty="0" smtClean="0">
                <a:solidFill>
                  <a:srgbClr val="FF0000"/>
                </a:solidFill>
              </a:rPr>
              <a:t>数据不能溯源</a:t>
            </a:r>
            <a:r>
              <a:rPr lang="zh-CN" altLang="en-US" sz="2000" dirty="0" smtClean="0"/>
              <a:t>的</a:t>
            </a:r>
            <a:endParaRPr lang="en-US" altLang="zh-CN" sz="2000" dirty="0" smtClean="0"/>
          </a:p>
          <a:p>
            <a:pPr>
              <a:buNone/>
            </a:pPr>
            <a:r>
              <a:rPr lang="zh-CN" altLang="en-US" sz="2000" dirty="0" smtClean="0"/>
              <a:t>（</a:t>
            </a:r>
            <a:r>
              <a:rPr lang="en-US" altLang="zh-CN" sz="2000" dirty="0" smtClean="0"/>
              <a:t>3</a:t>
            </a:r>
            <a:r>
              <a:rPr lang="zh-CN" altLang="en-US" sz="2000" dirty="0" smtClean="0"/>
              <a:t>）受试产品</a:t>
            </a:r>
            <a:r>
              <a:rPr lang="en-US" altLang="zh-CN" sz="2000" dirty="0" smtClean="0"/>
              <a:t>/</a:t>
            </a:r>
            <a:r>
              <a:rPr lang="zh-CN" altLang="en-US" sz="2000" dirty="0" smtClean="0"/>
              <a:t>试验用体外诊断试剂或试验用</a:t>
            </a:r>
            <a:r>
              <a:rPr lang="zh-CN" altLang="en-US" sz="2000" dirty="0" smtClean="0">
                <a:solidFill>
                  <a:srgbClr val="FF0000"/>
                </a:solidFill>
              </a:rPr>
              <a:t>样本不真实</a:t>
            </a:r>
            <a:r>
              <a:rPr lang="zh-CN" altLang="en-US" sz="2000" dirty="0" smtClean="0"/>
              <a:t>的</a:t>
            </a:r>
            <a:endParaRPr lang="en-US" altLang="zh-CN" sz="2000" dirty="0" smtClean="0"/>
          </a:p>
          <a:p>
            <a:r>
              <a:rPr lang="zh-CN" altLang="en-US" sz="2800" dirty="0" smtClean="0"/>
              <a:t>二、未发现真实性问题，但临床试验过程中</a:t>
            </a:r>
            <a:r>
              <a:rPr lang="zh-CN" altLang="en-US" sz="2800" dirty="0" smtClean="0">
                <a:solidFill>
                  <a:srgbClr val="FF0000"/>
                </a:solidFill>
              </a:rPr>
              <a:t>不符合医疗器械相关规定要求的</a:t>
            </a:r>
            <a:r>
              <a:rPr lang="zh-CN" altLang="en-US" sz="2800" dirty="0" smtClean="0"/>
              <a:t>，判定为存在合规性问题</a:t>
            </a:r>
            <a:endParaRPr lang="en-US" altLang="zh-CN" sz="2800" dirty="0" smtClean="0"/>
          </a:p>
          <a:p>
            <a:r>
              <a:rPr lang="zh-CN" altLang="en-US" sz="2800" dirty="0" smtClean="0"/>
              <a:t>三、未发现真实性和合规性问题的，判定为符合要求</a:t>
            </a:r>
            <a:endParaRPr lang="zh-CN" altLang="en-US" sz="2800" dirty="0"/>
          </a:p>
        </p:txBody>
      </p:sp>
      <p:cxnSp>
        <p:nvCxnSpPr>
          <p:cNvPr id="5" name="直接连接符 4"/>
          <p:cNvCxnSpPr/>
          <p:nvPr/>
        </p:nvCxnSpPr>
        <p:spPr>
          <a:xfrm>
            <a:off x="642910" y="1357298"/>
            <a:ext cx="7858180"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500034" y="6000768"/>
            <a:ext cx="8215370"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solidFill>
                  <a:srgbClr val="FF0000"/>
                </a:solidFill>
              </a:rPr>
              <a:t>四、检查结果的处理</a:t>
            </a:r>
            <a:endParaRPr lang="zh-CN" altLang="en-US" sz="3600" dirty="0">
              <a:solidFill>
                <a:srgbClr val="FF0000"/>
              </a:solidFill>
            </a:endParaRPr>
          </a:p>
        </p:txBody>
      </p:sp>
      <p:sp>
        <p:nvSpPr>
          <p:cNvPr id="3" name="内容占位符 2"/>
          <p:cNvSpPr>
            <a:spLocks noGrp="1"/>
          </p:cNvSpPr>
          <p:nvPr>
            <p:ph idx="1"/>
          </p:nvPr>
        </p:nvSpPr>
        <p:spPr/>
        <p:txBody>
          <a:bodyPr>
            <a:normAutofit/>
          </a:bodyPr>
          <a:lstStyle/>
          <a:p>
            <a:r>
              <a:rPr lang="en-US" altLang="zh-CN" sz="2400" dirty="0" smtClean="0"/>
              <a:t>1</a:t>
            </a:r>
            <a:r>
              <a:rPr lang="zh-CN" altLang="en-US" sz="2400" dirty="0" smtClean="0"/>
              <a:t>、存在真实性问题，依据</a:t>
            </a:r>
            <a:r>
              <a:rPr lang="en-US" altLang="zh-CN" sz="2400" dirty="0" smtClean="0"/>
              <a:t>《</a:t>
            </a:r>
            <a:r>
              <a:rPr lang="zh-CN" altLang="en-US" sz="2400" dirty="0" smtClean="0"/>
              <a:t>医疗器械监督管理条例</a:t>
            </a:r>
            <a:r>
              <a:rPr lang="en-US" altLang="zh-CN" sz="2400" dirty="0" smtClean="0"/>
              <a:t>》</a:t>
            </a:r>
            <a:r>
              <a:rPr lang="zh-CN" altLang="en-US" sz="2400" dirty="0" smtClean="0"/>
              <a:t>“提供</a:t>
            </a:r>
            <a:r>
              <a:rPr lang="zh-CN" altLang="en-US" sz="2400" dirty="0" smtClean="0">
                <a:solidFill>
                  <a:srgbClr val="FF0000"/>
                </a:solidFill>
              </a:rPr>
              <a:t>虚假资料取得医疗器械注册证</a:t>
            </a:r>
            <a:r>
              <a:rPr lang="zh-CN" altLang="en-US" sz="2400" dirty="0" smtClean="0"/>
              <a:t>的，由原发证部门撤销已经取得的许可证件，并处</a:t>
            </a:r>
            <a:r>
              <a:rPr lang="en-US" altLang="zh-CN" sz="2400" dirty="0" smtClean="0"/>
              <a:t>5</a:t>
            </a:r>
            <a:r>
              <a:rPr lang="zh-CN" altLang="en-US" sz="2400" dirty="0" smtClean="0"/>
              <a:t>万元以上</a:t>
            </a:r>
            <a:r>
              <a:rPr lang="en-US" altLang="zh-CN" sz="2400" dirty="0" smtClean="0"/>
              <a:t>10</a:t>
            </a:r>
            <a:r>
              <a:rPr lang="zh-CN" altLang="en-US" sz="2400" dirty="0" smtClean="0"/>
              <a:t>万元以下罚款，</a:t>
            </a:r>
            <a:r>
              <a:rPr lang="en-US" altLang="zh-CN" sz="2400" dirty="0" smtClean="0"/>
              <a:t>5</a:t>
            </a:r>
            <a:r>
              <a:rPr lang="zh-CN" altLang="en-US" sz="2400" dirty="0" smtClean="0"/>
              <a:t>年内不受理相关责任人及企业提出的医疗器械许可申请”；对相应申请不予注册，同时中止同一申请人其它在审品种的技术审评，由核查中心再次组织监督抽查。</a:t>
            </a:r>
            <a:endParaRPr lang="en-US" altLang="zh-CN" sz="2400" dirty="0" smtClean="0"/>
          </a:p>
          <a:p>
            <a:r>
              <a:rPr lang="en-US" altLang="zh-CN" sz="2400" dirty="0" smtClean="0"/>
              <a:t>2</a:t>
            </a:r>
            <a:r>
              <a:rPr lang="zh-CN" altLang="en-US" sz="2400" dirty="0" smtClean="0"/>
              <a:t>、不涉及真实性但存在合规性问题的，对注册申请资料和监督检查</a:t>
            </a:r>
            <a:r>
              <a:rPr lang="zh-CN" altLang="en-US" sz="2400" dirty="0" smtClean="0">
                <a:solidFill>
                  <a:srgbClr val="FF0000"/>
                </a:solidFill>
              </a:rPr>
              <a:t>发现的问题进行安全性有效性综合评价</a:t>
            </a:r>
            <a:r>
              <a:rPr lang="zh-CN" altLang="en-US" sz="2400" dirty="0" smtClean="0"/>
              <a:t>，作出是否批准注册的决定。</a:t>
            </a:r>
            <a:endParaRPr lang="en-US" altLang="zh-CN" sz="2400" dirty="0" smtClean="0"/>
          </a:p>
          <a:p>
            <a:r>
              <a:rPr lang="en-US" altLang="zh-CN" sz="2400" dirty="0" smtClean="0"/>
              <a:t>3</a:t>
            </a:r>
            <a:r>
              <a:rPr lang="zh-CN" altLang="en-US" sz="2400" dirty="0" smtClean="0"/>
              <a:t>、监督抽查情况和处理结果面向社会公布。</a:t>
            </a:r>
            <a:endParaRPr lang="zh-CN" altLang="en-US" sz="2400" dirty="0"/>
          </a:p>
        </p:txBody>
      </p:sp>
      <p:cxnSp>
        <p:nvCxnSpPr>
          <p:cNvPr id="5" name="直接连接符 4"/>
          <p:cNvCxnSpPr/>
          <p:nvPr/>
        </p:nvCxnSpPr>
        <p:spPr>
          <a:xfrm>
            <a:off x="2285984" y="1285860"/>
            <a:ext cx="4500594"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428596" y="5857892"/>
            <a:ext cx="8286808"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pPr>
              <a:lnSpc>
                <a:spcPct val="200000"/>
              </a:lnSpc>
            </a:pPr>
            <a:r>
              <a:rPr lang="en-US" altLang="zh-CN" sz="3600" dirty="0" smtClean="0">
                <a:solidFill>
                  <a:srgbClr val="FF0000"/>
                </a:solidFill>
              </a:rPr>
              <a:t>1</a:t>
            </a:r>
            <a:r>
              <a:rPr lang="zh-CN" altLang="en-US" sz="3600" dirty="0" smtClean="0">
                <a:solidFill>
                  <a:srgbClr val="FF0000"/>
                </a:solidFill>
              </a:rPr>
              <a:t>、医疗器械临床核查要点及案例分析</a:t>
            </a:r>
            <a:endParaRPr lang="en-US" altLang="zh-CN" sz="3600" dirty="0" smtClean="0">
              <a:solidFill>
                <a:srgbClr val="FF0000"/>
              </a:solidFill>
            </a:endParaRPr>
          </a:p>
        </p:txBody>
      </p:sp>
      <p:cxnSp>
        <p:nvCxnSpPr>
          <p:cNvPr id="13" name="直接连接符 12"/>
          <p:cNvCxnSpPr/>
          <p:nvPr/>
        </p:nvCxnSpPr>
        <p:spPr>
          <a:xfrm>
            <a:off x="251520" y="5949280"/>
            <a:ext cx="856895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714348" y="1357298"/>
            <a:ext cx="7929618" cy="1588"/>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9218" name="Picture 2" descr="C:\Users\刘介\AppData\Roaming\Tencent\Users\115479636\QQ\WinTemp\RichOle\Z{@X8}9$G%X5H(JPA0(DN%O.png"/>
          <p:cNvPicPr>
            <a:picLocks noChangeAspect="1" noChangeArrowheads="1"/>
          </p:cNvPicPr>
          <p:nvPr/>
        </p:nvPicPr>
        <p:blipFill>
          <a:blip r:embed="rId2"/>
          <a:srcRect/>
          <a:stretch>
            <a:fillRect/>
          </a:stretch>
        </p:blipFill>
        <p:spPr bwMode="auto">
          <a:xfrm>
            <a:off x="214282" y="1500174"/>
            <a:ext cx="8796368" cy="4286280"/>
          </a:xfrm>
          <a:prstGeom prst="rect">
            <a:avLst/>
          </a:prstGeom>
          <a:noFill/>
        </p:spPr>
      </p:pic>
    </p:spTree>
    <p:extLst>
      <p:ext uri="{BB962C8B-B14F-4D97-AF65-F5344CB8AC3E}">
        <p14:creationId xmlns="" xmlns:p14="http://schemas.microsoft.com/office/powerpoint/2010/main" val="33322241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solidFill>
                  <a:srgbClr val="FF0000"/>
                </a:solidFill>
              </a:rPr>
              <a:t>五、医疗器械注册申请数据造假入刑</a:t>
            </a:r>
            <a:endParaRPr lang="zh-CN" altLang="en-US" sz="3600" dirty="0">
              <a:solidFill>
                <a:srgbClr val="FF0000"/>
              </a:solidFill>
            </a:endParaRPr>
          </a:p>
        </p:txBody>
      </p:sp>
      <p:sp>
        <p:nvSpPr>
          <p:cNvPr id="3" name="内容占位符 2"/>
          <p:cNvSpPr>
            <a:spLocks noGrp="1"/>
          </p:cNvSpPr>
          <p:nvPr>
            <p:ph idx="1"/>
          </p:nvPr>
        </p:nvSpPr>
        <p:spPr/>
        <p:txBody>
          <a:bodyPr>
            <a:normAutofit/>
          </a:bodyPr>
          <a:lstStyle/>
          <a:p>
            <a:pPr>
              <a:buNone/>
            </a:pPr>
            <a:r>
              <a:rPr lang="zh-CN" altLang="en-US" sz="2000" dirty="0" smtClean="0"/>
              <a:t>最高法审委会全体会议审议并原则通过</a:t>
            </a:r>
            <a:r>
              <a:rPr lang="en-US" altLang="zh-CN" sz="2000" dirty="0" smtClean="0"/>
              <a:t>《</a:t>
            </a:r>
            <a:r>
              <a:rPr lang="zh-CN" altLang="en-US" sz="2000" dirty="0" smtClean="0"/>
              <a:t>最高人民法院、最高人民检察院关于办理药品、医疗器械注册申请数据造假刑事案件适用法律若干问题的解释</a:t>
            </a:r>
            <a:r>
              <a:rPr lang="en-US" altLang="zh-CN" sz="2000" dirty="0" smtClean="0"/>
              <a:t>》</a:t>
            </a:r>
          </a:p>
          <a:p>
            <a:pPr>
              <a:buNone/>
            </a:pPr>
            <a:r>
              <a:rPr lang="en-US" altLang="zh-CN" sz="2000" dirty="0" smtClean="0"/>
              <a:t>1</a:t>
            </a:r>
            <a:r>
              <a:rPr lang="zh-CN" altLang="en-US" sz="2000" dirty="0" smtClean="0"/>
              <a:t>、药物或医疗器械临床试验机构、合同研究组织故意提供虚假的非临床研究报告、临床试验报告的，可以按提供虚假证明文件罪定罪处罚：</a:t>
            </a:r>
            <a:endParaRPr lang="en-US" altLang="zh-CN" sz="2000" dirty="0" smtClean="0"/>
          </a:p>
          <a:p>
            <a:pPr>
              <a:buNone/>
            </a:pPr>
            <a:r>
              <a:rPr lang="en-US" altLang="zh-CN" sz="2000" dirty="0" smtClean="0"/>
              <a:t>2</a:t>
            </a:r>
            <a:r>
              <a:rPr lang="zh-CN" altLang="en-US" sz="2000" dirty="0" smtClean="0"/>
              <a:t>、对药品注册申请人自己弄虚作假，提供虚假的非临床研究或临床试验报告及相关材料，骗取药品批准证明文件的，可以按生产、销售假药罪定罪处罚：</a:t>
            </a:r>
            <a:endParaRPr lang="en-US" altLang="zh-CN" sz="2000" dirty="0" smtClean="0"/>
          </a:p>
          <a:p>
            <a:pPr>
              <a:buNone/>
            </a:pPr>
            <a:r>
              <a:rPr lang="en-US" altLang="zh-CN" sz="2000" dirty="0" smtClean="0"/>
              <a:t>3</a:t>
            </a:r>
            <a:r>
              <a:rPr lang="zh-CN" altLang="en-US" sz="2000" dirty="0" smtClean="0"/>
              <a:t>、药物或医疗器械临床试验机构、合同研究组织与药品注册申请人共同构成提供虚假证明文件罪和生产、销售假药罪的，以处处罚更重的犯罪定罪处罚：</a:t>
            </a:r>
            <a:endParaRPr lang="zh-CN" altLang="en-US" sz="2000" dirty="0"/>
          </a:p>
        </p:txBody>
      </p:sp>
      <p:cxnSp>
        <p:nvCxnSpPr>
          <p:cNvPr id="5" name="直接连接符 4"/>
          <p:cNvCxnSpPr/>
          <p:nvPr/>
        </p:nvCxnSpPr>
        <p:spPr>
          <a:xfrm>
            <a:off x="857224" y="1285860"/>
            <a:ext cx="7500990"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500034" y="5786454"/>
            <a:ext cx="8143932"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solidFill>
                  <a:srgbClr val="FF0000"/>
                </a:solidFill>
              </a:rPr>
              <a:t>六、案例分析</a:t>
            </a:r>
            <a:endParaRPr lang="zh-CN" altLang="en-US" sz="3600" dirty="0">
              <a:solidFill>
                <a:srgbClr val="FF0000"/>
              </a:solidFill>
            </a:endParaRPr>
          </a:p>
        </p:txBody>
      </p:sp>
      <p:sp>
        <p:nvSpPr>
          <p:cNvPr id="3" name="内容占位符 2"/>
          <p:cNvSpPr>
            <a:spLocks noGrp="1"/>
          </p:cNvSpPr>
          <p:nvPr>
            <p:ph idx="1"/>
          </p:nvPr>
        </p:nvSpPr>
        <p:spPr/>
        <p:txBody>
          <a:bodyPr>
            <a:normAutofit fontScale="92500" lnSpcReduction="10000"/>
          </a:bodyPr>
          <a:lstStyle/>
          <a:p>
            <a:r>
              <a:rPr lang="en-US" b="1" dirty="0" smtClean="0"/>
              <a:t>1</a:t>
            </a:r>
            <a:r>
              <a:rPr lang="zh-CN" altLang="en-US" b="1" dirty="0" smtClean="0"/>
              <a:t>、</a:t>
            </a:r>
            <a:r>
              <a:rPr lang="en-US" b="1" dirty="0" smtClean="0"/>
              <a:t>2016</a:t>
            </a:r>
            <a:r>
              <a:rPr lang="zh-CN" altLang="en-US" b="1" dirty="0" smtClean="0"/>
              <a:t>年第</a:t>
            </a:r>
            <a:r>
              <a:rPr lang="en-US" b="1" dirty="0" smtClean="0"/>
              <a:t>147</a:t>
            </a:r>
            <a:r>
              <a:rPr lang="zh-CN" altLang="en-US" b="1" dirty="0" smtClean="0"/>
              <a:t>号</a:t>
            </a:r>
            <a:r>
              <a:rPr lang="zh-CN" altLang="en-US" sz="2400" b="1" dirty="0" smtClean="0"/>
              <a:t>（</a:t>
            </a:r>
            <a:r>
              <a:rPr lang="en-US" sz="2400" dirty="0" smtClean="0"/>
              <a:t> 2016</a:t>
            </a:r>
            <a:r>
              <a:rPr lang="zh-CN" altLang="en-US" sz="2400" dirty="0" smtClean="0"/>
              <a:t>年</a:t>
            </a:r>
            <a:r>
              <a:rPr lang="en-US" sz="2400" dirty="0" smtClean="0"/>
              <a:t>09</a:t>
            </a:r>
            <a:r>
              <a:rPr lang="zh-CN" altLang="en-US" sz="2400" dirty="0" smtClean="0"/>
              <a:t>月</a:t>
            </a:r>
            <a:r>
              <a:rPr lang="en-US" sz="2400" dirty="0" smtClean="0"/>
              <a:t>07</a:t>
            </a:r>
            <a:r>
              <a:rPr lang="zh-CN" altLang="en-US" sz="2400" dirty="0" smtClean="0"/>
              <a:t>日 发布</a:t>
            </a:r>
            <a:r>
              <a:rPr lang="zh-CN" altLang="en-US" sz="2400" b="1" dirty="0" smtClean="0"/>
              <a:t>）</a:t>
            </a:r>
            <a:endParaRPr lang="en-US" altLang="zh-CN" sz="2400" b="1" dirty="0" smtClean="0"/>
          </a:p>
          <a:p>
            <a:pPr>
              <a:buNone/>
            </a:pPr>
            <a:r>
              <a:rPr lang="en-US" altLang="zh-CN" sz="2400" b="1" dirty="0" smtClean="0"/>
              <a:t>1</a:t>
            </a:r>
            <a:r>
              <a:rPr lang="zh-CN" altLang="en-US" sz="2400" b="1" dirty="0" smtClean="0"/>
              <a:t>）</a:t>
            </a:r>
            <a:r>
              <a:rPr lang="zh-CN" altLang="en-US" sz="2400" dirty="0" smtClean="0"/>
              <a:t>厦门市波生生物技术有限公司的戊型肝炎病毒</a:t>
            </a:r>
            <a:r>
              <a:rPr lang="en-US" sz="2400" dirty="0" err="1" smtClean="0"/>
              <a:t>IgM</a:t>
            </a:r>
            <a:r>
              <a:rPr lang="en-US" sz="2400" dirty="0" smtClean="0"/>
              <a:t>/</a:t>
            </a:r>
            <a:r>
              <a:rPr lang="en-US" sz="2400" dirty="0" err="1" smtClean="0"/>
              <a:t>IgG</a:t>
            </a:r>
            <a:r>
              <a:rPr lang="zh-CN" altLang="en-US" sz="2400" dirty="0" smtClean="0"/>
              <a:t>抗体检测试剂盒（胶体金法）（辽宁省第三人民医院）</a:t>
            </a:r>
            <a:endParaRPr lang="en-US" altLang="zh-CN" sz="2400" b="1" dirty="0" smtClean="0"/>
          </a:p>
          <a:p>
            <a:pPr>
              <a:buNone/>
            </a:pPr>
            <a:r>
              <a:rPr lang="zh-CN" altLang="en-US" sz="2600" dirty="0" smtClean="0">
                <a:solidFill>
                  <a:srgbClr val="FF0000"/>
                </a:solidFill>
              </a:rPr>
              <a:t>◆</a:t>
            </a:r>
            <a:r>
              <a:rPr lang="zh-CN" altLang="en-US" sz="2600" dirty="0" smtClean="0"/>
              <a:t>临床试验机构不能提供试验相关的原始记录</a:t>
            </a:r>
            <a:endParaRPr lang="en-US" altLang="zh-CN" sz="2600" dirty="0" smtClean="0"/>
          </a:p>
          <a:p>
            <a:pPr>
              <a:buNone/>
            </a:pPr>
            <a:r>
              <a:rPr lang="zh-CN" altLang="en-US" sz="2600" dirty="0" smtClean="0">
                <a:solidFill>
                  <a:srgbClr val="FF0000"/>
                </a:solidFill>
              </a:rPr>
              <a:t>◆</a:t>
            </a:r>
            <a:r>
              <a:rPr lang="zh-CN" altLang="en-US" sz="2600" dirty="0" smtClean="0"/>
              <a:t>本院样本不能在院内</a:t>
            </a:r>
            <a:r>
              <a:rPr lang="en-US" sz="2600" dirty="0" smtClean="0"/>
              <a:t>HIS</a:t>
            </a:r>
            <a:r>
              <a:rPr lang="zh-CN" altLang="en-US" sz="2600" dirty="0" smtClean="0"/>
              <a:t>系统或诊疗记录中追溯；</a:t>
            </a:r>
            <a:endParaRPr lang="en-US" altLang="zh-CN" sz="2600" dirty="0" smtClean="0"/>
          </a:p>
          <a:p>
            <a:pPr>
              <a:buNone/>
            </a:pPr>
            <a:r>
              <a:rPr lang="zh-CN" altLang="en-US" sz="2600" dirty="0" smtClean="0">
                <a:solidFill>
                  <a:srgbClr val="FF0000"/>
                </a:solidFill>
              </a:rPr>
              <a:t>◆</a:t>
            </a:r>
            <a:r>
              <a:rPr lang="zh-CN" altLang="en-US" sz="2600" dirty="0" smtClean="0"/>
              <a:t>院外样本有接收记录，但无法溯源，部分样本无保存和使用的原始记录，样本的留存和销毁无原始记录；</a:t>
            </a:r>
            <a:endParaRPr lang="en-US" altLang="zh-CN" sz="2600" dirty="0" smtClean="0"/>
          </a:p>
          <a:p>
            <a:pPr>
              <a:buNone/>
            </a:pPr>
            <a:r>
              <a:rPr lang="zh-CN" altLang="en-US" sz="2600" dirty="0" smtClean="0">
                <a:solidFill>
                  <a:srgbClr val="FF0000"/>
                </a:solidFill>
              </a:rPr>
              <a:t>◆</a:t>
            </a:r>
            <a:r>
              <a:rPr lang="zh-CN" altLang="en-US" sz="2600" dirty="0" smtClean="0"/>
              <a:t>提交注册申请的临床试验报告附件“临床试验数据记录表”中备注信息与临床试验机构保存的“原始数据检测记录表”中备注信息不一致</a:t>
            </a:r>
            <a:r>
              <a:rPr lang="zh-CN" altLang="en-US" dirty="0" smtClean="0"/>
              <a:t>。</a:t>
            </a:r>
            <a:r>
              <a:rPr lang="en-US" dirty="0" smtClean="0"/>
              <a:t/>
            </a:r>
            <a:br>
              <a:rPr lang="en-US" dirty="0" smtClean="0"/>
            </a:br>
            <a:endParaRPr lang="zh-CN" altLang="en-US" dirty="0"/>
          </a:p>
        </p:txBody>
      </p:sp>
      <p:cxnSp>
        <p:nvCxnSpPr>
          <p:cNvPr id="5" name="直接连接符 4"/>
          <p:cNvCxnSpPr/>
          <p:nvPr/>
        </p:nvCxnSpPr>
        <p:spPr>
          <a:xfrm>
            <a:off x="2928926" y="1285860"/>
            <a:ext cx="3214710"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428596" y="5929330"/>
            <a:ext cx="8286808"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2400" dirty="0" smtClean="0"/>
              <a:t>厦门市波生（辽宁中医药大学附属第三医院）</a:t>
            </a:r>
            <a:endParaRPr lang="zh-CN" altLang="en-US" sz="2400" dirty="0"/>
          </a:p>
        </p:txBody>
      </p:sp>
      <p:sp>
        <p:nvSpPr>
          <p:cNvPr id="3" name="内容占位符 2"/>
          <p:cNvSpPr>
            <a:spLocks noGrp="1"/>
          </p:cNvSpPr>
          <p:nvPr>
            <p:ph idx="1"/>
          </p:nvPr>
        </p:nvSpPr>
        <p:spPr>
          <a:xfrm>
            <a:off x="457200" y="1357298"/>
            <a:ext cx="8229600" cy="4768865"/>
          </a:xfrm>
        </p:spPr>
        <p:txBody>
          <a:bodyPr>
            <a:normAutofit/>
          </a:bodyPr>
          <a:lstStyle/>
          <a:p>
            <a:pPr>
              <a:buNone/>
            </a:pPr>
            <a:r>
              <a:rPr lang="zh-CN" altLang="en-US" sz="2800" dirty="0" smtClean="0">
                <a:solidFill>
                  <a:srgbClr val="FF0000"/>
                </a:solidFill>
              </a:rPr>
              <a:t>◆</a:t>
            </a:r>
            <a:r>
              <a:rPr lang="zh-CN" altLang="en-US" sz="2800" dirty="0" smtClean="0"/>
              <a:t>临床试验机构不能提供临床试验相关原始记录</a:t>
            </a:r>
            <a:endParaRPr lang="en-US" altLang="zh-CN" sz="2800" dirty="0" smtClean="0"/>
          </a:p>
          <a:p>
            <a:pPr>
              <a:buNone/>
            </a:pPr>
            <a:r>
              <a:rPr lang="zh-CN" altLang="en-US" sz="2800" dirty="0" smtClean="0">
                <a:solidFill>
                  <a:srgbClr val="FF0000"/>
                </a:solidFill>
              </a:rPr>
              <a:t>◆</a:t>
            </a:r>
            <a:r>
              <a:rPr lang="zh-CN" altLang="en-US" sz="2800" dirty="0" smtClean="0"/>
              <a:t>样本不能溯源，样本编号方法不能解释，样本的保存、使用、留存和销毁的各环节均无原始记；</a:t>
            </a:r>
            <a:endParaRPr lang="en-US" altLang="zh-CN" sz="2800" dirty="0" smtClean="0"/>
          </a:p>
          <a:p>
            <a:pPr>
              <a:buNone/>
            </a:pPr>
            <a:r>
              <a:rPr lang="zh-CN" altLang="en-US" sz="2800" dirty="0" smtClean="0">
                <a:solidFill>
                  <a:srgbClr val="FF0000"/>
                </a:solidFill>
              </a:rPr>
              <a:t>◆</a:t>
            </a:r>
            <a:r>
              <a:rPr lang="zh-CN" altLang="en-US" sz="2800" dirty="0" smtClean="0"/>
              <a:t>提交的注册申请中的临床试验方案、报告与临床试验机构保存的临床试验方案、报告签章不一致；</a:t>
            </a:r>
            <a:endParaRPr lang="en-US" altLang="zh-CN" sz="2800" dirty="0" smtClean="0"/>
          </a:p>
          <a:p>
            <a:pPr>
              <a:buNone/>
            </a:pPr>
            <a:r>
              <a:rPr lang="zh-CN" altLang="en-US" sz="2800" dirty="0" smtClean="0">
                <a:solidFill>
                  <a:srgbClr val="FF0000"/>
                </a:solidFill>
              </a:rPr>
              <a:t>◆</a:t>
            </a:r>
            <a:r>
              <a:rPr lang="zh-CN" altLang="en-US" sz="2800" dirty="0" smtClean="0"/>
              <a:t>提交注册申请的临床试验报告附件“临床试验数据记录表”相关数据与临床试验机构保存的“原始数据检测记录表”中相关数据不一致，如：</a:t>
            </a:r>
            <a:r>
              <a:rPr lang="en-US" sz="2800" dirty="0" smtClean="0"/>
              <a:t>20</a:t>
            </a:r>
            <a:r>
              <a:rPr lang="zh-CN" altLang="en-US" sz="2800" dirty="0" smtClean="0"/>
              <a:t>余例样本编号不一致。</a:t>
            </a:r>
          </a:p>
          <a:p>
            <a:endParaRPr lang="zh-CN"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285728"/>
            <a:ext cx="8229600" cy="1143000"/>
          </a:xfrm>
        </p:spPr>
        <p:txBody>
          <a:bodyPr>
            <a:normAutofit/>
          </a:bodyPr>
          <a:lstStyle/>
          <a:p>
            <a:r>
              <a:rPr lang="en-US" altLang="zh-CN" sz="3200" dirty="0" smtClean="0"/>
              <a:t>2</a:t>
            </a:r>
            <a:r>
              <a:rPr lang="zh-CN" altLang="en-US" sz="3200" dirty="0" smtClean="0"/>
              <a:t>）四川迈克生物科技股份有限公司的乙型肝炎病毒</a:t>
            </a:r>
            <a:r>
              <a:rPr lang="en-US" sz="3200" dirty="0" smtClean="0"/>
              <a:t>e</a:t>
            </a:r>
            <a:r>
              <a:rPr lang="zh-CN" altLang="en-US" sz="3200" dirty="0" smtClean="0"/>
              <a:t>抗原测定试剂盒（化学发光法）</a:t>
            </a:r>
            <a:endParaRPr lang="zh-CN" altLang="en-US" sz="3200" dirty="0"/>
          </a:p>
        </p:txBody>
      </p:sp>
      <p:sp>
        <p:nvSpPr>
          <p:cNvPr id="3" name="内容占位符 2"/>
          <p:cNvSpPr>
            <a:spLocks noGrp="1"/>
          </p:cNvSpPr>
          <p:nvPr>
            <p:ph idx="1"/>
          </p:nvPr>
        </p:nvSpPr>
        <p:spPr/>
        <p:txBody>
          <a:bodyPr/>
          <a:lstStyle/>
          <a:p>
            <a:pPr>
              <a:buNone/>
            </a:pPr>
            <a:r>
              <a:rPr lang="zh-CN" altLang="en-US" sz="2400" dirty="0" smtClean="0"/>
              <a:t>（四川大学华西第二医院）</a:t>
            </a:r>
            <a:endParaRPr lang="en-US" altLang="zh-CN" sz="2400" dirty="0" smtClean="0"/>
          </a:p>
          <a:p>
            <a:pPr>
              <a:buNone/>
            </a:pPr>
            <a:r>
              <a:rPr lang="zh-CN" altLang="en-US" dirty="0" smtClean="0">
                <a:solidFill>
                  <a:srgbClr val="FF0000"/>
                </a:solidFill>
              </a:rPr>
              <a:t>◆</a:t>
            </a:r>
            <a:r>
              <a:rPr lang="zh-CN" altLang="en-US" dirty="0" smtClean="0"/>
              <a:t>临床试验方案规定试验样本类型为</a:t>
            </a:r>
            <a:r>
              <a:rPr lang="en-US" dirty="0" smtClean="0"/>
              <a:t>350</a:t>
            </a:r>
            <a:r>
              <a:rPr lang="zh-CN" altLang="en-US" dirty="0" smtClean="0"/>
              <a:t>例</a:t>
            </a:r>
            <a:r>
              <a:rPr lang="zh-CN" altLang="en-US" dirty="0" smtClean="0">
                <a:solidFill>
                  <a:srgbClr val="FF0000"/>
                </a:solidFill>
              </a:rPr>
              <a:t>血清</a:t>
            </a:r>
            <a:r>
              <a:rPr lang="zh-CN" altLang="en-US" dirty="0" smtClean="0"/>
              <a:t>，而实验室实际检测样本类型为</a:t>
            </a:r>
            <a:r>
              <a:rPr lang="zh-CN" altLang="en-US" dirty="0" smtClean="0">
                <a:solidFill>
                  <a:srgbClr val="FF0000"/>
                </a:solidFill>
              </a:rPr>
              <a:t>血浆</a:t>
            </a:r>
            <a:r>
              <a:rPr lang="zh-CN" altLang="en-US" dirty="0" smtClean="0"/>
              <a:t>，临床试验报告中样本类型为</a:t>
            </a:r>
            <a:r>
              <a:rPr lang="zh-CN" altLang="en-US" dirty="0" smtClean="0">
                <a:solidFill>
                  <a:srgbClr val="FF0000"/>
                </a:solidFill>
              </a:rPr>
              <a:t>血清</a:t>
            </a:r>
            <a:r>
              <a:rPr lang="zh-CN" altLang="en-US" dirty="0" smtClean="0"/>
              <a:t>。</a:t>
            </a:r>
            <a:endParaRPr lang="en-US" altLang="zh-CN" dirty="0" smtClean="0"/>
          </a:p>
          <a:p>
            <a:endParaRPr lang="zh-CN" altLang="en-US" dirty="0"/>
          </a:p>
        </p:txBody>
      </p:sp>
      <p:cxnSp>
        <p:nvCxnSpPr>
          <p:cNvPr id="5" name="直接连接符 4"/>
          <p:cNvCxnSpPr/>
          <p:nvPr/>
        </p:nvCxnSpPr>
        <p:spPr>
          <a:xfrm>
            <a:off x="500034" y="5929330"/>
            <a:ext cx="8143932"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285728"/>
            <a:ext cx="8229600" cy="1143000"/>
          </a:xfrm>
        </p:spPr>
        <p:txBody>
          <a:bodyPr>
            <a:normAutofit/>
          </a:bodyPr>
          <a:lstStyle/>
          <a:p>
            <a:r>
              <a:rPr lang="en-US" altLang="zh-CN" sz="3200" dirty="0" smtClean="0"/>
              <a:t>3</a:t>
            </a:r>
            <a:r>
              <a:rPr lang="zh-CN" altLang="en-US" sz="3200" dirty="0" smtClean="0"/>
              <a:t>）德国</a:t>
            </a:r>
            <a:r>
              <a:rPr lang="en-US" sz="3200" dirty="0" smtClean="0"/>
              <a:t>ORGENTEC </a:t>
            </a:r>
            <a:r>
              <a:rPr lang="en-US" sz="3200" dirty="0" err="1" smtClean="0"/>
              <a:t>Diagnostika</a:t>
            </a:r>
            <a:r>
              <a:rPr lang="en-US" sz="3200" dirty="0" smtClean="0"/>
              <a:t> GmbH</a:t>
            </a:r>
            <a:r>
              <a:rPr lang="zh-CN" altLang="en-US" sz="3200" dirty="0" smtClean="0"/>
              <a:t>的抗可溶性肝抗原抗体测定试剂盒</a:t>
            </a:r>
            <a:r>
              <a:rPr lang="en-US" sz="3200" dirty="0" smtClean="0"/>
              <a:t>(</a:t>
            </a:r>
            <a:r>
              <a:rPr lang="zh-CN" altLang="en-US" sz="3200" dirty="0" smtClean="0"/>
              <a:t>酶免疫法</a:t>
            </a:r>
            <a:r>
              <a:rPr lang="en-US" sz="3200" dirty="0" smtClean="0"/>
              <a:t>)</a:t>
            </a:r>
            <a:endParaRPr lang="zh-CN" altLang="en-US" sz="3200" dirty="0"/>
          </a:p>
        </p:txBody>
      </p:sp>
      <p:sp>
        <p:nvSpPr>
          <p:cNvPr id="3" name="内容占位符 2"/>
          <p:cNvSpPr>
            <a:spLocks noGrp="1"/>
          </p:cNvSpPr>
          <p:nvPr>
            <p:ph idx="1"/>
          </p:nvPr>
        </p:nvSpPr>
        <p:spPr/>
        <p:txBody>
          <a:bodyPr/>
          <a:lstStyle/>
          <a:p>
            <a:pPr>
              <a:buNone/>
            </a:pPr>
            <a:r>
              <a:rPr lang="zh-CN" altLang="en-US" dirty="0" smtClean="0"/>
              <a:t>（天津市人民医院）</a:t>
            </a:r>
            <a:endParaRPr lang="en-US" altLang="zh-CN" dirty="0" smtClean="0"/>
          </a:p>
          <a:p>
            <a:pPr>
              <a:buNone/>
            </a:pPr>
            <a:r>
              <a:rPr lang="zh-CN" altLang="en-US" dirty="0" smtClean="0">
                <a:solidFill>
                  <a:srgbClr val="FF0000"/>
                </a:solidFill>
              </a:rPr>
              <a:t>◆</a:t>
            </a:r>
            <a:r>
              <a:rPr lang="zh-CN" altLang="en-US" dirty="0" smtClean="0"/>
              <a:t>临床试验方案中规定随机采用在临床试验机构检验部门常规测定的就医人的血清样本，但该临床试验中所用的样本均由申请人自行提供，且不能溯源</a:t>
            </a:r>
            <a:endParaRPr lang="zh-CN" altLang="en-US" dirty="0"/>
          </a:p>
        </p:txBody>
      </p:sp>
      <p:cxnSp>
        <p:nvCxnSpPr>
          <p:cNvPr id="5" name="直接连接符 4"/>
          <p:cNvCxnSpPr/>
          <p:nvPr/>
        </p:nvCxnSpPr>
        <p:spPr>
          <a:xfrm>
            <a:off x="500034" y="5929330"/>
            <a:ext cx="8143932"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3600" dirty="0" smtClean="0"/>
              <a:t>4</a:t>
            </a:r>
            <a:r>
              <a:rPr lang="zh-CN" altLang="en-US" sz="3600" dirty="0" smtClean="0"/>
              <a:t>）韩国</a:t>
            </a:r>
            <a:r>
              <a:rPr lang="en-US" sz="3600" dirty="0" err="1" smtClean="0"/>
              <a:t>Bioland</a:t>
            </a:r>
            <a:r>
              <a:rPr lang="en-US" sz="3600" dirty="0" smtClean="0"/>
              <a:t> Co., Ltd.</a:t>
            </a:r>
            <a:r>
              <a:rPr lang="zh-CN" altLang="en-US" sz="3600" dirty="0" smtClean="0"/>
              <a:t>的可吸收止血胶原蛋白海绵</a:t>
            </a:r>
            <a:endParaRPr lang="zh-CN" altLang="en-US" sz="3600" dirty="0"/>
          </a:p>
        </p:txBody>
      </p:sp>
      <p:sp>
        <p:nvSpPr>
          <p:cNvPr id="3" name="内容占位符 2"/>
          <p:cNvSpPr>
            <a:spLocks noGrp="1"/>
          </p:cNvSpPr>
          <p:nvPr>
            <p:ph idx="1"/>
          </p:nvPr>
        </p:nvSpPr>
        <p:spPr/>
        <p:txBody>
          <a:bodyPr/>
          <a:lstStyle/>
          <a:p>
            <a:pPr>
              <a:buNone/>
            </a:pPr>
            <a:r>
              <a:rPr lang="zh-CN" altLang="en-US" dirty="0" smtClean="0"/>
              <a:t>（中国人民解放军第二炮兵总医院）</a:t>
            </a:r>
            <a:endParaRPr lang="en-US" altLang="zh-CN" dirty="0" smtClean="0"/>
          </a:p>
          <a:p>
            <a:pPr>
              <a:buNone/>
            </a:pPr>
            <a:r>
              <a:rPr lang="zh-CN" altLang="en-US" dirty="0" smtClean="0">
                <a:solidFill>
                  <a:srgbClr val="FF0000"/>
                </a:solidFill>
              </a:rPr>
              <a:t>◆</a:t>
            </a:r>
            <a:r>
              <a:rPr lang="zh-CN" altLang="en-US" dirty="0" smtClean="0"/>
              <a:t>原始病程记录显示编号为</a:t>
            </a:r>
            <a:r>
              <a:rPr lang="en-US" dirty="0" smtClean="0"/>
              <a:t>2090</a:t>
            </a:r>
            <a:r>
              <a:rPr lang="zh-CN" altLang="en-US" dirty="0" smtClean="0"/>
              <a:t>的受试者在术后第</a:t>
            </a:r>
            <a:r>
              <a:rPr lang="en-US" dirty="0" smtClean="0"/>
              <a:t>10</a:t>
            </a:r>
            <a:r>
              <a:rPr lang="zh-CN" altLang="en-US" dirty="0" smtClean="0"/>
              <a:t>天发生切口感染，但临床试验报告中显示所有患者未发生术后感染，与实际情况不符</a:t>
            </a:r>
            <a:endParaRPr lang="zh-CN" altLang="en-US" dirty="0"/>
          </a:p>
        </p:txBody>
      </p:sp>
      <p:cxnSp>
        <p:nvCxnSpPr>
          <p:cNvPr id="5" name="直接连接符 4"/>
          <p:cNvCxnSpPr/>
          <p:nvPr/>
        </p:nvCxnSpPr>
        <p:spPr>
          <a:xfrm>
            <a:off x="500034" y="1357298"/>
            <a:ext cx="8143932"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0" y="6000768"/>
            <a:ext cx="9144000" cy="7143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t>处理决定</a:t>
            </a:r>
            <a:endParaRPr lang="zh-CN" altLang="en-US" dirty="0"/>
          </a:p>
        </p:txBody>
      </p:sp>
      <p:sp>
        <p:nvSpPr>
          <p:cNvPr id="3" name="内容占位符 2"/>
          <p:cNvSpPr>
            <a:spLocks noGrp="1"/>
          </p:cNvSpPr>
          <p:nvPr>
            <p:ph idx="1"/>
          </p:nvPr>
        </p:nvSpPr>
        <p:spPr/>
        <p:txBody>
          <a:bodyPr/>
          <a:lstStyle/>
          <a:p>
            <a:pPr>
              <a:buNone/>
            </a:pPr>
            <a:r>
              <a:rPr lang="zh-CN" altLang="en-US" dirty="0" smtClean="0">
                <a:solidFill>
                  <a:srgbClr val="FF0000"/>
                </a:solidFill>
              </a:rPr>
              <a:t>◆</a:t>
            </a:r>
            <a:r>
              <a:rPr lang="zh-CN" altLang="en-US" dirty="0" smtClean="0"/>
              <a:t>以上</a:t>
            </a:r>
            <a:r>
              <a:rPr lang="en-US" dirty="0" smtClean="0"/>
              <a:t>4</a:t>
            </a:r>
            <a:r>
              <a:rPr lang="zh-CN" altLang="en-US" dirty="0" smtClean="0"/>
              <a:t>个注册申请项目</a:t>
            </a:r>
            <a:r>
              <a:rPr lang="zh-CN" altLang="en-US" dirty="0" smtClean="0">
                <a:solidFill>
                  <a:srgbClr val="FF0000"/>
                </a:solidFill>
              </a:rPr>
              <a:t>不予注册</a:t>
            </a:r>
            <a:endParaRPr lang="en-US" altLang="zh-CN" dirty="0" smtClean="0">
              <a:solidFill>
                <a:srgbClr val="FF0000"/>
              </a:solidFill>
            </a:endParaRPr>
          </a:p>
          <a:p>
            <a:pPr>
              <a:buNone/>
            </a:pPr>
            <a:r>
              <a:rPr lang="zh-CN" altLang="en-US" dirty="0" smtClean="0">
                <a:solidFill>
                  <a:srgbClr val="FF0000"/>
                </a:solidFill>
              </a:rPr>
              <a:t>◆</a:t>
            </a:r>
            <a:r>
              <a:rPr lang="zh-CN" altLang="en-US" dirty="0" smtClean="0"/>
              <a:t>对上述</a:t>
            </a:r>
            <a:r>
              <a:rPr lang="en-US" dirty="0" smtClean="0"/>
              <a:t>4</a:t>
            </a:r>
            <a:r>
              <a:rPr lang="zh-CN" altLang="en-US" dirty="0" smtClean="0"/>
              <a:t>个注册申请项目自不予注册之日起</a:t>
            </a:r>
            <a:r>
              <a:rPr lang="zh-CN" altLang="en-US" dirty="0" smtClean="0">
                <a:solidFill>
                  <a:srgbClr val="FF0000"/>
                </a:solidFill>
              </a:rPr>
              <a:t>一年内不予再次受理</a:t>
            </a:r>
            <a:r>
              <a:rPr lang="zh-CN" altLang="en-US" dirty="0" smtClean="0"/>
              <a:t>。</a:t>
            </a:r>
          </a:p>
          <a:p>
            <a:pPr>
              <a:buNone/>
            </a:pPr>
            <a:r>
              <a:rPr lang="zh-CN" altLang="en-US" dirty="0" smtClean="0">
                <a:solidFill>
                  <a:srgbClr val="FF0000"/>
                </a:solidFill>
              </a:rPr>
              <a:t>◆</a:t>
            </a:r>
            <a:r>
              <a:rPr lang="zh-CN" altLang="en-US" dirty="0" smtClean="0"/>
              <a:t>对上述</a:t>
            </a:r>
            <a:r>
              <a:rPr lang="en-US" dirty="0" smtClean="0"/>
              <a:t>4</a:t>
            </a:r>
            <a:r>
              <a:rPr lang="zh-CN" altLang="en-US" dirty="0" smtClean="0"/>
              <a:t>个注册申请项目的临床试验机构涉嫌</a:t>
            </a:r>
            <a:r>
              <a:rPr lang="zh-CN" altLang="en-US" dirty="0" smtClean="0">
                <a:solidFill>
                  <a:srgbClr val="FF0000"/>
                </a:solidFill>
              </a:rPr>
              <a:t>出具虚假报告</a:t>
            </a:r>
            <a:r>
              <a:rPr lang="zh-CN" altLang="en-US" dirty="0" smtClean="0"/>
              <a:t>的，责成相关省食品药品监督管理局按照</a:t>
            </a:r>
            <a:r>
              <a:rPr lang="en-US" altLang="zh-CN" dirty="0" smtClean="0"/>
              <a:t>《</a:t>
            </a:r>
            <a:r>
              <a:rPr lang="zh-CN" altLang="en-US" dirty="0" smtClean="0"/>
              <a:t>医疗器械监督管理条例</a:t>
            </a:r>
            <a:r>
              <a:rPr lang="en-US" altLang="zh-CN" dirty="0" smtClean="0"/>
              <a:t>》</a:t>
            </a:r>
            <a:r>
              <a:rPr lang="zh-CN" altLang="en-US" dirty="0" smtClean="0"/>
              <a:t>的有关规定调查处理，并向国家食品药品监督管理总局报告。</a:t>
            </a:r>
            <a:endParaRPr lang="zh-CN" altLang="en-US" dirty="0"/>
          </a:p>
        </p:txBody>
      </p:sp>
      <p:cxnSp>
        <p:nvCxnSpPr>
          <p:cNvPr id="5" name="直接连接符 4"/>
          <p:cNvCxnSpPr/>
          <p:nvPr/>
        </p:nvCxnSpPr>
        <p:spPr>
          <a:xfrm>
            <a:off x="3214678" y="1214422"/>
            <a:ext cx="2714644"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571472" y="5929330"/>
            <a:ext cx="8001056"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14290"/>
            <a:ext cx="8229600" cy="1203348"/>
          </a:xfrm>
        </p:spPr>
        <p:txBody>
          <a:bodyPr>
            <a:normAutofit/>
          </a:bodyPr>
          <a:lstStyle/>
          <a:p>
            <a:r>
              <a:rPr lang="en-US" altLang="zh-CN" sz="4000" b="1" dirty="0" smtClean="0"/>
              <a:t>2</a:t>
            </a:r>
            <a:r>
              <a:rPr lang="zh-CN" altLang="en-US" sz="4000" b="1" dirty="0" smtClean="0"/>
              <a:t>、</a:t>
            </a:r>
            <a:r>
              <a:rPr lang="en-US" sz="4000" b="1" dirty="0" smtClean="0"/>
              <a:t>2016</a:t>
            </a:r>
            <a:r>
              <a:rPr lang="zh-CN" altLang="en-US" sz="4000" b="1" dirty="0" smtClean="0"/>
              <a:t>年第</a:t>
            </a:r>
            <a:r>
              <a:rPr lang="en-US" sz="4000" b="1" dirty="0" smtClean="0"/>
              <a:t>170</a:t>
            </a:r>
            <a:r>
              <a:rPr lang="zh-CN" altLang="en-US" sz="4000" b="1" dirty="0" smtClean="0"/>
              <a:t>号</a:t>
            </a:r>
            <a:r>
              <a:rPr lang="zh-CN" altLang="en-US" sz="2700" b="1" dirty="0" smtClean="0"/>
              <a:t>（</a:t>
            </a:r>
            <a:r>
              <a:rPr lang="en-US" sz="2700" dirty="0" smtClean="0"/>
              <a:t> 2016</a:t>
            </a:r>
            <a:r>
              <a:rPr lang="zh-CN" altLang="en-US" sz="2700" dirty="0" smtClean="0"/>
              <a:t>年</a:t>
            </a:r>
            <a:r>
              <a:rPr lang="en-US" altLang="zh-CN" sz="2700" dirty="0" smtClean="0"/>
              <a:t>10</a:t>
            </a:r>
            <a:r>
              <a:rPr lang="zh-CN" altLang="en-US" sz="2700" dirty="0" smtClean="0"/>
              <a:t>月</a:t>
            </a:r>
            <a:r>
              <a:rPr lang="en-US" altLang="zh-CN" sz="2700" dirty="0" smtClean="0"/>
              <a:t>26</a:t>
            </a:r>
            <a:r>
              <a:rPr lang="zh-CN" altLang="en-US" sz="2700" dirty="0" smtClean="0"/>
              <a:t>日 发布</a:t>
            </a:r>
            <a:r>
              <a:rPr lang="zh-CN" altLang="en-US" sz="2700" b="1" dirty="0" smtClean="0"/>
              <a:t>）</a:t>
            </a:r>
            <a:endParaRPr lang="zh-CN" altLang="en-US" dirty="0"/>
          </a:p>
        </p:txBody>
      </p:sp>
      <p:sp>
        <p:nvSpPr>
          <p:cNvPr id="3" name="内容占位符 2"/>
          <p:cNvSpPr>
            <a:spLocks noGrp="1"/>
          </p:cNvSpPr>
          <p:nvPr>
            <p:ph idx="1"/>
          </p:nvPr>
        </p:nvSpPr>
        <p:spPr/>
        <p:txBody>
          <a:bodyPr>
            <a:normAutofit fontScale="85000" lnSpcReduction="10000"/>
          </a:bodyPr>
          <a:lstStyle/>
          <a:p>
            <a:pPr>
              <a:buNone/>
            </a:pPr>
            <a:r>
              <a:rPr lang="en-US" altLang="zh-CN" sz="2800" dirty="0" smtClean="0"/>
              <a:t>1</a:t>
            </a:r>
            <a:r>
              <a:rPr lang="zh-CN" altLang="en-US" sz="2800" dirty="0" smtClean="0"/>
              <a:t>）德国</a:t>
            </a:r>
            <a:r>
              <a:rPr lang="en-US" sz="2800" dirty="0" smtClean="0"/>
              <a:t>Abbott GmbH &amp; Co. KG</a:t>
            </a:r>
            <a:r>
              <a:rPr lang="zh-CN" altLang="en-US" sz="2800" dirty="0" smtClean="0"/>
              <a:t>申请的人类</a:t>
            </a:r>
            <a:r>
              <a:rPr lang="en-US" sz="2800" dirty="0" smtClean="0"/>
              <a:t>T</a:t>
            </a:r>
            <a:r>
              <a:rPr lang="zh-CN" altLang="en-US" sz="2800" dirty="0" smtClean="0"/>
              <a:t>淋巴细胞病毒</a:t>
            </a:r>
            <a:r>
              <a:rPr lang="en-US" altLang="zh-CN" sz="2800" dirty="0" smtClean="0"/>
              <a:t>Ⅰ</a:t>
            </a:r>
            <a:r>
              <a:rPr lang="en-US" sz="2800" dirty="0" smtClean="0"/>
              <a:t>/</a:t>
            </a:r>
            <a:r>
              <a:rPr lang="en-US" altLang="zh-CN" sz="2800" dirty="0" smtClean="0"/>
              <a:t>Ⅱ</a:t>
            </a:r>
            <a:r>
              <a:rPr lang="zh-CN" altLang="en-US" sz="2800" dirty="0" smtClean="0"/>
              <a:t>型抗体检测试剂盒（化学发光微粒子免疫检测法）</a:t>
            </a:r>
            <a:endParaRPr lang="en-US" altLang="zh-CN" sz="2800" dirty="0" smtClean="0"/>
          </a:p>
          <a:p>
            <a:pPr>
              <a:buNone/>
            </a:pPr>
            <a:r>
              <a:rPr lang="zh-CN" altLang="en-US" sz="2400" dirty="0" smtClean="0"/>
              <a:t>（中国人民解放军第一七四医院）</a:t>
            </a:r>
            <a:endParaRPr lang="en-US" altLang="zh-CN" sz="2400" dirty="0" smtClean="0"/>
          </a:p>
          <a:p>
            <a:pPr>
              <a:buNone/>
            </a:pPr>
            <a:r>
              <a:rPr lang="zh-CN" altLang="en-US" dirty="0" smtClean="0">
                <a:solidFill>
                  <a:srgbClr val="FF0000"/>
                </a:solidFill>
              </a:rPr>
              <a:t>◆</a:t>
            </a:r>
            <a:r>
              <a:rPr lang="zh-CN" altLang="en-US" dirty="0" smtClean="0"/>
              <a:t>部分临床试验用样本重复使用：有</a:t>
            </a:r>
            <a:r>
              <a:rPr lang="en-US" dirty="0" smtClean="0"/>
              <a:t>2</a:t>
            </a:r>
            <a:r>
              <a:rPr lang="zh-CN" altLang="en-US" dirty="0" smtClean="0"/>
              <a:t>例阳性试验样本（</a:t>
            </a:r>
            <a:r>
              <a:rPr lang="en-US" dirty="0" smtClean="0"/>
              <a:t>ID 174-013</a:t>
            </a:r>
            <a:r>
              <a:rPr lang="zh-CN" altLang="en-US" dirty="0" smtClean="0"/>
              <a:t>、</a:t>
            </a:r>
            <a:r>
              <a:rPr lang="en-US" dirty="0" smtClean="0"/>
              <a:t>ID 174-229</a:t>
            </a:r>
            <a:r>
              <a:rPr lang="zh-CN" altLang="en-US" dirty="0" smtClean="0"/>
              <a:t>）为使用同一患者（病例号</a:t>
            </a:r>
            <a:r>
              <a:rPr lang="en-US" dirty="0" smtClean="0"/>
              <a:t>1680323</a:t>
            </a:r>
            <a:r>
              <a:rPr lang="zh-CN" altLang="en-US" dirty="0" smtClean="0"/>
              <a:t>）在</a:t>
            </a:r>
            <a:r>
              <a:rPr lang="en-US" dirty="0" smtClean="0"/>
              <a:t>2014</a:t>
            </a:r>
            <a:r>
              <a:rPr lang="zh-CN" altLang="en-US" dirty="0" smtClean="0"/>
              <a:t>年</a:t>
            </a:r>
            <a:r>
              <a:rPr lang="en-US" dirty="0" smtClean="0"/>
              <a:t>10</a:t>
            </a:r>
            <a:r>
              <a:rPr lang="zh-CN" altLang="en-US" dirty="0" smtClean="0"/>
              <a:t>月</a:t>
            </a:r>
            <a:r>
              <a:rPr lang="en-US" dirty="0" smtClean="0"/>
              <a:t>15</a:t>
            </a:r>
            <a:r>
              <a:rPr lang="zh-CN" altLang="en-US" dirty="0" smtClean="0"/>
              <a:t>日采集的样本；</a:t>
            </a:r>
            <a:endParaRPr lang="en-US" altLang="zh-CN" dirty="0" smtClean="0"/>
          </a:p>
          <a:p>
            <a:pPr>
              <a:buNone/>
            </a:pPr>
            <a:r>
              <a:rPr lang="zh-CN" altLang="en-US" dirty="0" smtClean="0">
                <a:solidFill>
                  <a:srgbClr val="FF0000"/>
                </a:solidFill>
              </a:rPr>
              <a:t> ◆</a:t>
            </a:r>
            <a:r>
              <a:rPr lang="zh-CN" altLang="en-US" dirty="0" smtClean="0"/>
              <a:t>有</a:t>
            </a:r>
            <a:r>
              <a:rPr lang="en-US" dirty="0" smtClean="0"/>
              <a:t>12</a:t>
            </a:r>
            <a:r>
              <a:rPr lang="zh-CN" altLang="en-US" dirty="0" smtClean="0"/>
              <a:t>例阳性试验样本为</a:t>
            </a:r>
            <a:r>
              <a:rPr lang="en-US" dirty="0" smtClean="0"/>
              <a:t>6</a:t>
            </a:r>
            <a:r>
              <a:rPr lang="zh-CN" altLang="en-US" dirty="0" smtClean="0"/>
              <a:t>个患者（病例号</a:t>
            </a:r>
            <a:r>
              <a:rPr lang="en-US" dirty="0" smtClean="0"/>
              <a:t>438587</a:t>
            </a:r>
            <a:r>
              <a:rPr lang="zh-CN" altLang="en-US" dirty="0" smtClean="0"/>
              <a:t>、</a:t>
            </a:r>
            <a:r>
              <a:rPr lang="en-US" dirty="0" smtClean="0"/>
              <a:t>1437909</a:t>
            </a:r>
            <a:r>
              <a:rPr lang="zh-CN" altLang="en-US" dirty="0" smtClean="0"/>
              <a:t>、</a:t>
            </a:r>
            <a:r>
              <a:rPr lang="en-US" dirty="0" smtClean="0"/>
              <a:t>1995398</a:t>
            </a:r>
            <a:r>
              <a:rPr lang="zh-CN" altLang="en-US" dirty="0" smtClean="0"/>
              <a:t>、</a:t>
            </a:r>
            <a:r>
              <a:rPr lang="en-US" dirty="0" smtClean="0"/>
              <a:t>2040095</a:t>
            </a:r>
            <a:r>
              <a:rPr lang="zh-CN" altLang="en-US" dirty="0" smtClean="0"/>
              <a:t>、</a:t>
            </a:r>
            <a:r>
              <a:rPr lang="en-US" dirty="0" smtClean="0"/>
              <a:t>1963540</a:t>
            </a:r>
            <a:r>
              <a:rPr lang="zh-CN" altLang="en-US" dirty="0" smtClean="0"/>
              <a:t>、</a:t>
            </a:r>
            <a:r>
              <a:rPr lang="en-US" dirty="0" smtClean="0"/>
              <a:t>1899710</a:t>
            </a:r>
            <a:r>
              <a:rPr lang="zh-CN" altLang="en-US" dirty="0" smtClean="0"/>
              <a:t>）分别在不同日期采集</a:t>
            </a:r>
            <a:r>
              <a:rPr lang="en-US" dirty="0" smtClean="0"/>
              <a:t>2</a:t>
            </a:r>
            <a:r>
              <a:rPr lang="zh-CN" altLang="en-US" dirty="0" smtClean="0"/>
              <a:t>次的样本；</a:t>
            </a:r>
            <a:r>
              <a:rPr lang="zh-CN" altLang="en-US" dirty="0" smtClean="0">
                <a:solidFill>
                  <a:srgbClr val="FF0000"/>
                </a:solidFill>
              </a:rPr>
              <a:t> </a:t>
            </a:r>
            <a:endParaRPr lang="en-US" altLang="zh-CN" dirty="0" smtClean="0">
              <a:solidFill>
                <a:srgbClr val="FF0000"/>
              </a:solidFill>
            </a:endParaRPr>
          </a:p>
          <a:p>
            <a:pPr>
              <a:buNone/>
            </a:pPr>
            <a:r>
              <a:rPr lang="zh-CN" altLang="en-US" dirty="0" smtClean="0">
                <a:solidFill>
                  <a:srgbClr val="FF0000"/>
                </a:solidFill>
              </a:rPr>
              <a:t>◆</a:t>
            </a:r>
            <a:r>
              <a:rPr lang="zh-CN" altLang="en-US" dirty="0" smtClean="0"/>
              <a:t>有</a:t>
            </a:r>
            <a:r>
              <a:rPr lang="en-US" dirty="0" smtClean="0"/>
              <a:t>2</a:t>
            </a:r>
            <a:r>
              <a:rPr lang="zh-CN" altLang="en-US" dirty="0" smtClean="0"/>
              <a:t>例阴性试验样本（</a:t>
            </a:r>
            <a:r>
              <a:rPr lang="en-US" dirty="0" smtClean="0"/>
              <a:t>ID 174-123</a:t>
            </a:r>
            <a:r>
              <a:rPr lang="zh-CN" altLang="en-US" dirty="0" smtClean="0"/>
              <a:t>、</a:t>
            </a:r>
            <a:r>
              <a:rPr lang="en-US" dirty="0" smtClean="0"/>
              <a:t>ID 174-124</a:t>
            </a:r>
            <a:r>
              <a:rPr lang="zh-CN" altLang="en-US" dirty="0" smtClean="0"/>
              <a:t>）为使用同一患者（病例号</a:t>
            </a:r>
            <a:r>
              <a:rPr lang="en-US" dirty="0" smtClean="0"/>
              <a:t>1958017</a:t>
            </a:r>
            <a:r>
              <a:rPr lang="zh-CN" altLang="en-US" dirty="0" smtClean="0"/>
              <a:t>）采集的样本。</a:t>
            </a:r>
          </a:p>
          <a:p>
            <a:endParaRPr lang="zh-CN" altLang="en-US" dirty="0"/>
          </a:p>
        </p:txBody>
      </p:sp>
      <p:cxnSp>
        <p:nvCxnSpPr>
          <p:cNvPr id="5" name="直接连接符 4"/>
          <p:cNvCxnSpPr/>
          <p:nvPr/>
        </p:nvCxnSpPr>
        <p:spPr>
          <a:xfrm>
            <a:off x="500034" y="1285860"/>
            <a:ext cx="8143932"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500034" y="6072206"/>
            <a:ext cx="8143932"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t>处理结果</a:t>
            </a:r>
            <a:endParaRPr lang="zh-CN" altLang="en-US" sz="3600" dirty="0"/>
          </a:p>
        </p:txBody>
      </p:sp>
      <p:sp>
        <p:nvSpPr>
          <p:cNvPr id="3" name="内容占位符 2"/>
          <p:cNvSpPr>
            <a:spLocks noGrp="1"/>
          </p:cNvSpPr>
          <p:nvPr>
            <p:ph idx="1"/>
          </p:nvPr>
        </p:nvSpPr>
        <p:spPr/>
        <p:txBody>
          <a:bodyPr/>
          <a:lstStyle/>
          <a:p>
            <a:pPr>
              <a:buNone/>
            </a:pPr>
            <a:r>
              <a:rPr lang="zh-CN" altLang="en-US" dirty="0" smtClean="0">
                <a:solidFill>
                  <a:srgbClr val="FF0000"/>
                </a:solidFill>
              </a:rPr>
              <a:t>◆</a:t>
            </a:r>
            <a:r>
              <a:rPr lang="zh-CN" altLang="en-US" dirty="0" smtClean="0"/>
              <a:t>项目</a:t>
            </a:r>
            <a:r>
              <a:rPr lang="zh-CN" altLang="en-US" dirty="0" smtClean="0">
                <a:solidFill>
                  <a:srgbClr val="FF0000"/>
                </a:solidFill>
              </a:rPr>
              <a:t>不予注册</a:t>
            </a:r>
            <a:endParaRPr lang="en-US" altLang="zh-CN" dirty="0" smtClean="0">
              <a:solidFill>
                <a:srgbClr val="FF0000"/>
              </a:solidFill>
            </a:endParaRPr>
          </a:p>
          <a:p>
            <a:pPr>
              <a:buNone/>
            </a:pPr>
            <a:r>
              <a:rPr lang="zh-CN" altLang="en-US" dirty="0" smtClean="0">
                <a:solidFill>
                  <a:srgbClr val="FF0000"/>
                </a:solidFill>
              </a:rPr>
              <a:t>◆</a:t>
            </a:r>
            <a:r>
              <a:rPr lang="zh-CN" altLang="en-US" dirty="0" smtClean="0"/>
              <a:t>自不予注册之日起</a:t>
            </a:r>
            <a:r>
              <a:rPr lang="zh-CN" altLang="en-US" dirty="0" smtClean="0">
                <a:solidFill>
                  <a:srgbClr val="FF0000"/>
                </a:solidFill>
              </a:rPr>
              <a:t>一年内不予再次受理</a:t>
            </a:r>
            <a:r>
              <a:rPr lang="zh-CN" altLang="en-US" dirty="0" smtClean="0"/>
              <a:t>。</a:t>
            </a:r>
          </a:p>
          <a:p>
            <a:pPr>
              <a:buNone/>
            </a:pPr>
            <a:r>
              <a:rPr lang="zh-CN" altLang="en-US" smtClean="0">
                <a:solidFill>
                  <a:srgbClr val="FF0000"/>
                </a:solidFill>
              </a:rPr>
              <a:t>◆</a:t>
            </a:r>
            <a:r>
              <a:rPr lang="zh-CN" altLang="en-US" smtClean="0"/>
              <a:t>临床试验</a:t>
            </a:r>
            <a:r>
              <a:rPr lang="zh-CN" altLang="en-US" dirty="0" smtClean="0"/>
              <a:t>机构涉嫌</a:t>
            </a:r>
            <a:r>
              <a:rPr lang="zh-CN" altLang="en-US" dirty="0" smtClean="0">
                <a:solidFill>
                  <a:srgbClr val="FF0000"/>
                </a:solidFill>
              </a:rPr>
              <a:t>出具虚假报告</a:t>
            </a:r>
            <a:r>
              <a:rPr lang="zh-CN" altLang="en-US" dirty="0" smtClean="0"/>
              <a:t>的，责成相关省食品药品监督管理局按照</a:t>
            </a:r>
            <a:r>
              <a:rPr lang="en-US" altLang="zh-CN" dirty="0" smtClean="0"/>
              <a:t>《</a:t>
            </a:r>
            <a:r>
              <a:rPr lang="zh-CN" altLang="en-US" dirty="0" smtClean="0"/>
              <a:t>医疗器械监督管理条例</a:t>
            </a:r>
            <a:r>
              <a:rPr lang="en-US" altLang="zh-CN" dirty="0" smtClean="0"/>
              <a:t>》</a:t>
            </a:r>
            <a:r>
              <a:rPr lang="zh-CN" altLang="en-US" dirty="0" smtClean="0"/>
              <a:t>的有关规定调查处理，并向国家食品药品监督管理总局报告。</a:t>
            </a:r>
          </a:p>
          <a:p>
            <a:endParaRPr lang="zh-CN" altLang="en-US" dirty="0"/>
          </a:p>
        </p:txBody>
      </p:sp>
      <p:cxnSp>
        <p:nvCxnSpPr>
          <p:cNvPr id="5" name="直接连接符 4"/>
          <p:cNvCxnSpPr/>
          <p:nvPr/>
        </p:nvCxnSpPr>
        <p:spPr>
          <a:xfrm>
            <a:off x="3500430" y="1214422"/>
            <a:ext cx="2214578"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500034" y="6072206"/>
            <a:ext cx="8143932"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dirty="0" smtClean="0"/>
              <a:t>3</a:t>
            </a:r>
            <a:r>
              <a:rPr lang="zh-CN" altLang="en-US" sz="3600" dirty="0" smtClean="0"/>
              <a:t>）</a:t>
            </a:r>
            <a:r>
              <a:rPr lang="en-US" sz="3600" b="1" dirty="0" smtClean="0"/>
              <a:t>2017</a:t>
            </a:r>
            <a:r>
              <a:rPr lang="zh-CN" altLang="en-US" sz="3600" b="1" dirty="0" smtClean="0"/>
              <a:t>年第</a:t>
            </a:r>
            <a:r>
              <a:rPr lang="en-US" sz="3600" b="1" dirty="0" smtClean="0"/>
              <a:t>107</a:t>
            </a:r>
            <a:r>
              <a:rPr lang="zh-CN" altLang="en-US" sz="3600" b="1" dirty="0" smtClean="0"/>
              <a:t>号</a:t>
            </a:r>
            <a:r>
              <a:rPr lang="zh-CN" altLang="en-US" sz="2000" b="1" dirty="0" smtClean="0"/>
              <a:t>（</a:t>
            </a:r>
            <a:r>
              <a:rPr lang="en-US" sz="2000" dirty="0" smtClean="0"/>
              <a:t>2017</a:t>
            </a:r>
            <a:r>
              <a:rPr lang="zh-CN" altLang="en-US" sz="2000" dirty="0" smtClean="0"/>
              <a:t>年</a:t>
            </a:r>
            <a:r>
              <a:rPr lang="en-US" sz="2000" dirty="0" smtClean="0"/>
              <a:t>09</a:t>
            </a:r>
            <a:r>
              <a:rPr lang="zh-CN" altLang="en-US" sz="2000" dirty="0" smtClean="0"/>
              <a:t>月</a:t>
            </a:r>
            <a:r>
              <a:rPr lang="en-US" sz="2000" dirty="0" smtClean="0"/>
              <a:t>05</a:t>
            </a:r>
            <a:r>
              <a:rPr lang="zh-CN" altLang="en-US" sz="2000" dirty="0" smtClean="0"/>
              <a:t>日</a:t>
            </a:r>
            <a:r>
              <a:rPr lang="zh-CN" altLang="en-US" sz="2000" b="1" dirty="0" smtClean="0"/>
              <a:t>）</a:t>
            </a:r>
            <a:endParaRPr lang="zh-CN" altLang="en-US" sz="2000" dirty="0"/>
          </a:p>
        </p:txBody>
      </p:sp>
      <p:sp>
        <p:nvSpPr>
          <p:cNvPr id="3" name="内容占位符 2"/>
          <p:cNvSpPr>
            <a:spLocks noGrp="1"/>
          </p:cNvSpPr>
          <p:nvPr>
            <p:ph idx="1"/>
          </p:nvPr>
        </p:nvSpPr>
        <p:spPr/>
        <p:txBody>
          <a:bodyPr>
            <a:normAutofit fontScale="70000" lnSpcReduction="20000"/>
          </a:bodyPr>
          <a:lstStyle/>
          <a:p>
            <a:pPr>
              <a:buNone/>
            </a:pPr>
            <a:r>
              <a:rPr lang="en-US" altLang="zh-CN" sz="2800" dirty="0" smtClean="0"/>
              <a:t>1</a:t>
            </a:r>
            <a:r>
              <a:rPr lang="zh-CN" altLang="en-US" sz="2800" dirty="0" smtClean="0"/>
              <a:t>）深圳市中锎普瑞科技有限公司的</a:t>
            </a:r>
            <a:r>
              <a:rPr lang="en-US" sz="2800" dirty="0" smtClean="0"/>
              <a:t>252Cf</a:t>
            </a:r>
            <a:r>
              <a:rPr lang="zh-CN" altLang="en-US" sz="2800" dirty="0" smtClean="0"/>
              <a:t>中子后装治疗系统</a:t>
            </a:r>
            <a:endParaRPr lang="en-US" altLang="zh-CN" sz="2800" dirty="0" smtClean="0"/>
          </a:p>
          <a:p>
            <a:pPr>
              <a:buNone/>
            </a:pPr>
            <a:r>
              <a:rPr lang="zh-CN" altLang="en-US" sz="2900" dirty="0" smtClean="0"/>
              <a:t>（第三军医大学第三附属医院（大坪医院））</a:t>
            </a:r>
            <a:endParaRPr lang="en-US" altLang="zh-CN" sz="2900" dirty="0" smtClean="0"/>
          </a:p>
          <a:p>
            <a:pPr>
              <a:buNone/>
            </a:pPr>
            <a:r>
              <a:rPr lang="zh-CN" altLang="en-US" dirty="0" smtClean="0">
                <a:solidFill>
                  <a:srgbClr val="FF0000"/>
                </a:solidFill>
              </a:rPr>
              <a:t>◆</a:t>
            </a:r>
            <a:r>
              <a:rPr lang="zh-CN" altLang="en-US" dirty="0" smtClean="0"/>
              <a:t>现场仅见</a:t>
            </a:r>
            <a:r>
              <a:rPr lang="en-US" dirty="0" smtClean="0"/>
              <a:t>252Cf</a:t>
            </a:r>
            <a:r>
              <a:rPr lang="zh-CN" altLang="en-US" dirty="0" smtClean="0"/>
              <a:t>中子后装治疗系统放射治疗</a:t>
            </a:r>
            <a:r>
              <a:rPr lang="zh-CN" altLang="en-US" dirty="0" smtClean="0">
                <a:solidFill>
                  <a:srgbClr val="FF0000"/>
                </a:solidFill>
              </a:rPr>
              <a:t>计划</a:t>
            </a:r>
            <a:r>
              <a:rPr lang="zh-CN" altLang="en-US" dirty="0" smtClean="0"/>
              <a:t>，机构不能提供放射治疗</a:t>
            </a:r>
            <a:r>
              <a:rPr lang="zh-CN" altLang="en-US" dirty="0" smtClean="0">
                <a:solidFill>
                  <a:srgbClr val="FF0000"/>
                </a:solidFill>
              </a:rPr>
              <a:t>原始记录</a:t>
            </a:r>
            <a:r>
              <a:rPr lang="zh-CN" altLang="en-US" dirty="0" smtClean="0"/>
              <a:t>，也不能在</a:t>
            </a:r>
            <a:r>
              <a:rPr lang="en-US" dirty="0" smtClean="0"/>
              <a:t>252Cf</a:t>
            </a:r>
            <a:r>
              <a:rPr lang="zh-CN" altLang="en-US" dirty="0" smtClean="0"/>
              <a:t>中子后装治疗系统中</a:t>
            </a:r>
            <a:r>
              <a:rPr lang="zh-CN" altLang="en-US" dirty="0" smtClean="0">
                <a:solidFill>
                  <a:srgbClr val="FF0000"/>
                </a:solidFill>
              </a:rPr>
              <a:t>溯源治疗数据</a:t>
            </a:r>
            <a:r>
              <a:rPr lang="zh-CN" altLang="en-US" dirty="0" smtClean="0"/>
              <a:t>；未见</a:t>
            </a:r>
            <a:r>
              <a:rPr lang="en-US" dirty="0" smtClean="0"/>
              <a:t>252Cf</a:t>
            </a:r>
            <a:r>
              <a:rPr lang="zh-CN" altLang="en-US" dirty="0" smtClean="0"/>
              <a:t>中子后装治疗系统使用</a:t>
            </a:r>
            <a:r>
              <a:rPr lang="zh-CN" altLang="en-US" dirty="0" smtClean="0">
                <a:solidFill>
                  <a:srgbClr val="FF0000"/>
                </a:solidFill>
              </a:rPr>
              <a:t>记录</a:t>
            </a:r>
            <a:r>
              <a:rPr lang="zh-CN" altLang="en-US" dirty="0" smtClean="0"/>
              <a:t>。</a:t>
            </a:r>
            <a:r>
              <a:rPr lang="en-US" altLang="zh-CN" dirty="0" smtClean="0"/>
              <a:t/>
            </a:r>
            <a:br>
              <a:rPr lang="en-US" altLang="zh-CN" dirty="0" smtClean="0"/>
            </a:br>
            <a:r>
              <a:rPr lang="zh-CN" altLang="en-US" sz="2900" dirty="0" smtClean="0"/>
              <a:t>（广东粤北人民医院）</a:t>
            </a:r>
            <a:endParaRPr lang="en-US" altLang="zh-CN" sz="2900" dirty="0" smtClean="0"/>
          </a:p>
          <a:p>
            <a:pPr>
              <a:buNone/>
            </a:pPr>
            <a:r>
              <a:rPr lang="zh-CN" altLang="en-US" dirty="0" smtClean="0">
                <a:solidFill>
                  <a:srgbClr val="FF0000"/>
                </a:solidFill>
              </a:rPr>
              <a:t>◆</a:t>
            </a:r>
            <a:r>
              <a:rPr lang="zh-CN" altLang="en-US" dirty="0" smtClean="0"/>
              <a:t>临床试验用产品为已注册的同类产品</a:t>
            </a:r>
            <a:r>
              <a:rPr lang="en-US" dirty="0" smtClean="0"/>
              <a:t>ZH-1000</a:t>
            </a:r>
            <a:r>
              <a:rPr lang="zh-CN" altLang="en-US" dirty="0" smtClean="0"/>
              <a:t>型</a:t>
            </a:r>
            <a:r>
              <a:rPr lang="en-US" dirty="0" smtClean="0"/>
              <a:t>252Cf</a:t>
            </a:r>
            <a:r>
              <a:rPr lang="zh-CN" altLang="en-US" dirty="0" smtClean="0"/>
              <a:t>中子后装治疗系统，而注册申报资料的临床试验</a:t>
            </a:r>
            <a:r>
              <a:rPr lang="zh-CN" altLang="en-US" dirty="0" smtClean="0">
                <a:solidFill>
                  <a:srgbClr val="FF0000"/>
                </a:solidFill>
              </a:rPr>
              <a:t>方案</a:t>
            </a:r>
            <a:r>
              <a:rPr lang="zh-CN" altLang="en-US" dirty="0" smtClean="0"/>
              <a:t>和试验</a:t>
            </a:r>
            <a:r>
              <a:rPr lang="zh-CN" altLang="en-US" dirty="0" smtClean="0">
                <a:solidFill>
                  <a:srgbClr val="FF0000"/>
                </a:solidFill>
              </a:rPr>
              <a:t>报告</a:t>
            </a:r>
            <a:r>
              <a:rPr lang="zh-CN" altLang="en-US" dirty="0" smtClean="0"/>
              <a:t>中的产品为</a:t>
            </a:r>
            <a:r>
              <a:rPr lang="en-US" dirty="0" smtClean="0"/>
              <a:t>ZK-A</a:t>
            </a:r>
            <a:r>
              <a:rPr lang="zh-CN" altLang="en-US" dirty="0" smtClean="0"/>
              <a:t>型</a:t>
            </a:r>
            <a:r>
              <a:rPr lang="en-US" dirty="0" smtClean="0"/>
              <a:t>252Cf</a:t>
            </a:r>
            <a:r>
              <a:rPr lang="zh-CN" altLang="en-US" dirty="0" smtClean="0"/>
              <a:t>中子后装治疗系统；</a:t>
            </a:r>
            <a:endParaRPr lang="en-US" altLang="zh-CN" dirty="0" smtClean="0"/>
          </a:p>
          <a:p>
            <a:pPr>
              <a:buNone/>
            </a:pPr>
            <a:r>
              <a:rPr lang="zh-CN" altLang="en-US" dirty="0" smtClean="0">
                <a:solidFill>
                  <a:srgbClr val="FF0000"/>
                </a:solidFill>
              </a:rPr>
              <a:t>◆</a:t>
            </a:r>
            <a:r>
              <a:rPr lang="zh-CN" altLang="en-US" dirty="0" smtClean="0"/>
              <a:t>注册申报资料的临床试验方案</a:t>
            </a:r>
            <a:r>
              <a:rPr lang="zh-CN" altLang="en-US" dirty="0" smtClean="0">
                <a:solidFill>
                  <a:srgbClr val="FF0000"/>
                </a:solidFill>
              </a:rPr>
              <a:t>版本</a:t>
            </a:r>
            <a:r>
              <a:rPr lang="zh-CN" altLang="en-US" dirty="0" smtClean="0"/>
              <a:t>（</a:t>
            </a:r>
            <a:r>
              <a:rPr lang="en-US" dirty="0" smtClean="0"/>
              <a:t>Version3.1</a:t>
            </a:r>
            <a:r>
              <a:rPr lang="zh-CN" altLang="en-US" dirty="0" smtClean="0"/>
              <a:t>）及内容（入排标准、治疗方法和试验结果的评估方法）与临床试验机构保存的版本（</a:t>
            </a:r>
            <a:r>
              <a:rPr lang="en-US" dirty="0" smtClean="0"/>
              <a:t>1.0</a:t>
            </a:r>
            <a:r>
              <a:rPr lang="zh-CN" altLang="en-US" dirty="0" smtClean="0"/>
              <a:t>和</a:t>
            </a:r>
            <a:r>
              <a:rPr lang="en-US" dirty="0" smtClean="0"/>
              <a:t>Version3.1</a:t>
            </a:r>
            <a:r>
              <a:rPr lang="zh-CN" altLang="en-US" dirty="0" smtClean="0"/>
              <a:t>）及内容不一致，且在临床试验过程中，</a:t>
            </a:r>
            <a:r>
              <a:rPr lang="en-US" dirty="0" smtClean="0"/>
              <a:t>30</a:t>
            </a:r>
            <a:r>
              <a:rPr lang="zh-CN" altLang="en-US" dirty="0" smtClean="0"/>
              <a:t>例受试者按</a:t>
            </a:r>
            <a:r>
              <a:rPr lang="en-US" dirty="0" smtClean="0"/>
              <a:t>1.0</a:t>
            </a:r>
            <a:r>
              <a:rPr lang="zh-CN" altLang="en-US" dirty="0" smtClean="0"/>
              <a:t>版本方案执行，</a:t>
            </a:r>
            <a:r>
              <a:rPr lang="en-US" dirty="0" smtClean="0"/>
              <a:t>16</a:t>
            </a:r>
            <a:r>
              <a:rPr lang="zh-CN" altLang="en-US" dirty="0" smtClean="0"/>
              <a:t>例受试者按</a:t>
            </a:r>
            <a:r>
              <a:rPr lang="en-US" dirty="0" smtClean="0"/>
              <a:t>3.1</a:t>
            </a:r>
            <a:r>
              <a:rPr lang="zh-CN" altLang="en-US" dirty="0" smtClean="0"/>
              <a:t>版本方案执行。</a:t>
            </a:r>
            <a:r>
              <a:rPr lang="en-US" dirty="0" smtClean="0"/>
              <a:t/>
            </a:r>
            <a:br>
              <a:rPr lang="en-US" dirty="0" smtClean="0"/>
            </a:br>
            <a:r>
              <a:rPr lang="en-US" dirty="0" smtClean="0"/>
              <a:t> </a:t>
            </a:r>
            <a:br>
              <a:rPr lang="en-US" dirty="0" smtClean="0"/>
            </a:br>
            <a:endParaRPr lang="zh-CN" altLang="en-US" dirty="0"/>
          </a:p>
        </p:txBody>
      </p:sp>
      <p:cxnSp>
        <p:nvCxnSpPr>
          <p:cNvPr id="7" name="直接连接符 6"/>
          <p:cNvCxnSpPr/>
          <p:nvPr/>
        </p:nvCxnSpPr>
        <p:spPr>
          <a:xfrm>
            <a:off x="1500166" y="1214422"/>
            <a:ext cx="6286544"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500034" y="6000768"/>
            <a:ext cx="8143932"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85720" y="274638"/>
            <a:ext cx="8401080" cy="1143000"/>
          </a:xfrm>
        </p:spPr>
        <p:txBody>
          <a:bodyPr>
            <a:normAutofit/>
          </a:bodyPr>
          <a:lstStyle/>
          <a:p>
            <a:r>
              <a:rPr lang="zh-CN" altLang="en-US" sz="3600" dirty="0" smtClean="0">
                <a:solidFill>
                  <a:srgbClr val="FF0000"/>
                </a:solidFill>
              </a:rPr>
              <a:t>一、检查工作程序</a:t>
            </a:r>
            <a:endParaRPr lang="zh-CN" altLang="en-US" sz="3600" dirty="0"/>
          </a:p>
        </p:txBody>
      </p:sp>
      <p:sp>
        <p:nvSpPr>
          <p:cNvPr id="3" name="内容占位符 2"/>
          <p:cNvSpPr>
            <a:spLocks noGrp="1"/>
          </p:cNvSpPr>
          <p:nvPr>
            <p:ph idx="1"/>
          </p:nvPr>
        </p:nvSpPr>
        <p:spPr/>
        <p:txBody>
          <a:bodyPr>
            <a:normAutofit/>
          </a:bodyPr>
          <a:lstStyle/>
          <a:p>
            <a:r>
              <a:rPr lang="en-US" altLang="zh-CN" dirty="0" smtClean="0"/>
              <a:t>1</a:t>
            </a:r>
            <a:r>
              <a:rPr lang="zh-CN" altLang="en-US" dirty="0" smtClean="0"/>
              <a:t>、预备会</a:t>
            </a:r>
          </a:p>
          <a:p>
            <a:r>
              <a:rPr lang="en-US" dirty="0" smtClean="0">
                <a:solidFill>
                  <a:srgbClr val="FF0000"/>
                </a:solidFill>
              </a:rPr>
              <a:t>2</a:t>
            </a:r>
            <a:r>
              <a:rPr lang="zh-CN" altLang="en-US" dirty="0" smtClean="0">
                <a:solidFill>
                  <a:srgbClr val="FF0000"/>
                </a:solidFill>
              </a:rPr>
              <a:t>、首次会议</a:t>
            </a:r>
          </a:p>
          <a:p>
            <a:r>
              <a:rPr lang="en-US" dirty="0" smtClean="0">
                <a:solidFill>
                  <a:srgbClr val="FF0000"/>
                </a:solidFill>
              </a:rPr>
              <a:t>3</a:t>
            </a:r>
            <a:r>
              <a:rPr lang="zh-CN" altLang="en-US" dirty="0" smtClean="0">
                <a:solidFill>
                  <a:srgbClr val="FF0000"/>
                </a:solidFill>
              </a:rPr>
              <a:t>、现场检查</a:t>
            </a:r>
            <a:endParaRPr lang="en-US" altLang="zh-CN" dirty="0" smtClean="0">
              <a:solidFill>
                <a:srgbClr val="FF0000"/>
              </a:solidFill>
            </a:endParaRPr>
          </a:p>
          <a:p>
            <a:r>
              <a:rPr lang="en-US" dirty="0" smtClean="0">
                <a:solidFill>
                  <a:srgbClr val="FF0000"/>
                </a:solidFill>
              </a:rPr>
              <a:t>4</a:t>
            </a:r>
            <a:r>
              <a:rPr lang="zh-CN" altLang="en-US" dirty="0" smtClean="0">
                <a:solidFill>
                  <a:srgbClr val="FF0000"/>
                </a:solidFill>
              </a:rPr>
              <a:t>、综合会议</a:t>
            </a:r>
          </a:p>
          <a:p>
            <a:r>
              <a:rPr lang="en-US" dirty="0" smtClean="0">
                <a:solidFill>
                  <a:srgbClr val="FF0000"/>
                </a:solidFill>
              </a:rPr>
              <a:t>5</a:t>
            </a:r>
            <a:r>
              <a:rPr lang="zh-CN" altLang="en-US" dirty="0" smtClean="0">
                <a:solidFill>
                  <a:srgbClr val="FF0000"/>
                </a:solidFill>
              </a:rPr>
              <a:t>、末次会议</a:t>
            </a:r>
            <a:endParaRPr lang="en-US" altLang="zh-CN" dirty="0" smtClean="0">
              <a:solidFill>
                <a:srgbClr val="FF0000"/>
              </a:solidFill>
            </a:endParaRPr>
          </a:p>
          <a:p>
            <a:r>
              <a:rPr lang="en-US" dirty="0" smtClean="0"/>
              <a:t>6</a:t>
            </a:r>
            <a:r>
              <a:rPr lang="zh-CN" altLang="en-US" dirty="0" smtClean="0"/>
              <a:t>、填写医疗器械临床试验检查报告表</a:t>
            </a:r>
          </a:p>
          <a:p>
            <a:r>
              <a:rPr lang="en-US" dirty="0" smtClean="0"/>
              <a:t>7</a:t>
            </a:r>
            <a:r>
              <a:rPr lang="zh-CN" altLang="en-US" dirty="0" smtClean="0"/>
              <a:t>、提交材料</a:t>
            </a:r>
            <a:endParaRPr lang="zh-CN" altLang="en-US" dirty="0"/>
          </a:p>
        </p:txBody>
      </p:sp>
      <p:cxnSp>
        <p:nvCxnSpPr>
          <p:cNvPr id="5" name="直接连接符 4"/>
          <p:cNvCxnSpPr/>
          <p:nvPr/>
        </p:nvCxnSpPr>
        <p:spPr>
          <a:xfrm>
            <a:off x="2214546" y="1142984"/>
            <a:ext cx="5072098" cy="158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500034" y="5786454"/>
            <a:ext cx="8143932" cy="1588"/>
          </a:xfrm>
          <a:prstGeom prst="line">
            <a:avLst/>
          </a:prstGeom>
          <a:ln w="1905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2800" dirty="0" smtClean="0"/>
              <a:t>2</a:t>
            </a:r>
            <a:r>
              <a:rPr lang="zh-CN" altLang="en-US" sz="2800" dirty="0" smtClean="0"/>
              <a:t>）徐州亚太科技有限公司的心血管扩张球囊导管</a:t>
            </a:r>
            <a:endParaRPr lang="zh-CN" altLang="en-US" sz="2800" dirty="0"/>
          </a:p>
        </p:txBody>
      </p:sp>
      <p:sp>
        <p:nvSpPr>
          <p:cNvPr id="3" name="内容占位符 2"/>
          <p:cNvSpPr>
            <a:spLocks noGrp="1"/>
          </p:cNvSpPr>
          <p:nvPr>
            <p:ph idx="1"/>
          </p:nvPr>
        </p:nvSpPr>
        <p:spPr/>
        <p:txBody>
          <a:bodyPr/>
          <a:lstStyle/>
          <a:p>
            <a:pPr>
              <a:buNone/>
            </a:pPr>
            <a:r>
              <a:rPr lang="zh-CN" altLang="en-US" sz="2000" dirty="0" smtClean="0"/>
              <a:t>（中国人民解放军沈阳军区总医院和重庆医科大学附属儿童医院）</a:t>
            </a:r>
            <a:endParaRPr lang="en-US" altLang="zh-CN" sz="2000" dirty="0" smtClean="0"/>
          </a:p>
          <a:p>
            <a:pPr>
              <a:buNone/>
            </a:pPr>
            <a:r>
              <a:rPr lang="zh-CN" altLang="en-US" dirty="0" smtClean="0">
                <a:solidFill>
                  <a:srgbClr val="FF0000"/>
                </a:solidFill>
              </a:rPr>
              <a:t>◆</a:t>
            </a:r>
            <a:r>
              <a:rPr lang="zh-CN" altLang="en-US" dirty="0" smtClean="0"/>
              <a:t>临床机构保存的可溯源的术后</a:t>
            </a:r>
            <a:r>
              <a:rPr lang="en-US" dirty="0" smtClean="0"/>
              <a:t>12</a:t>
            </a:r>
            <a:r>
              <a:rPr lang="zh-CN" altLang="en-US" dirty="0" smtClean="0"/>
              <a:t>个月</a:t>
            </a:r>
            <a:r>
              <a:rPr lang="zh-CN" altLang="en-US" dirty="0" smtClean="0">
                <a:solidFill>
                  <a:srgbClr val="FF0000"/>
                </a:solidFill>
              </a:rPr>
              <a:t>随访</a:t>
            </a:r>
            <a:r>
              <a:rPr lang="zh-CN" altLang="en-US" dirty="0" smtClean="0"/>
              <a:t>例数与注册申报资料的临床试验</a:t>
            </a:r>
            <a:r>
              <a:rPr lang="zh-CN" altLang="en-US" dirty="0" smtClean="0">
                <a:solidFill>
                  <a:srgbClr val="FF0000"/>
                </a:solidFill>
              </a:rPr>
              <a:t>总结报告</a:t>
            </a:r>
            <a:r>
              <a:rPr lang="zh-CN" altLang="en-US" dirty="0" smtClean="0"/>
              <a:t>随访例数不一致。</a:t>
            </a:r>
            <a:r>
              <a:rPr lang="en-US" dirty="0" smtClean="0"/>
              <a:t/>
            </a:r>
            <a:br>
              <a:rPr lang="en-US" dirty="0" smtClean="0"/>
            </a:br>
            <a:endParaRPr lang="zh-CN" altLang="en-US" dirty="0"/>
          </a:p>
        </p:txBody>
      </p:sp>
      <p:cxnSp>
        <p:nvCxnSpPr>
          <p:cNvPr id="5" name="直接连接符 4"/>
          <p:cNvCxnSpPr/>
          <p:nvPr/>
        </p:nvCxnSpPr>
        <p:spPr>
          <a:xfrm>
            <a:off x="500034" y="1357298"/>
            <a:ext cx="8143932"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500034" y="5929330"/>
            <a:ext cx="8215370"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dirty="0" smtClean="0"/>
              <a:t>3</a:t>
            </a:r>
            <a:r>
              <a:rPr lang="zh-CN" altLang="en-US" sz="3200" dirty="0" smtClean="0"/>
              <a:t>）美利泰格诊断试剂（嘉兴）有限公司的幽门螺旋杆菌唾液检测试剂盒（胶体金法）</a:t>
            </a:r>
            <a:endParaRPr lang="zh-CN" altLang="en-US" sz="3200" dirty="0"/>
          </a:p>
        </p:txBody>
      </p:sp>
      <p:sp>
        <p:nvSpPr>
          <p:cNvPr id="3" name="内容占位符 2"/>
          <p:cNvSpPr>
            <a:spLocks noGrp="1"/>
          </p:cNvSpPr>
          <p:nvPr>
            <p:ph idx="1"/>
          </p:nvPr>
        </p:nvSpPr>
        <p:spPr>
          <a:xfrm>
            <a:off x="457200" y="1600200"/>
            <a:ext cx="8229600" cy="4686320"/>
          </a:xfrm>
        </p:spPr>
        <p:txBody>
          <a:bodyPr>
            <a:normAutofit/>
          </a:bodyPr>
          <a:lstStyle/>
          <a:p>
            <a:pPr>
              <a:buNone/>
            </a:pPr>
            <a:r>
              <a:rPr lang="zh-CN" altLang="en-US" sz="2000" dirty="0" smtClean="0"/>
              <a:t>（陕西中医药大学附属医院）</a:t>
            </a:r>
            <a:endParaRPr lang="en-US" altLang="zh-CN" sz="2000" dirty="0" smtClean="0"/>
          </a:p>
          <a:p>
            <a:pPr>
              <a:buNone/>
            </a:pPr>
            <a:r>
              <a:rPr lang="zh-CN" altLang="en-US" dirty="0" smtClean="0">
                <a:solidFill>
                  <a:srgbClr val="FF0000"/>
                </a:solidFill>
              </a:rPr>
              <a:t>◆</a:t>
            </a:r>
            <a:r>
              <a:rPr lang="zh-CN" altLang="en-US" dirty="0" smtClean="0"/>
              <a:t>部分受试者未查到试验期间在消化二科（试验科室）的就诊记录（挂号信息、门诊病历、临床诊断），无法核实受试者参加临床试验的真实情况；</a:t>
            </a:r>
            <a:endParaRPr lang="en-US" altLang="zh-CN" dirty="0" smtClean="0"/>
          </a:p>
          <a:p>
            <a:pPr>
              <a:buNone/>
            </a:pPr>
            <a:r>
              <a:rPr lang="zh-CN" altLang="en-US" dirty="0" smtClean="0">
                <a:solidFill>
                  <a:srgbClr val="FF0000"/>
                </a:solidFill>
              </a:rPr>
              <a:t>◆</a:t>
            </a:r>
            <a:r>
              <a:rPr lang="zh-CN" altLang="en-US" dirty="0" smtClean="0"/>
              <a:t>现场核查受试者临床诊断为</a:t>
            </a:r>
            <a:r>
              <a:rPr lang="zh-CN" altLang="en-US" dirty="0" smtClean="0">
                <a:solidFill>
                  <a:srgbClr val="FF0000"/>
                </a:solidFill>
              </a:rPr>
              <a:t>中医诊断</a:t>
            </a:r>
            <a:r>
              <a:rPr lang="zh-CN" altLang="en-US" dirty="0" smtClean="0"/>
              <a:t>，注册申报资料的临床试验报告中临床试验数据记录表临床诊断为西医诊断，</a:t>
            </a:r>
            <a:r>
              <a:rPr lang="en-US" dirty="0" smtClean="0"/>
              <a:t>253</a:t>
            </a:r>
            <a:r>
              <a:rPr lang="zh-CN" altLang="en-US" dirty="0" smtClean="0"/>
              <a:t>例受试者</a:t>
            </a:r>
            <a:r>
              <a:rPr lang="zh-CN" altLang="en-US" dirty="0" smtClean="0">
                <a:solidFill>
                  <a:srgbClr val="FF0000"/>
                </a:solidFill>
              </a:rPr>
              <a:t>西医诊断</a:t>
            </a:r>
            <a:r>
              <a:rPr lang="zh-CN" altLang="en-US" dirty="0" smtClean="0"/>
              <a:t>无支持依据。</a:t>
            </a:r>
          </a:p>
          <a:p>
            <a:endParaRPr lang="zh-CN" altLang="en-US" dirty="0"/>
          </a:p>
        </p:txBody>
      </p:sp>
      <p:cxnSp>
        <p:nvCxnSpPr>
          <p:cNvPr id="5" name="直接连接符 4"/>
          <p:cNvCxnSpPr/>
          <p:nvPr/>
        </p:nvCxnSpPr>
        <p:spPr>
          <a:xfrm>
            <a:off x="500034" y="1285860"/>
            <a:ext cx="8143932"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500034" y="6215082"/>
            <a:ext cx="8143932"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t>处理结果</a:t>
            </a:r>
            <a:endParaRPr lang="zh-CN" altLang="en-US" sz="3600" dirty="0"/>
          </a:p>
        </p:txBody>
      </p:sp>
      <p:sp>
        <p:nvSpPr>
          <p:cNvPr id="3" name="内容占位符 2"/>
          <p:cNvSpPr>
            <a:spLocks noGrp="1"/>
          </p:cNvSpPr>
          <p:nvPr>
            <p:ph idx="1"/>
          </p:nvPr>
        </p:nvSpPr>
        <p:spPr/>
        <p:txBody>
          <a:bodyPr/>
          <a:lstStyle/>
          <a:p>
            <a:pPr>
              <a:buNone/>
            </a:pPr>
            <a:r>
              <a:rPr lang="zh-CN" altLang="en-US" dirty="0" smtClean="0">
                <a:solidFill>
                  <a:srgbClr val="FF0000"/>
                </a:solidFill>
              </a:rPr>
              <a:t>◆</a:t>
            </a:r>
            <a:r>
              <a:rPr lang="zh-CN" altLang="en-US" dirty="0" smtClean="0"/>
              <a:t>注册申请项目</a:t>
            </a:r>
            <a:r>
              <a:rPr lang="zh-CN" altLang="en-US" dirty="0" smtClean="0">
                <a:solidFill>
                  <a:srgbClr val="FF0000"/>
                </a:solidFill>
              </a:rPr>
              <a:t>不予注册</a:t>
            </a:r>
            <a:endParaRPr lang="en-US" altLang="zh-CN" dirty="0" smtClean="0">
              <a:solidFill>
                <a:srgbClr val="FF0000"/>
              </a:solidFill>
            </a:endParaRPr>
          </a:p>
          <a:p>
            <a:pPr>
              <a:buNone/>
            </a:pPr>
            <a:r>
              <a:rPr lang="zh-CN" altLang="en-US" dirty="0" smtClean="0">
                <a:solidFill>
                  <a:srgbClr val="FF0000"/>
                </a:solidFill>
              </a:rPr>
              <a:t>◆</a:t>
            </a:r>
            <a:r>
              <a:rPr lang="zh-CN" altLang="en-US" dirty="0" smtClean="0"/>
              <a:t>自不予注册之日起</a:t>
            </a:r>
            <a:r>
              <a:rPr lang="zh-CN" altLang="en-US" dirty="0" smtClean="0">
                <a:solidFill>
                  <a:srgbClr val="FF0000"/>
                </a:solidFill>
              </a:rPr>
              <a:t>一年内不予再次受理</a:t>
            </a:r>
            <a:r>
              <a:rPr lang="zh-CN" altLang="en-US" dirty="0" smtClean="0"/>
              <a:t>。</a:t>
            </a:r>
          </a:p>
          <a:p>
            <a:pPr>
              <a:buNone/>
            </a:pPr>
            <a:r>
              <a:rPr lang="zh-CN" altLang="en-US" dirty="0" smtClean="0">
                <a:solidFill>
                  <a:srgbClr val="FF0000"/>
                </a:solidFill>
              </a:rPr>
              <a:t>◆</a:t>
            </a:r>
            <a:r>
              <a:rPr lang="zh-CN" altLang="en-US" dirty="0" smtClean="0"/>
              <a:t>临床试验机构涉嫌</a:t>
            </a:r>
            <a:r>
              <a:rPr lang="zh-CN" altLang="en-US" dirty="0" smtClean="0">
                <a:solidFill>
                  <a:srgbClr val="FF0000"/>
                </a:solidFill>
              </a:rPr>
              <a:t>出具虚假报告</a:t>
            </a:r>
            <a:r>
              <a:rPr lang="zh-CN" altLang="en-US" dirty="0" smtClean="0"/>
              <a:t>的，责成相关省食品药品监督管理局按照</a:t>
            </a:r>
            <a:r>
              <a:rPr lang="en-US" altLang="zh-CN" dirty="0" smtClean="0"/>
              <a:t>《</a:t>
            </a:r>
            <a:r>
              <a:rPr lang="zh-CN" altLang="en-US" dirty="0" smtClean="0"/>
              <a:t>医疗器械监督管理条例</a:t>
            </a:r>
            <a:r>
              <a:rPr lang="en-US" altLang="zh-CN" dirty="0" smtClean="0"/>
              <a:t>》</a:t>
            </a:r>
            <a:r>
              <a:rPr lang="zh-CN" altLang="en-US" dirty="0" smtClean="0"/>
              <a:t>的有关规定调查处理，并向国家食品药品监督管理总局报告。</a:t>
            </a:r>
          </a:p>
          <a:p>
            <a:endParaRPr lang="zh-CN" altLang="en-US" dirty="0"/>
          </a:p>
        </p:txBody>
      </p:sp>
      <p:cxnSp>
        <p:nvCxnSpPr>
          <p:cNvPr id="5" name="直接连接符 4"/>
          <p:cNvCxnSpPr/>
          <p:nvPr/>
        </p:nvCxnSpPr>
        <p:spPr>
          <a:xfrm>
            <a:off x="3571868" y="1214422"/>
            <a:ext cx="2000264"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500034" y="6000768"/>
            <a:ext cx="8143932"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200" b="1" dirty="0" smtClean="0">
                <a:solidFill>
                  <a:srgbClr val="FF3300"/>
                </a:solidFill>
              </a:rPr>
              <a:t>关于开展</a:t>
            </a:r>
            <a:r>
              <a:rPr lang="en-US" altLang="zh-CN" sz="3200" b="1" dirty="0" smtClean="0">
                <a:solidFill>
                  <a:srgbClr val="FF3300"/>
                </a:solidFill>
              </a:rPr>
              <a:t>2017</a:t>
            </a:r>
            <a:r>
              <a:rPr lang="zh-CN" altLang="en-US" sz="3200" b="1" dirty="0" smtClean="0">
                <a:solidFill>
                  <a:srgbClr val="FF3300"/>
                </a:solidFill>
              </a:rPr>
              <a:t>年医疗器械临床试验监督抽查工作的通告（</a:t>
            </a:r>
            <a:r>
              <a:rPr lang="en-US" altLang="zh-CN" sz="3200" b="1" dirty="0" smtClean="0">
                <a:solidFill>
                  <a:srgbClr val="FF3300"/>
                </a:solidFill>
              </a:rPr>
              <a:t>2017</a:t>
            </a:r>
            <a:r>
              <a:rPr lang="zh-CN" altLang="en-US" sz="3200" b="1" dirty="0" smtClean="0">
                <a:solidFill>
                  <a:srgbClr val="FF3300"/>
                </a:solidFill>
              </a:rPr>
              <a:t>年第</a:t>
            </a:r>
            <a:r>
              <a:rPr lang="en-US" altLang="zh-CN" sz="3200" b="1" dirty="0" smtClean="0">
                <a:solidFill>
                  <a:srgbClr val="FF3300"/>
                </a:solidFill>
              </a:rPr>
              <a:t>103</a:t>
            </a:r>
            <a:r>
              <a:rPr lang="zh-CN" altLang="en-US" sz="3200" b="1" dirty="0" smtClean="0">
                <a:solidFill>
                  <a:srgbClr val="FF3300"/>
                </a:solidFill>
              </a:rPr>
              <a:t>号）</a:t>
            </a:r>
            <a:endParaRPr lang="zh-CN" altLang="en-US" sz="3200" dirty="0"/>
          </a:p>
        </p:txBody>
      </p:sp>
      <p:sp>
        <p:nvSpPr>
          <p:cNvPr id="3" name="内容占位符 2"/>
          <p:cNvSpPr>
            <a:spLocks noGrp="1"/>
          </p:cNvSpPr>
          <p:nvPr>
            <p:ph idx="1"/>
          </p:nvPr>
        </p:nvSpPr>
        <p:spPr/>
        <p:txBody>
          <a:bodyPr/>
          <a:lstStyle/>
          <a:p>
            <a:pPr>
              <a:buNone/>
            </a:pPr>
            <a:r>
              <a:rPr lang="zh-CN" altLang="en-US" dirty="0" smtClean="0"/>
              <a:t>  食药监总局按照“</a:t>
            </a:r>
            <a:r>
              <a:rPr lang="zh-CN" altLang="en-US" dirty="0" smtClean="0">
                <a:solidFill>
                  <a:srgbClr val="FF0000"/>
                </a:solidFill>
              </a:rPr>
              <a:t>双随机一公开</a:t>
            </a:r>
            <a:r>
              <a:rPr lang="zh-CN" altLang="en-US" dirty="0" smtClean="0"/>
              <a:t>”的原则，组织开展在审医疗器械注册申请中的临床试验数据真实性、合规性监督检查，查处临床试验违法违规行为，并将监督检查情况和处理结果向社会公布。</a:t>
            </a:r>
          </a:p>
          <a:p>
            <a:endParaRPr lang="zh-CN" altLang="en-US" dirty="0"/>
          </a:p>
        </p:txBody>
      </p:sp>
      <p:cxnSp>
        <p:nvCxnSpPr>
          <p:cNvPr id="5" name="直接连接符 4"/>
          <p:cNvCxnSpPr/>
          <p:nvPr/>
        </p:nvCxnSpPr>
        <p:spPr>
          <a:xfrm>
            <a:off x="500034" y="1357298"/>
            <a:ext cx="8143932"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500034" y="5929330"/>
            <a:ext cx="8215370"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solidFill>
                  <a:srgbClr val="FF0000"/>
                </a:solidFill>
              </a:rPr>
              <a:t>临床试验常用术语、缩略语</a:t>
            </a:r>
            <a:endParaRPr lang="zh-CN" altLang="en-US" sz="3600" dirty="0">
              <a:solidFill>
                <a:srgbClr val="FF0000"/>
              </a:solidFill>
            </a:endParaRPr>
          </a:p>
        </p:txBody>
      </p:sp>
      <p:sp>
        <p:nvSpPr>
          <p:cNvPr id="3" name="内容占位符 2"/>
          <p:cNvSpPr>
            <a:spLocks noGrp="1"/>
          </p:cNvSpPr>
          <p:nvPr>
            <p:ph idx="1"/>
          </p:nvPr>
        </p:nvSpPr>
        <p:spPr/>
        <p:txBody>
          <a:bodyPr>
            <a:normAutofit lnSpcReduction="10000"/>
          </a:bodyPr>
          <a:lstStyle/>
          <a:p>
            <a:r>
              <a:rPr lang="en-US" altLang="zh-CN" sz="2800" dirty="0" smtClean="0"/>
              <a:t>ADE   </a:t>
            </a:r>
            <a:r>
              <a:rPr lang="zh-CN" altLang="en-US" sz="2000" dirty="0" smtClean="0"/>
              <a:t>（</a:t>
            </a:r>
            <a:r>
              <a:rPr lang="en-US" altLang="zh-CN" sz="2000" dirty="0" smtClean="0"/>
              <a:t> Adverse Drug Event </a:t>
            </a:r>
            <a:r>
              <a:rPr lang="zh-CN" altLang="en-US" sz="2000" dirty="0" smtClean="0"/>
              <a:t>）                       </a:t>
            </a:r>
            <a:r>
              <a:rPr lang="en-US" altLang="zh-CN" sz="2000" dirty="0" smtClean="0"/>
              <a:t>   </a:t>
            </a:r>
            <a:r>
              <a:rPr lang="zh-CN" altLang="en-US" sz="2800" dirty="0" smtClean="0"/>
              <a:t>药物不良事件</a:t>
            </a:r>
            <a:endParaRPr lang="en-US" altLang="zh-CN" sz="2800" dirty="0" smtClean="0"/>
          </a:p>
          <a:p>
            <a:r>
              <a:rPr lang="en-US" altLang="zh-CN" sz="2800" dirty="0" smtClean="0"/>
              <a:t>ADR   </a:t>
            </a:r>
            <a:r>
              <a:rPr lang="zh-CN" altLang="en-US" sz="2000" dirty="0" smtClean="0"/>
              <a:t>（</a:t>
            </a:r>
            <a:r>
              <a:rPr lang="en-US" altLang="zh-CN" sz="2000" dirty="0" smtClean="0"/>
              <a:t> Adverse Drug Reaction </a:t>
            </a:r>
            <a:r>
              <a:rPr lang="zh-CN" altLang="en-US" sz="2000" dirty="0" smtClean="0"/>
              <a:t>）                    </a:t>
            </a:r>
            <a:r>
              <a:rPr lang="zh-CN" altLang="en-US" sz="2800" dirty="0" smtClean="0"/>
              <a:t>药物不良反应</a:t>
            </a:r>
            <a:endParaRPr lang="en-US" altLang="zh-CN" sz="2800" dirty="0" smtClean="0"/>
          </a:p>
          <a:p>
            <a:r>
              <a:rPr lang="en-US" altLang="zh-CN" sz="2800" dirty="0" smtClean="0">
                <a:solidFill>
                  <a:srgbClr val="FF0000"/>
                </a:solidFill>
              </a:rPr>
              <a:t>AI  </a:t>
            </a:r>
            <a:r>
              <a:rPr lang="en-US" altLang="zh-CN" sz="2800" dirty="0" smtClean="0"/>
              <a:t>     </a:t>
            </a:r>
            <a:r>
              <a:rPr lang="zh-CN" altLang="en-US" sz="2000" dirty="0" smtClean="0"/>
              <a:t>（</a:t>
            </a:r>
            <a:r>
              <a:rPr lang="en-US" altLang="zh-CN" sz="2000" dirty="0" smtClean="0"/>
              <a:t> Assistant Investigator </a:t>
            </a:r>
            <a:r>
              <a:rPr lang="zh-CN" altLang="en-US" sz="2000" dirty="0" smtClean="0"/>
              <a:t>）                       </a:t>
            </a:r>
            <a:r>
              <a:rPr lang="zh-CN" altLang="en-US" sz="2800" dirty="0" smtClean="0"/>
              <a:t>助理研究者</a:t>
            </a:r>
            <a:endParaRPr lang="en-US" altLang="zh-CN" sz="2800" dirty="0" smtClean="0"/>
          </a:p>
          <a:p>
            <a:r>
              <a:rPr lang="en-US" altLang="zh-CN" sz="2800" dirty="0" smtClean="0"/>
              <a:t>CI       </a:t>
            </a:r>
            <a:r>
              <a:rPr lang="zh-CN" altLang="en-US" sz="2000" dirty="0" smtClean="0"/>
              <a:t>（</a:t>
            </a:r>
            <a:r>
              <a:rPr lang="en-US" altLang="zh-CN" sz="2000" dirty="0" smtClean="0"/>
              <a:t> Co-investigator </a:t>
            </a:r>
            <a:r>
              <a:rPr lang="zh-CN" altLang="en-US" sz="2000" dirty="0" smtClean="0"/>
              <a:t>）</a:t>
            </a:r>
            <a:r>
              <a:rPr lang="en-US" altLang="zh-CN" sz="2000" dirty="0" smtClean="0"/>
              <a:t>                                  </a:t>
            </a:r>
            <a:r>
              <a:rPr lang="zh-CN" altLang="en-US" sz="2800" dirty="0" smtClean="0"/>
              <a:t>合作研究者</a:t>
            </a:r>
            <a:endParaRPr lang="en-US" altLang="zh-CN" sz="2800" dirty="0" smtClean="0"/>
          </a:p>
          <a:p>
            <a:r>
              <a:rPr lang="en-US" altLang="zh-CN" sz="2800" dirty="0" smtClean="0">
                <a:solidFill>
                  <a:srgbClr val="FF0000"/>
                </a:solidFill>
              </a:rPr>
              <a:t>CRA</a:t>
            </a:r>
            <a:r>
              <a:rPr lang="en-US" altLang="zh-CN" sz="2800" dirty="0" smtClean="0"/>
              <a:t>   </a:t>
            </a:r>
            <a:r>
              <a:rPr lang="zh-CN" altLang="en-US" sz="2000" dirty="0" smtClean="0"/>
              <a:t>（</a:t>
            </a:r>
            <a:r>
              <a:rPr lang="en-US" altLang="zh-CN" sz="2000" dirty="0" smtClean="0"/>
              <a:t> Clinical Research Associate </a:t>
            </a:r>
            <a:r>
              <a:rPr lang="zh-CN" altLang="en-US" sz="2000" dirty="0" smtClean="0"/>
              <a:t>）              </a:t>
            </a:r>
            <a:r>
              <a:rPr lang="zh-CN" altLang="en-US" sz="2800" dirty="0" smtClean="0"/>
              <a:t>临床监察员</a:t>
            </a:r>
            <a:endParaRPr lang="en-US" altLang="zh-CN" sz="2800" dirty="0" smtClean="0"/>
          </a:p>
          <a:p>
            <a:r>
              <a:rPr lang="en-US" altLang="zh-CN" sz="2800" dirty="0" smtClean="0">
                <a:solidFill>
                  <a:srgbClr val="FF0000"/>
                </a:solidFill>
              </a:rPr>
              <a:t>CRC  </a:t>
            </a:r>
            <a:r>
              <a:rPr lang="en-US" altLang="zh-CN" sz="2800" dirty="0" smtClean="0"/>
              <a:t> </a:t>
            </a:r>
            <a:r>
              <a:rPr lang="zh-CN" altLang="en-US" sz="2000" dirty="0" smtClean="0"/>
              <a:t>（</a:t>
            </a:r>
            <a:r>
              <a:rPr lang="en-US" altLang="zh-CN" sz="2000" dirty="0" smtClean="0"/>
              <a:t> Clinical Research Coordinator </a:t>
            </a:r>
            <a:r>
              <a:rPr lang="zh-CN" altLang="en-US" sz="2000" dirty="0" smtClean="0"/>
              <a:t>）          </a:t>
            </a:r>
            <a:r>
              <a:rPr lang="zh-CN" altLang="en-US" sz="2800" dirty="0" smtClean="0"/>
              <a:t>临床研究协调员</a:t>
            </a:r>
            <a:endParaRPr lang="en-US" altLang="zh-CN" sz="2800" dirty="0" smtClean="0"/>
          </a:p>
          <a:p>
            <a:r>
              <a:rPr lang="en-US" altLang="zh-CN" sz="2800" dirty="0" smtClean="0">
                <a:solidFill>
                  <a:srgbClr val="FF0000"/>
                </a:solidFill>
              </a:rPr>
              <a:t>CRF</a:t>
            </a:r>
            <a:r>
              <a:rPr lang="en-US" altLang="zh-CN" sz="2800" dirty="0" smtClean="0"/>
              <a:t>   </a:t>
            </a:r>
            <a:r>
              <a:rPr lang="zh-CN" altLang="en-US" sz="2000" dirty="0" smtClean="0"/>
              <a:t>（</a:t>
            </a:r>
            <a:r>
              <a:rPr lang="en-US" altLang="zh-CN" sz="2000" dirty="0" smtClean="0"/>
              <a:t> Case Report Form </a:t>
            </a:r>
            <a:r>
              <a:rPr lang="zh-CN" altLang="en-US" sz="2000" dirty="0" smtClean="0"/>
              <a:t>）                               </a:t>
            </a:r>
            <a:r>
              <a:rPr lang="zh-CN" altLang="en-US" sz="2800" dirty="0" smtClean="0"/>
              <a:t>病例报告表</a:t>
            </a:r>
            <a:endParaRPr lang="en-US" altLang="zh-CN" sz="2800" dirty="0" smtClean="0"/>
          </a:p>
          <a:p>
            <a:r>
              <a:rPr lang="en-US" altLang="zh-CN" sz="2800" dirty="0" smtClean="0">
                <a:solidFill>
                  <a:srgbClr val="FF0000"/>
                </a:solidFill>
              </a:rPr>
              <a:t>CRO</a:t>
            </a:r>
            <a:r>
              <a:rPr lang="en-US" altLang="zh-CN" sz="2800" dirty="0" smtClean="0"/>
              <a:t>  </a:t>
            </a:r>
            <a:r>
              <a:rPr lang="zh-CN" altLang="en-US" sz="2200" dirty="0" smtClean="0"/>
              <a:t>（</a:t>
            </a:r>
            <a:r>
              <a:rPr lang="en-US" altLang="zh-CN" sz="2200" dirty="0" smtClean="0"/>
              <a:t> Contract Research Organization </a:t>
            </a:r>
            <a:r>
              <a:rPr lang="zh-CN" altLang="en-US" sz="2200" dirty="0" smtClean="0"/>
              <a:t>）</a:t>
            </a:r>
            <a:r>
              <a:rPr lang="zh-CN" altLang="en-US" sz="2800" dirty="0" smtClean="0"/>
              <a:t>合同研究组织</a:t>
            </a:r>
            <a:endParaRPr lang="en-US" altLang="zh-CN" sz="2800" dirty="0" smtClean="0"/>
          </a:p>
          <a:p>
            <a:r>
              <a:rPr lang="en-US" altLang="zh-CN" sz="3600" dirty="0" smtClean="0">
                <a:solidFill>
                  <a:srgbClr val="FF0000"/>
                </a:solidFill>
              </a:rPr>
              <a:t> PI   </a:t>
            </a:r>
            <a:r>
              <a:rPr lang="zh-CN" altLang="en-US" sz="2000" dirty="0" smtClean="0"/>
              <a:t>（</a:t>
            </a:r>
            <a:r>
              <a:rPr lang="en-US" altLang="zh-CN" sz="2000" dirty="0" smtClean="0"/>
              <a:t> Principal Investigator </a:t>
            </a:r>
            <a:r>
              <a:rPr lang="zh-CN" altLang="en-US" sz="2000" dirty="0" smtClean="0"/>
              <a:t>）                         </a:t>
            </a:r>
            <a:r>
              <a:rPr lang="zh-CN" altLang="en-US" sz="2800" dirty="0" smtClean="0"/>
              <a:t>主要研究者</a:t>
            </a:r>
            <a:endParaRPr lang="en-US" altLang="zh-CN" sz="2800" dirty="0" smtClean="0"/>
          </a:p>
          <a:p>
            <a:endParaRPr lang="en-US" altLang="zh-CN" sz="2800" dirty="0" smtClean="0"/>
          </a:p>
          <a:p>
            <a:endParaRPr lang="zh-CN" altLang="en-US" dirty="0"/>
          </a:p>
        </p:txBody>
      </p:sp>
      <p:cxnSp>
        <p:nvCxnSpPr>
          <p:cNvPr id="5" name="直接连接符 4"/>
          <p:cNvCxnSpPr/>
          <p:nvPr/>
        </p:nvCxnSpPr>
        <p:spPr>
          <a:xfrm>
            <a:off x="1714480" y="1214422"/>
            <a:ext cx="5572164"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500034" y="6072206"/>
            <a:ext cx="8143932"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2060848"/>
            <a:ext cx="8229600" cy="2188840"/>
          </a:xfrm>
        </p:spPr>
        <p:txBody>
          <a:bodyPr>
            <a:normAutofit/>
          </a:bodyPr>
          <a:lstStyle/>
          <a:p>
            <a:pPr marL="0" indent="0">
              <a:buNone/>
            </a:pPr>
            <a:r>
              <a:rPr lang="zh-CN" altLang="en-US" sz="9600" dirty="0" smtClean="0"/>
              <a:t>          </a:t>
            </a:r>
            <a:r>
              <a:rPr lang="zh-CN" altLang="en-US" sz="9600" dirty="0" smtClean="0">
                <a:solidFill>
                  <a:srgbClr val="FF3300"/>
                </a:solidFill>
              </a:rPr>
              <a:t>谢谢！</a:t>
            </a:r>
            <a:endParaRPr lang="zh-CN" altLang="en-US" sz="9600" dirty="0">
              <a:solidFill>
                <a:srgbClr val="FF3300"/>
              </a:solidFill>
            </a:endParaRPr>
          </a:p>
        </p:txBody>
      </p:sp>
      <p:cxnSp>
        <p:nvCxnSpPr>
          <p:cNvPr id="4" name="直接连接符 3"/>
          <p:cNvCxnSpPr/>
          <p:nvPr/>
        </p:nvCxnSpPr>
        <p:spPr>
          <a:xfrm>
            <a:off x="251520" y="5949280"/>
            <a:ext cx="8568952"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8635667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rgbClr val="FF0000"/>
                </a:solidFill>
              </a:rPr>
              <a:t>检查依据</a:t>
            </a:r>
            <a:endParaRPr lang="zh-CN" altLang="en-US" dirty="0">
              <a:solidFill>
                <a:srgbClr val="FF0000"/>
              </a:solidFill>
            </a:endParaRPr>
          </a:p>
        </p:txBody>
      </p:sp>
      <p:sp>
        <p:nvSpPr>
          <p:cNvPr id="3" name="内容占位符 2"/>
          <p:cNvSpPr>
            <a:spLocks noGrp="1"/>
          </p:cNvSpPr>
          <p:nvPr>
            <p:ph idx="1"/>
          </p:nvPr>
        </p:nvSpPr>
        <p:spPr/>
        <p:txBody>
          <a:bodyPr/>
          <a:lstStyle/>
          <a:p>
            <a:r>
              <a:rPr lang="zh-CN" altLang="en-US" dirty="0" smtClean="0"/>
              <a:t>按照现行有效的规定实施：</a:t>
            </a:r>
            <a:endParaRPr lang="en-US" altLang="zh-CN" dirty="0" smtClean="0"/>
          </a:p>
          <a:p>
            <a:r>
              <a:rPr lang="zh-CN" altLang="en-US" dirty="0" smtClean="0"/>
              <a:t>（</a:t>
            </a:r>
            <a:r>
              <a:rPr lang="en-US" altLang="zh-CN" dirty="0" smtClean="0"/>
              <a:t>1</a:t>
            </a:r>
            <a:r>
              <a:rPr lang="zh-CN" altLang="en-US" dirty="0" smtClean="0"/>
              <a:t>）、</a:t>
            </a:r>
            <a:r>
              <a:rPr lang="en-US" altLang="zh-CN" dirty="0" smtClean="0"/>
              <a:t>《</a:t>
            </a:r>
            <a:r>
              <a:rPr lang="zh-CN" altLang="en-US" dirty="0" smtClean="0"/>
              <a:t>医疗器械监督管理条例</a:t>
            </a:r>
            <a:r>
              <a:rPr lang="en-US" altLang="zh-CN" dirty="0" smtClean="0"/>
              <a:t>》</a:t>
            </a:r>
          </a:p>
          <a:p>
            <a:r>
              <a:rPr lang="zh-CN" altLang="en-US" dirty="0" smtClean="0"/>
              <a:t>（</a:t>
            </a:r>
            <a:r>
              <a:rPr lang="en-US" altLang="zh-CN" dirty="0" smtClean="0"/>
              <a:t>2</a:t>
            </a:r>
            <a:r>
              <a:rPr lang="zh-CN" altLang="en-US" dirty="0" smtClean="0"/>
              <a:t>）、</a:t>
            </a:r>
            <a:r>
              <a:rPr lang="en-US" altLang="zh-CN" dirty="0" smtClean="0"/>
              <a:t>《</a:t>
            </a:r>
            <a:r>
              <a:rPr lang="zh-CN" altLang="en-US" dirty="0" smtClean="0"/>
              <a:t>医疗器械注册管理办法</a:t>
            </a:r>
            <a:r>
              <a:rPr lang="en-US" altLang="zh-CN" dirty="0" smtClean="0"/>
              <a:t>》</a:t>
            </a:r>
            <a:r>
              <a:rPr lang="zh-CN" altLang="en-US" dirty="0" smtClean="0"/>
              <a:t>、</a:t>
            </a:r>
            <a:r>
              <a:rPr lang="en-US" altLang="zh-CN" dirty="0" smtClean="0"/>
              <a:t>《</a:t>
            </a:r>
            <a:r>
              <a:rPr lang="zh-CN" altLang="en-US" dirty="0" smtClean="0"/>
              <a:t>体外诊断试剂注册管理办法</a:t>
            </a:r>
            <a:r>
              <a:rPr lang="en-US" altLang="zh-CN" dirty="0" smtClean="0"/>
              <a:t>》</a:t>
            </a:r>
          </a:p>
          <a:p>
            <a:r>
              <a:rPr lang="zh-CN" altLang="en-US" dirty="0" smtClean="0"/>
              <a:t>（</a:t>
            </a:r>
            <a:r>
              <a:rPr lang="en-US" altLang="zh-CN" dirty="0" smtClean="0"/>
              <a:t>3</a:t>
            </a:r>
            <a:r>
              <a:rPr lang="zh-CN" altLang="en-US" dirty="0" smtClean="0"/>
              <a:t>）、</a:t>
            </a:r>
            <a:r>
              <a:rPr lang="en-US" altLang="zh-CN" dirty="0" smtClean="0"/>
              <a:t>《</a:t>
            </a:r>
            <a:r>
              <a:rPr lang="zh-CN" altLang="en-US" dirty="0" smtClean="0"/>
              <a:t>医疗器械临床试验规定</a:t>
            </a:r>
            <a:r>
              <a:rPr lang="en-US" altLang="zh-CN" dirty="0" smtClean="0"/>
              <a:t>》</a:t>
            </a:r>
            <a:r>
              <a:rPr lang="zh-CN" altLang="en-US" dirty="0" smtClean="0"/>
              <a:t>以及体外诊断试剂临床试验技术指导原则</a:t>
            </a:r>
            <a:endParaRPr lang="zh-CN" altLang="en-US" dirty="0"/>
          </a:p>
        </p:txBody>
      </p:sp>
      <p:cxnSp>
        <p:nvCxnSpPr>
          <p:cNvPr id="5" name="直接连接符 4"/>
          <p:cNvCxnSpPr/>
          <p:nvPr/>
        </p:nvCxnSpPr>
        <p:spPr>
          <a:xfrm>
            <a:off x="2786050" y="1214422"/>
            <a:ext cx="3429024" cy="158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571472" y="5572140"/>
            <a:ext cx="7929618"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296974"/>
          </a:xfrm>
        </p:spPr>
        <p:txBody>
          <a:bodyPr>
            <a:normAutofit/>
          </a:bodyPr>
          <a:lstStyle/>
          <a:p>
            <a:r>
              <a:rPr lang="zh-CN" altLang="en-US" sz="3600" dirty="0" smtClean="0">
                <a:solidFill>
                  <a:srgbClr val="FF0000"/>
                </a:solidFill>
              </a:rPr>
              <a:t>检查重点</a:t>
            </a:r>
            <a:r>
              <a:rPr lang="en-US" altLang="zh-CN" sz="3600" dirty="0" smtClean="0">
                <a:solidFill>
                  <a:srgbClr val="FF0000"/>
                </a:solidFill>
              </a:rPr>
              <a:t>---</a:t>
            </a:r>
            <a:r>
              <a:rPr lang="zh-CN" altLang="en-US" sz="3600" dirty="0" smtClean="0">
                <a:solidFill>
                  <a:srgbClr val="FF0000"/>
                </a:solidFill>
              </a:rPr>
              <a:t>围绕临床试验的真实性和合规性开展</a:t>
            </a:r>
            <a:endParaRPr lang="zh-CN" altLang="en-US" sz="3600" dirty="0">
              <a:solidFill>
                <a:srgbClr val="FF0000"/>
              </a:solidFill>
            </a:endParaRPr>
          </a:p>
        </p:txBody>
      </p:sp>
      <p:cxnSp>
        <p:nvCxnSpPr>
          <p:cNvPr id="5" name="直接连接符 4"/>
          <p:cNvCxnSpPr/>
          <p:nvPr/>
        </p:nvCxnSpPr>
        <p:spPr>
          <a:xfrm>
            <a:off x="571472" y="1500174"/>
            <a:ext cx="8143932" cy="1588"/>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6" name="菱形 5"/>
          <p:cNvSpPr/>
          <p:nvPr/>
        </p:nvSpPr>
        <p:spPr>
          <a:xfrm>
            <a:off x="0" y="2428868"/>
            <a:ext cx="1857388" cy="1571636"/>
          </a:xfrm>
          <a:prstGeom prst="diamond">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临床试验机构的情况</a:t>
            </a:r>
            <a:endParaRPr lang="zh-CN" altLang="en-US" dirty="0">
              <a:solidFill>
                <a:srgbClr val="FF0000"/>
              </a:solidFill>
            </a:endParaRPr>
          </a:p>
        </p:txBody>
      </p:sp>
      <p:sp>
        <p:nvSpPr>
          <p:cNvPr id="8" name="菱形 7"/>
          <p:cNvSpPr/>
          <p:nvPr/>
        </p:nvSpPr>
        <p:spPr>
          <a:xfrm>
            <a:off x="928662" y="3214686"/>
            <a:ext cx="1857388" cy="1571636"/>
          </a:xfrm>
          <a:prstGeom prst="diamond">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solidFill>
                  <a:srgbClr val="FF0000"/>
                </a:solidFill>
              </a:rPr>
              <a:t>临床伦理审核及受试者安全保护情况</a:t>
            </a:r>
            <a:endParaRPr lang="zh-CN" altLang="en-US" sz="1400" dirty="0">
              <a:solidFill>
                <a:srgbClr val="FF0000"/>
              </a:solidFill>
            </a:endParaRPr>
          </a:p>
        </p:txBody>
      </p:sp>
      <p:sp>
        <p:nvSpPr>
          <p:cNvPr id="9" name="菱形 8"/>
          <p:cNvSpPr/>
          <p:nvPr/>
        </p:nvSpPr>
        <p:spPr>
          <a:xfrm>
            <a:off x="6500826" y="3214686"/>
            <a:ext cx="1857388" cy="1571636"/>
          </a:xfrm>
          <a:prstGeom prst="diamond">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solidFill>
                  <a:srgbClr val="FF0000"/>
                </a:solidFill>
              </a:rPr>
              <a:t>试验用体外诊断试剂及临床样本的管理</a:t>
            </a:r>
            <a:endParaRPr lang="zh-CN" altLang="en-US" sz="1400" dirty="0">
              <a:solidFill>
                <a:srgbClr val="FF0000"/>
              </a:solidFill>
            </a:endParaRPr>
          </a:p>
        </p:txBody>
      </p:sp>
      <p:sp>
        <p:nvSpPr>
          <p:cNvPr id="10" name="菱形 9"/>
          <p:cNvSpPr/>
          <p:nvPr/>
        </p:nvSpPr>
        <p:spPr>
          <a:xfrm>
            <a:off x="7429520" y="2428868"/>
            <a:ext cx="1857388" cy="1571636"/>
          </a:xfrm>
          <a:prstGeom prst="diamond">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smtClean="0">
                <a:solidFill>
                  <a:srgbClr val="FF0000"/>
                </a:solidFill>
              </a:rPr>
              <a:t>申报资料的情况</a:t>
            </a:r>
            <a:endParaRPr lang="zh-CN" altLang="en-US" sz="1600" dirty="0">
              <a:solidFill>
                <a:srgbClr val="FF0000"/>
              </a:solidFill>
            </a:endParaRPr>
          </a:p>
        </p:txBody>
      </p:sp>
      <p:sp>
        <p:nvSpPr>
          <p:cNvPr id="11" name="菱形 10"/>
          <p:cNvSpPr/>
          <p:nvPr/>
        </p:nvSpPr>
        <p:spPr>
          <a:xfrm>
            <a:off x="3714744" y="2428868"/>
            <a:ext cx="1857388" cy="1571636"/>
          </a:xfrm>
          <a:prstGeom prst="diamond">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solidFill>
                  <a:srgbClr val="FF0000"/>
                </a:solidFill>
              </a:rPr>
              <a:t>临床试验部分（准备、知情同意、实施情况）</a:t>
            </a:r>
            <a:endParaRPr lang="zh-CN" altLang="en-US" sz="1400" dirty="0">
              <a:solidFill>
                <a:srgbClr val="FF0000"/>
              </a:solidFill>
            </a:endParaRPr>
          </a:p>
        </p:txBody>
      </p:sp>
      <p:sp>
        <p:nvSpPr>
          <p:cNvPr id="12" name="菱形 11"/>
          <p:cNvSpPr/>
          <p:nvPr/>
        </p:nvSpPr>
        <p:spPr>
          <a:xfrm>
            <a:off x="1857356" y="2428868"/>
            <a:ext cx="1857388" cy="1571636"/>
          </a:xfrm>
          <a:prstGeom prst="diamond">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solidFill>
                  <a:srgbClr val="FF0000"/>
                </a:solidFill>
              </a:rPr>
              <a:t>临床试验批准</a:t>
            </a:r>
            <a:r>
              <a:rPr lang="en-US" altLang="zh-CN" sz="1400" dirty="0" smtClean="0">
                <a:solidFill>
                  <a:srgbClr val="FF0000"/>
                </a:solidFill>
              </a:rPr>
              <a:t>/</a:t>
            </a:r>
            <a:r>
              <a:rPr lang="zh-CN" altLang="en-US" sz="1400" dirty="0" smtClean="0">
                <a:solidFill>
                  <a:srgbClr val="FF0000"/>
                </a:solidFill>
              </a:rPr>
              <a:t>备案及协议</a:t>
            </a:r>
            <a:r>
              <a:rPr lang="en-US" altLang="zh-CN" sz="1400" dirty="0" smtClean="0">
                <a:solidFill>
                  <a:srgbClr val="FF0000"/>
                </a:solidFill>
              </a:rPr>
              <a:t>/</a:t>
            </a:r>
            <a:r>
              <a:rPr lang="zh-CN" altLang="en-US" sz="1400" dirty="0" smtClean="0">
                <a:solidFill>
                  <a:srgbClr val="FF0000"/>
                </a:solidFill>
              </a:rPr>
              <a:t>合同</a:t>
            </a:r>
            <a:endParaRPr lang="zh-CN" altLang="en-US" sz="1400" dirty="0">
              <a:solidFill>
                <a:srgbClr val="FF0000"/>
              </a:solidFill>
            </a:endParaRPr>
          </a:p>
        </p:txBody>
      </p:sp>
      <p:sp>
        <p:nvSpPr>
          <p:cNvPr id="13" name="菱形 12"/>
          <p:cNvSpPr/>
          <p:nvPr/>
        </p:nvSpPr>
        <p:spPr>
          <a:xfrm>
            <a:off x="4643438" y="3214686"/>
            <a:ext cx="1857388" cy="1571636"/>
          </a:xfrm>
          <a:prstGeom prst="diamond">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smtClean="0">
                <a:solidFill>
                  <a:srgbClr val="FF0000"/>
                </a:solidFill>
              </a:rPr>
              <a:t>临床申请者</a:t>
            </a:r>
            <a:r>
              <a:rPr lang="en-US" altLang="zh-CN" sz="1600" dirty="0" smtClean="0">
                <a:solidFill>
                  <a:srgbClr val="FF0000"/>
                </a:solidFill>
              </a:rPr>
              <a:t>/</a:t>
            </a:r>
            <a:r>
              <a:rPr lang="zh-CN" altLang="en-US" sz="1600" dirty="0" smtClean="0">
                <a:solidFill>
                  <a:srgbClr val="FF0000"/>
                </a:solidFill>
              </a:rPr>
              <a:t>实施者履职情况</a:t>
            </a:r>
            <a:endParaRPr lang="zh-CN" altLang="en-US" sz="1600" dirty="0">
              <a:solidFill>
                <a:srgbClr val="FF0000"/>
              </a:solidFill>
            </a:endParaRPr>
          </a:p>
        </p:txBody>
      </p:sp>
      <p:sp>
        <p:nvSpPr>
          <p:cNvPr id="14" name="菱形 13"/>
          <p:cNvSpPr/>
          <p:nvPr/>
        </p:nvSpPr>
        <p:spPr>
          <a:xfrm>
            <a:off x="5572132" y="2428868"/>
            <a:ext cx="1857388" cy="1571636"/>
          </a:xfrm>
          <a:prstGeom prst="diamond">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临床数据管理</a:t>
            </a:r>
            <a:endParaRPr lang="zh-CN" altLang="en-US" dirty="0">
              <a:solidFill>
                <a:srgbClr val="FF0000"/>
              </a:solidFill>
            </a:endParaRPr>
          </a:p>
        </p:txBody>
      </p:sp>
      <p:sp>
        <p:nvSpPr>
          <p:cNvPr id="16" name="菱形 15"/>
          <p:cNvSpPr/>
          <p:nvPr/>
        </p:nvSpPr>
        <p:spPr>
          <a:xfrm>
            <a:off x="2786050" y="3214686"/>
            <a:ext cx="1857388" cy="1571636"/>
          </a:xfrm>
          <a:prstGeom prst="diamond">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solidFill>
                  <a:srgbClr val="FF0000"/>
                </a:solidFill>
              </a:rPr>
              <a:t>临床试验方案的制定与执行情况</a:t>
            </a:r>
            <a:endParaRPr lang="zh-CN" altLang="en-US" sz="1400" dirty="0">
              <a:solidFill>
                <a:srgbClr val="FF0000"/>
              </a:solidFill>
            </a:endParaRPr>
          </a:p>
        </p:txBody>
      </p:sp>
      <p:cxnSp>
        <p:nvCxnSpPr>
          <p:cNvPr id="22" name="直接连接符 21"/>
          <p:cNvCxnSpPr/>
          <p:nvPr/>
        </p:nvCxnSpPr>
        <p:spPr>
          <a:xfrm>
            <a:off x="0" y="5786454"/>
            <a:ext cx="9144000" cy="7143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smtClean="0">
                <a:solidFill>
                  <a:srgbClr val="FF0000"/>
                </a:solidFill>
              </a:rPr>
              <a:t>二、体外诊断试剂检查要点</a:t>
            </a:r>
            <a:endParaRPr lang="zh-CN" altLang="en-US" sz="3600" dirty="0">
              <a:solidFill>
                <a:srgbClr val="FF0000"/>
              </a:solidFill>
            </a:endParaRPr>
          </a:p>
        </p:txBody>
      </p:sp>
      <p:cxnSp>
        <p:nvCxnSpPr>
          <p:cNvPr id="7" name="直接连接符 6"/>
          <p:cNvCxnSpPr/>
          <p:nvPr/>
        </p:nvCxnSpPr>
        <p:spPr>
          <a:xfrm>
            <a:off x="1428728" y="1214422"/>
            <a:ext cx="6572296" cy="1588"/>
          </a:xfrm>
          <a:prstGeom prst="line">
            <a:avLst/>
          </a:prstGeom>
        </p:spPr>
        <p:style>
          <a:lnRef idx="1">
            <a:schemeClr val="accent1"/>
          </a:lnRef>
          <a:fillRef idx="0">
            <a:schemeClr val="accent1"/>
          </a:fillRef>
          <a:effectRef idx="0">
            <a:schemeClr val="accent1"/>
          </a:effectRef>
          <a:fontRef idx="minor">
            <a:schemeClr val="tx1"/>
          </a:fontRef>
        </p:style>
      </p:cxnSp>
      <p:sp>
        <p:nvSpPr>
          <p:cNvPr id="9" name="六边形 8"/>
          <p:cNvSpPr/>
          <p:nvPr/>
        </p:nvSpPr>
        <p:spPr>
          <a:xfrm>
            <a:off x="3500430" y="2857496"/>
            <a:ext cx="1785950" cy="1500198"/>
          </a:xfrm>
          <a:prstGeom prst="hexagon">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体外诊断试剂临床试验检测要点（</a:t>
            </a:r>
            <a:r>
              <a:rPr lang="en-US" altLang="zh-CN" dirty="0" smtClean="0">
                <a:solidFill>
                  <a:srgbClr val="FF0000"/>
                </a:solidFill>
              </a:rPr>
              <a:t>42</a:t>
            </a:r>
            <a:r>
              <a:rPr lang="zh-CN" altLang="en-US" dirty="0" smtClean="0">
                <a:solidFill>
                  <a:srgbClr val="FF0000"/>
                </a:solidFill>
              </a:rPr>
              <a:t>）</a:t>
            </a:r>
            <a:endParaRPr lang="zh-CN" altLang="en-US" dirty="0">
              <a:solidFill>
                <a:srgbClr val="FF0000"/>
              </a:solidFill>
            </a:endParaRPr>
          </a:p>
        </p:txBody>
      </p:sp>
      <p:sp>
        <p:nvSpPr>
          <p:cNvPr id="10" name="六边形 9"/>
          <p:cNvSpPr/>
          <p:nvPr/>
        </p:nvSpPr>
        <p:spPr>
          <a:xfrm>
            <a:off x="3500430" y="4357694"/>
            <a:ext cx="1785950" cy="1500198"/>
          </a:xfrm>
          <a:prstGeom prst="hexagon">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试验用体外诊断试剂的管理（</a:t>
            </a:r>
            <a:r>
              <a:rPr lang="en-US" altLang="zh-CN" dirty="0" smtClean="0">
                <a:solidFill>
                  <a:srgbClr val="FF0000"/>
                </a:solidFill>
              </a:rPr>
              <a:t>3</a:t>
            </a:r>
            <a:r>
              <a:rPr lang="zh-CN" altLang="en-US" dirty="0" smtClean="0">
                <a:solidFill>
                  <a:srgbClr val="FF0000"/>
                </a:solidFill>
              </a:rPr>
              <a:t>）</a:t>
            </a:r>
            <a:endParaRPr lang="zh-CN" altLang="en-US" dirty="0">
              <a:solidFill>
                <a:srgbClr val="FF0000"/>
              </a:solidFill>
            </a:endParaRPr>
          </a:p>
        </p:txBody>
      </p:sp>
      <p:sp>
        <p:nvSpPr>
          <p:cNvPr id="11" name="六边形 10"/>
          <p:cNvSpPr/>
          <p:nvPr/>
        </p:nvSpPr>
        <p:spPr>
          <a:xfrm>
            <a:off x="4929190" y="3643314"/>
            <a:ext cx="1785950" cy="1500198"/>
          </a:xfrm>
          <a:prstGeom prst="hexagon">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临床试验数据管理（</a:t>
            </a:r>
            <a:r>
              <a:rPr lang="en-US" altLang="zh-CN" dirty="0" smtClean="0">
                <a:solidFill>
                  <a:srgbClr val="FF0000"/>
                </a:solidFill>
              </a:rPr>
              <a:t>7</a:t>
            </a:r>
            <a:r>
              <a:rPr lang="zh-CN" altLang="en-US" dirty="0" smtClean="0">
                <a:solidFill>
                  <a:srgbClr val="FF0000"/>
                </a:solidFill>
              </a:rPr>
              <a:t>）</a:t>
            </a:r>
            <a:endParaRPr lang="zh-CN" altLang="en-US" dirty="0">
              <a:solidFill>
                <a:srgbClr val="FF0000"/>
              </a:solidFill>
            </a:endParaRPr>
          </a:p>
        </p:txBody>
      </p:sp>
      <p:sp>
        <p:nvSpPr>
          <p:cNvPr id="12" name="六边形 11"/>
          <p:cNvSpPr/>
          <p:nvPr/>
        </p:nvSpPr>
        <p:spPr>
          <a:xfrm>
            <a:off x="2071670" y="3571876"/>
            <a:ext cx="1785950" cy="1500198"/>
          </a:xfrm>
          <a:prstGeom prst="hexagon">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临床试验用样本的管理（</a:t>
            </a:r>
            <a:r>
              <a:rPr lang="en-US" altLang="zh-CN" dirty="0" smtClean="0">
                <a:solidFill>
                  <a:srgbClr val="FF0000"/>
                </a:solidFill>
              </a:rPr>
              <a:t>3</a:t>
            </a:r>
            <a:r>
              <a:rPr lang="zh-CN" altLang="en-US" dirty="0" smtClean="0">
                <a:solidFill>
                  <a:srgbClr val="FF0000"/>
                </a:solidFill>
              </a:rPr>
              <a:t>）</a:t>
            </a:r>
            <a:endParaRPr lang="zh-CN" altLang="en-US" dirty="0">
              <a:solidFill>
                <a:srgbClr val="FF0000"/>
              </a:solidFill>
            </a:endParaRPr>
          </a:p>
        </p:txBody>
      </p:sp>
      <p:sp>
        <p:nvSpPr>
          <p:cNvPr id="13" name="六边形 12"/>
          <p:cNvSpPr/>
          <p:nvPr/>
        </p:nvSpPr>
        <p:spPr>
          <a:xfrm>
            <a:off x="3500430" y="1357298"/>
            <a:ext cx="1785950" cy="1500198"/>
          </a:xfrm>
          <a:prstGeom prst="hexagon">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临床试验条件与合规性（</a:t>
            </a:r>
            <a:r>
              <a:rPr lang="en-US" altLang="zh-CN" dirty="0" smtClean="0">
                <a:solidFill>
                  <a:srgbClr val="FF0000"/>
                </a:solidFill>
              </a:rPr>
              <a:t>10</a:t>
            </a:r>
            <a:r>
              <a:rPr lang="zh-CN" altLang="en-US" dirty="0" smtClean="0">
                <a:solidFill>
                  <a:srgbClr val="FF0000"/>
                </a:solidFill>
              </a:rPr>
              <a:t>）</a:t>
            </a:r>
            <a:endParaRPr lang="zh-CN" altLang="en-US" dirty="0">
              <a:solidFill>
                <a:srgbClr val="FF0000"/>
              </a:solidFill>
            </a:endParaRPr>
          </a:p>
        </p:txBody>
      </p:sp>
      <p:sp>
        <p:nvSpPr>
          <p:cNvPr id="14" name="六边形 13"/>
          <p:cNvSpPr/>
          <p:nvPr/>
        </p:nvSpPr>
        <p:spPr>
          <a:xfrm>
            <a:off x="2071670" y="2071678"/>
            <a:ext cx="1785950" cy="1500198"/>
          </a:xfrm>
          <a:prstGeom prst="hexagon">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申报资料的情况（</a:t>
            </a:r>
            <a:r>
              <a:rPr lang="en-US" altLang="zh-CN" dirty="0" smtClean="0">
                <a:solidFill>
                  <a:srgbClr val="FF0000"/>
                </a:solidFill>
              </a:rPr>
              <a:t>4</a:t>
            </a:r>
            <a:r>
              <a:rPr lang="zh-CN" altLang="en-US" dirty="0" smtClean="0">
                <a:solidFill>
                  <a:srgbClr val="FF0000"/>
                </a:solidFill>
              </a:rPr>
              <a:t>）</a:t>
            </a:r>
            <a:endParaRPr lang="zh-CN" altLang="en-US" dirty="0">
              <a:solidFill>
                <a:srgbClr val="FF0000"/>
              </a:solidFill>
            </a:endParaRPr>
          </a:p>
        </p:txBody>
      </p:sp>
      <p:sp>
        <p:nvSpPr>
          <p:cNvPr id="15" name="六边形 14"/>
          <p:cNvSpPr/>
          <p:nvPr/>
        </p:nvSpPr>
        <p:spPr>
          <a:xfrm>
            <a:off x="4929190" y="2143116"/>
            <a:ext cx="1785950" cy="1500198"/>
          </a:xfrm>
          <a:prstGeom prst="hexagon">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solidFill>
                  <a:srgbClr val="FF0000"/>
                </a:solidFill>
              </a:rPr>
              <a:t>临床试验部分（</a:t>
            </a:r>
            <a:r>
              <a:rPr lang="en-US" altLang="zh-CN" dirty="0" smtClean="0">
                <a:solidFill>
                  <a:srgbClr val="FF0000"/>
                </a:solidFill>
              </a:rPr>
              <a:t>15</a:t>
            </a:r>
            <a:r>
              <a:rPr lang="zh-CN" altLang="en-US" dirty="0" smtClean="0">
                <a:solidFill>
                  <a:srgbClr val="FF0000"/>
                </a:solidFill>
              </a:rPr>
              <a:t>）</a:t>
            </a:r>
            <a:endParaRPr lang="zh-CN" altLang="en-US" dirty="0">
              <a:solidFill>
                <a:srgbClr val="FF0000"/>
              </a:solidFill>
            </a:endParaRPr>
          </a:p>
        </p:txBody>
      </p:sp>
      <p:cxnSp>
        <p:nvCxnSpPr>
          <p:cNvPr id="24" name="直接连接符 23"/>
          <p:cNvCxnSpPr/>
          <p:nvPr/>
        </p:nvCxnSpPr>
        <p:spPr>
          <a:xfrm>
            <a:off x="142844" y="6286520"/>
            <a:ext cx="8858312"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lnSpcReduction="10000"/>
          </a:bodyPr>
          <a:lstStyle/>
          <a:p>
            <a:r>
              <a:rPr lang="en-US" altLang="zh-CN" dirty="0" smtClean="0"/>
              <a:t>1.1</a:t>
            </a:r>
            <a:r>
              <a:rPr lang="zh-CN" altLang="en-US" b="1" dirty="0" smtClean="0"/>
              <a:t>临床试验机构</a:t>
            </a:r>
            <a:endParaRPr lang="en-US" altLang="zh-CN" b="1" dirty="0" smtClean="0"/>
          </a:p>
          <a:p>
            <a:r>
              <a:rPr lang="en-US" altLang="zh-CN" b="1" dirty="0" smtClean="0"/>
              <a:t>1.1.1</a:t>
            </a:r>
            <a:r>
              <a:rPr lang="zh-CN" altLang="en-US" sz="3000" dirty="0" smtClean="0"/>
              <a:t>是否为</a:t>
            </a:r>
            <a:r>
              <a:rPr lang="zh-CN" altLang="en-US" sz="3000" dirty="0" smtClean="0">
                <a:solidFill>
                  <a:srgbClr val="FF0000"/>
                </a:solidFill>
              </a:rPr>
              <a:t>省级医疗卫生单位</a:t>
            </a:r>
            <a:r>
              <a:rPr lang="zh-CN" altLang="en-US" sz="3000" dirty="0" smtClean="0"/>
              <a:t>，对于特殊使用目的的体外诊断试剂，可在市级以上疾病预防控制中心、专科医院或检验检疫所、戒毒中心等单位开展</a:t>
            </a:r>
            <a:endParaRPr lang="en-US" altLang="zh-CN" sz="3000" dirty="0" smtClean="0"/>
          </a:p>
          <a:p>
            <a:r>
              <a:rPr lang="en-US" altLang="zh-CN" sz="3000" dirty="0" smtClean="0"/>
              <a:t>1.1.2 </a:t>
            </a:r>
            <a:r>
              <a:rPr lang="zh-CN" altLang="en-US" sz="3000" dirty="0" smtClean="0"/>
              <a:t>是否具有与受试产品相适应的</a:t>
            </a:r>
            <a:r>
              <a:rPr lang="zh-CN" altLang="en-US" sz="3000" dirty="0" smtClean="0">
                <a:solidFill>
                  <a:srgbClr val="FF0000"/>
                </a:solidFill>
              </a:rPr>
              <a:t>条件</a:t>
            </a:r>
            <a:r>
              <a:rPr lang="zh-CN" altLang="en-US" sz="3000" dirty="0" smtClean="0"/>
              <a:t>，包括医疗器械临床试验人员、仪器设备、场地等</a:t>
            </a:r>
            <a:endParaRPr lang="en-US" altLang="zh-CN" sz="3000" dirty="0" smtClean="0"/>
          </a:p>
          <a:p>
            <a:r>
              <a:rPr lang="en-US" altLang="zh-CN" sz="3000" dirty="0" smtClean="0"/>
              <a:t>1.1.3 </a:t>
            </a:r>
            <a:r>
              <a:rPr lang="zh-CN" altLang="en-US" sz="3000" dirty="0" smtClean="0"/>
              <a:t>仪器设备是否具有</a:t>
            </a:r>
            <a:r>
              <a:rPr lang="zh-CN" altLang="en-US" sz="3000" dirty="0" smtClean="0">
                <a:solidFill>
                  <a:srgbClr val="FF0000"/>
                </a:solidFill>
              </a:rPr>
              <a:t>使用记录</a:t>
            </a:r>
            <a:r>
              <a:rPr lang="zh-CN" altLang="en-US" sz="3000" dirty="0" smtClean="0"/>
              <a:t>，使用记录与临床试验是否吻合</a:t>
            </a:r>
            <a:endParaRPr lang="zh-CN" altLang="en-US" sz="3000" dirty="0"/>
          </a:p>
        </p:txBody>
      </p:sp>
      <p:sp>
        <p:nvSpPr>
          <p:cNvPr id="4" name="标题 1"/>
          <p:cNvSpPr>
            <a:spLocks noGrp="1"/>
          </p:cNvSpPr>
          <p:nvPr>
            <p:ph type="title"/>
          </p:nvPr>
        </p:nvSpPr>
        <p:spPr>
          <a:xfrm>
            <a:off x="457200" y="274638"/>
            <a:ext cx="8229600" cy="1225536"/>
          </a:xfrm>
        </p:spPr>
        <p:txBody>
          <a:bodyPr>
            <a:normAutofit/>
          </a:bodyPr>
          <a:lstStyle/>
          <a:p>
            <a:r>
              <a:rPr lang="zh-CN" altLang="en-US" sz="3200" dirty="0" smtClean="0">
                <a:solidFill>
                  <a:srgbClr val="FF0000"/>
                </a:solidFill>
              </a:rPr>
              <a:t>二、体外诊断试剂检查要点</a:t>
            </a:r>
            <a:r>
              <a:rPr lang="en-US" altLang="zh-CN" sz="3200" dirty="0" smtClean="0">
                <a:solidFill>
                  <a:srgbClr val="FF0000"/>
                </a:solidFill>
              </a:rPr>
              <a:t/>
            </a:r>
            <a:br>
              <a:rPr lang="en-US" altLang="zh-CN" sz="3200" dirty="0" smtClean="0">
                <a:solidFill>
                  <a:srgbClr val="FF0000"/>
                </a:solidFill>
              </a:rPr>
            </a:br>
            <a:r>
              <a:rPr lang="en-US" altLang="zh-CN" sz="3200" dirty="0" smtClean="0">
                <a:solidFill>
                  <a:srgbClr val="FF0000"/>
                </a:solidFill>
              </a:rPr>
              <a:t>     ---</a:t>
            </a:r>
            <a:r>
              <a:rPr lang="zh-CN" altLang="en-US" sz="2400" dirty="0" smtClean="0">
                <a:solidFill>
                  <a:srgbClr val="FF0000"/>
                </a:solidFill>
              </a:rPr>
              <a:t>临床试验条件与合规性</a:t>
            </a:r>
            <a:endParaRPr lang="zh-CN" altLang="en-US" sz="2400" dirty="0">
              <a:solidFill>
                <a:srgbClr val="FF0000"/>
              </a:solidFill>
            </a:endParaRPr>
          </a:p>
        </p:txBody>
      </p:sp>
      <p:cxnSp>
        <p:nvCxnSpPr>
          <p:cNvPr id="6" name="直接连接符 5"/>
          <p:cNvCxnSpPr/>
          <p:nvPr/>
        </p:nvCxnSpPr>
        <p:spPr>
          <a:xfrm>
            <a:off x="1714480" y="1428736"/>
            <a:ext cx="5715040" cy="158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142844" y="6143644"/>
            <a:ext cx="9001156"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en-US" altLang="zh-CN" dirty="0" smtClean="0"/>
              <a:t>1.2.</a:t>
            </a:r>
            <a:r>
              <a:rPr lang="zh-CN" altLang="en-US" b="1" dirty="0" smtClean="0"/>
              <a:t>临床试验的伦理审查</a:t>
            </a:r>
            <a:endParaRPr lang="en-US" altLang="zh-CN" b="1" dirty="0" smtClean="0"/>
          </a:p>
          <a:p>
            <a:r>
              <a:rPr lang="en-US" dirty="0" smtClean="0"/>
              <a:t>1.2.1</a:t>
            </a:r>
            <a:r>
              <a:rPr lang="zh-CN" altLang="en-US" dirty="0" smtClean="0"/>
              <a:t>  </a:t>
            </a:r>
            <a:r>
              <a:rPr lang="zh-CN" altLang="en-US" dirty="0" smtClean="0">
                <a:solidFill>
                  <a:srgbClr val="FF0000"/>
                </a:solidFill>
              </a:rPr>
              <a:t>知情同意书</a:t>
            </a:r>
            <a:r>
              <a:rPr lang="zh-CN" altLang="en-US" dirty="0" smtClean="0"/>
              <a:t>是否符合有关要求</a:t>
            </a:r>
          </a:p>
          <a:p>
            <a:r>
              <a:rPr lang="en-US" dirty="0" smtClean="0"/>
              <a:t>1.2.2</a:t>
            </a:r>
            <a:r>
              <a:rPr lang="zh-CN" altLang="en-US" dirty="0" smtClean="0"/>
              <a:t> 是否有伦理</a:t>
            </a:r>
            <a:r>
              <a:rPr lang="zh-CN" altLang="en-US" dirty="0" smtClean="0">
                <a:solidFill>
                  <a:srgbClr val="FF0000"/>
                </a:solidFill>
              </a:rPr>
              <a:t>审查记录</a:t>
            </a:r>
          </a:p>
          <a:p>
            <a:r>
              <a:rPr lang="en-US" dirty="0" smtClean="0"/>
              <a:t>1.2.3</a:t>
            </a:r>
            <a:r>
              <a:rPr lang="zh-CN" altLang="en-US" dirty="0" smtClean="0"/>
              <a:t>  伦理委员会是否保存所审查的文件资料，审查的方案</a:t>
            </a:r>
            <a:r>
              <a:rPr lang="en-US" dirty="0" smtClean="0"/>
              <a:t>/</a:t>
            </a:r>
            <a:r>
              <a:rPr lang="zh-CN" altLang="en-US" dirty="0" smtClean="0"/>
              <a:t>知情同意书版本及内容是否与执行的</a:t>
            </a:r>
            <a:r>
              <a:rPr lang="zh-CN" altLang="en-US" dirty="0" smtClean="0">
                <a:solidFill>
                  <a:srgbClr val="FF0000"/>
                </a:solidFill>
              </a:rPr>
              <a:t>版本及内容一致</a:t>
            </a:r>
          </a:p>
          <a:p>
            <a:endParaRPr lang="zh-CN" altLang="en-US" dirty="0"/>
          </a:p>
        </p:txBody>
      </p:sp>
      <p:sp>
        <p:nvSpPr>
          <p:cNvPr id="4" name="标题 1"/>
          <p:cNvSpPr>
            <a:spLocks noGrp="1"/>
          </p:cNvSpPr>
          <p:nvPr>
            <p:ph type="title"/>
          </p:nvPr>
        </p:nvSpPr>
        <p:spPr>
          <a:xfrm>
            <a:off x="457200" y="274638"/>
            <a:ext cx="8229600" cy="1225536"/>
          </a:xfrm>
        </p:spPr>
        <p:txBody>
          <a:bodyPr>
            <a:normAutofit/>
          </a:bodyPr>
          <a:lstStyle/>
          <a:p>
            <a:r>
              <a:rPr lang="zh-CN" altLang="en-US" sz="3200" dirty="0" smtClean="0">
                <a:solidFill>
                  <a:srgbClr val="FF0000"/>
                </a:solidFill>
              </a:rPr>
              <a:t>二、体外诊断试剂检查要点</a:t>
            </a:r>
            <a:r>
              <a:rPr lang="en-US" altLang="zh-CN" sz="3200" dirty="0" smtClean="0">
                <a:solidFill>
                  <a:srgbClr val="FF0000"/>
                </a:solidFill>
              </a:rPr>
              <a:t/>
            </a:r>
            <a:br>
              <a:rPr lang="en-US" altLang="zh-CN" sz="3200" dirty="0" smtClean="0">
                <a:solidFill>
                  <a:srgbClr val="FF0000"/>
                </a:solidFill>
              </a:rPr>
            </a:br>
            <a:r>
              <a:rPr lang="en-US" altLang="zh-CN" sz="3200" dirty="0" smtClean="0">
                <a:solidFill>
                  <a:srgbClr val="FF0000"/>
                </a:solidFill>
              </a:rPr>
              <a:t>     ---</a:t>
            </a:r>
            <a:r>
              <a:rPr lang="zh-CN" altLang="en-US" sz="2400" dirty="0" smtClean="0">
                <a:solidFill>
                  <a:srgbClr val="FF0000"/>
                </a:solidFill>
              </a:rPr>
              <a:t>临床试验条件与合规性</a:t>
            </a:r>
            <a:endParaRPr lang="zh-CN" altLang="en-US" sz="2400" dirty="0">
              <a:solidFill>
                <a:srgbClr val="FF0000"/>
              </a:solidFill>
            </a:endParaRPr>
          </a:p>
        </p:txBody>
      </p:sp>
      <p:cxnSp>
        <p:nvCxnSpPr>
          <p:cNvPr id="6" name="直接连接符 5"/>
          <p:cNvCxnSpPr/>
          <p:nvPr/>
        </p:nvCxnSpPr>
        <p:spPr>
          <a:xfrm>
            <a:off x="2071670" y="1357298"/>
            <a:ext cx="5143536"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1"/>
          <p:cNvSpPr>
            <a:spLocks noGrp="1"/>
          </p:cNvSpPr>
          <p:nvPr>
            <p:ph type="title"/>
          </p:nvPr>
        </p:nvSpPr>
        <p:spPr>
          <a:xfrm>
            <a:off x="457200" y="274638"/>
            <a:ext cx="8229600" cy="1225536"/>
          </a:xfrm>
        </p:spPr>
        <p:txBody>
          <a:bodyPr>
            <a:normAutofit/>
          </a:bodyPr>
          <a:lstStyle/>
          <a:p>
            <a:r>
              <a:rPr lang="zh-CN" altLang="en-US" sz="3200" dirty="0" smtClean="0">
                <a:solidFill>
                  <a:srgbClr val="FF0000"/>
                </a:solidFill>
              </a:rPr>
              <a:t>二、体外诊断试剂检查要点</a:t>
            </a:r>
            <a:r>
              <a:rPr lang="en-US" altLang="zh-CN" sz="3200" dirty="0" smtClean="0">
                <a:solidFill>
                  <a:srgbClr val="FF0000"/>
                </a:solidFill>
              </a:rPr>
              <a:t/>
            </a:r>
            <a:br>
              <a:rPr lang="en-US" altLang="zh-CN" sz="3200" dirty="0" smtClean="0">
                <a:solidFill>
                  <a:srgbClr val="FF0000"/>
                </a:solidFill>
              </a:rPr>
            </a:br>
            <a:r>
              <a:rPr lang="en-US" altLang="zh-CN" sz="3200" dirty="0" smtClean="0">
                <a:solidFill>
                  <a:srgbClr val="FF0000"/>
                </a:solidFill>
              </a:rPr>
              <a:t>     ---</a:t>
            </a:r>
            <a:r>
              <a:rPr lang="zh-CN" altLang="en-US" sz="2400" dirty="0" smtClean="0">
                <a:solidFill>
                  <a:srgbClr val="FF0000"/>
                </a:solidFill>
              </a:rPr>
              <a:t>临床试验条件与合规性</a:t>
            </a:r>
            <a:endParaRPr lang="zh-CN" altLang="en-US" sz="2400" dirty="0">
              <a:solidFill>
                <a:srgbClr val="FF0000"/>
              </a:solidFill>
            </a:endParaRPr>
          </a:p>
        </p:txBody>
      </p:sp>
      <p:cxnSp>
        <p:nvCxnSpPr>
          <p:cNvPr id="8" name="直接连接符 7"/>
          <p:cNvCxnSpPr/>
          <p:nvPr/>
        </p:nvCxnSpPr>
        <p:spPr>
          <a:xfrm>
            <a:off x="1928794" y="1428736"/>
            <a:ext cx="5286412" cy="1588"/>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内容占位符 2"/>
          <p:cNvSpPr>
            <a:spLocks noGrp="1"/>
          </p:cNvSpPr>
          <p:nvPr>
            <p:ph idx="1"/>
          </p:nvPr>
        </p:nvSpPr>
        <p:spPr>
          <a:xfrm>
            <a:off x="457200" y="1643050"/>
            <a:ext cx="8229600" cy="4483113"/>
          </a:xfrm>
        </p:spPr>
        <p:txBody>
          <a:bodyPr>
            <a:normAutofit/>
          </a:bodyPr>
          <a:lstStyle/>
          <a:p>
            <a:r>
              <a:rPr lang="en-US" altLang="zh-CN" b="1" dirty="0" smtClean="0"/>
              <a:t>1.3. </a:t>
            </a:r>
            <a:r>
              <a:rPr lang="zh-CN" altLang="en-US" b="1" dirty="0" smtClean="0"/>
              <a:t>临床试验批准或备案情况</a:t>
            </a:r>
            <a:endParaRPr lang="zh-CN" altLang="en-US" dirty="0" smtClean="0"/>
          </a:p>
          <a:p>
            <a:r>
              <a:rPr lang="en-US" dirty="0" smtClean="0"/>
              <a:t>1.3.1</a:t>
            </a:r>
            <a:r>
              <a:rPr lang="zh-CN" altLang="en-US" dirty="0" smtClean="0">
                <a:solidFill>
                  <a:srgbClr val="FF0000"/>
                </a:solidFill>
              </a:rPr>
              <a:t> </a:t>
            </a:r>
            <a:r>
              <a:rPr lang="zh-CN" altLang="en-US" dirty="0" smtClean="0"/>
              <a:t>是否按规定向省级食品药品监督管理局</a:t>
            </a:r>
            <a:r>
              <a:rPr lang="zh-CN" altLang="en-US" dirty="0" smtClean="0">
                <a:solidFill>
                  <a:srgbClr val="FF0000"/>
                </a:solidFill>
              </a:rPr>
              <a:t>提交备案</a:t>
            </a:r>
          </a:p>
          <a:p>
            <a:endParaRPr lang="zh-CN" altLang="en-US" dirty="0"/>
          </a:p>
        </p:txBody>
      </p:sp>
      <p:cxnSp>
        <p:nvCxnSpPr>
          <p:cNvPr id="11" name="直接连接符 10"/>
          <p:cNvCxnSpPr/>
          <p:nvPr/>
        </p:nvCxnSpPr>
        <p:spPr>
          <a:xfrm>
            <a:off x="500034" y="5857892"/>
            <a:ext cx="8215370" cy="1588"/>
          </a:xfrm>
          <a:prstGeom prst="line">
            <a:avLst/>
          </a:prstGeom>
          <a:ln w="1587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1483</TotalTime>
  <Words>2593</Words>
  <Application>Microsoft Office PowerPoint</Application>
  <PresentationFormat>全屏显示(4:3)</PresentationFormat>
  <Paragraphs>179</Paragraphs>
  <Slides>35</Slides>
  <Notes>0</Notes>
  <HiddenSlides>0</HiddenSlides>
  <MMClips>0</MMClips>
  <ScaleCrop>false</ScaleCrop>
  <HeadingPairs>
    <vt:vector size="4" baseType="variant">
      <vt:variant>
        <vt:lpstr>主题</vt:lpstr>
      </vt:variant>
      <vt:variant>
        <vt:i4>1</vt:i4>
      </vt:variant>
      <vt:variant>
        <vt:lpstr>幻灯片标题</vt:lpstr>
      </vt:variant>
      <vt:variant>
        <vt:i4>35</vt:i4>
      </vt:variant>
    </vt:vector>
  </HeadingPairs>
  <TitlesOfParts>
    <vt:vector size="36" baseType="lpstr">
      <vt:lpstr>Office 主题​​</vt:lpstr>
      <vt:lpstr>医疗器械临床试验 管理与实践</vt:lpstr>
      <vt:lpstr>1、医疗器械临床核查要点及案例分析</vt:lpstr>
      <vt:lpstr>一、检查工作程序</vt:lpstr>
      <vt:lpstr>检查依据</vt:lpstr>
      <vt:lpstr>检查重点---围绕临床试验的真实性和合规性开展</vt:lpstr>
      <vt:lpstr>二、体外诊断试剂检查要点</vt:lpstr>
      <vt:lpstr>二、体外诊断试剂检查要点      ---临床试验条件与合规性</vt:lpstr>
      <vt:lpstr>二、体外诊断试剂检查要点      ---临床试验条件与合规性</vt:lpstr>
      <vt:lpstr>二、体外诊断试剂检查要点      ---临床试验条件与合规性</vt:lpstr>
      <vt:lpstr>二、体外诊断试剂检查要点      ---临床试验条件与合规性</vt:lpstr>
      <vt:lpstr>二、体外诊断试剂检查要点 ---临床试验部分</vt:lpstr>
      <vt:lpstr>二、体外诊断试剂检查要点 ---临床试验部分</vt:lpstr>
      <vt:lpstr>二、体外诊断试剂检查要点 ---临床试验部分</vt:lpstr>
      <vt:lpstr>二、体外诊断试剂检查要点 ---临床试验数据管理</vt:lpstr>
      <vt:lpstr>二、体外诊断试剂检查要点 ---试验用体外诊断试剂的管理</vt:lpstr>
      <vt:lpstr>二、体外诊断试剂检查要点 ---试验用体外诊断试剂的管理</vt:lpstr>
      <vt:lpstr>二、体外诊断试剂检查要点 ---申报资料的真实性</vt:lpstr>
      <vt:lpstr>三、检查结果判定及处理：</vt:lpstr>
      <vt:lpstr>四、检查结果的处理</vt:lpstr>
      <vt:lpstr>五、医疗器械注册申请数据造假入刑</vt:lpstr>
      <vt:lpstr>六、案例分析</vt:lpstr>
      <vt:lpstr>厦门市波生（辽宁中医药大学附属第三医院）</vt:lpstr>
      <vt:lpstr>2）四川迈克生物科技股份有限公司的乙型肝炎病毒e抗原测定试剂盒（化学发光法）</vt:lpstr>
      <vt:lpstr>3）德国ORGENTEC Diagnostika GmbH的抗可溶性肝抗原抗体测定试剂盒(酶免疫法)</vt:lpstr>
      <vt:lpstr>4）韩国Bioland Co., Ltd.的可吸收止血胶原蛋白海绵</vt:lpstr>
      <vt:lpstr>处理决定</vt:lpstr>
      <vt:lpstr>2、2016年第170号（ 2016年10月26日 发布）</vt:lpstr>
      <vt:lpstr>处理结果</vt:lpstr>
      <vt:lpstr>3）2017年第107号（2017年09月05日）</vt:lpstr>
      <vt:lpstr>2）徐州亚太科技有限公司的心血管扩张球囊导管</vt:lpstr>
      <vt:lpstr>3）美利泰格诊断试剂（嘉兴）有限公司的幽门螺旋杆菌唾液检测试剂盒（胶体金法）</vt:lpstr>
      <vt:lpstr>处理结果</vt:lpstr>
      <vt:lpstr>关于开展2017年医疗器械临床试验监督抽查工作的通告（2017年第103号）</vt:lpstr>
      <vt:lpstr>临床试验常用术语、缩略语</vt:lpstr>
      <vt:lpstr>幻灯片 35</vt:lpstr>
    </vt:vector>
  </TitlesOfParts>
  <Company>Sky123.Org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结 题 报 告 BMP2信号通路调控肾乳头钙化与特发性草酸钙结石形成的相关性研究</dc:title>
  <dc:creator>Sky123.Org</dc:creator>
  <cp:lastModifiedBy>SLS</cp:lastModifiedBy>
  <cp:revision>150</cp:revision>
  <dcterms:created xsi:type="dcterms:W3CDTF">2012-12-10T07:35:43Z</dcterms:created>
  <dcterms:modified xsi:type="dcterms:W3CDTF">2018-05-08T07:12:23Z</dcterms:modified>
</cp:coreProperties>
</file>